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1" d="100"/>
          <a:sy n="71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6DC-80BC-41F7-A309-B010B124E9BD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8C0D-22ED-40CD-BF81-B16D4AE9F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6DC-80BC-41F7-A309-B010B124E9BD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8C0D-22ED-40CD-BF81-B16D4AE9F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6DC-80BC-41F7-A309-B010B124E9BD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8C0D-22ED-40CD-BF81-B16D4AE9F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6DC-80BC-41F7-A309-B010B124E9BD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8C0D-22ED-40CD-BF81-B16D4AE9F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6DC-80BC-41F7-A309-B010B124E9BD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8C0D-22ED-40CD-BF81-B16D4AE9F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6DC-80BC-41F7-A309-B010B124E9BD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8C0D-22ED-40CD-BF81-B16D4AE9F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6DC-80BC-41F7-A309-B010B124E9BD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8C0D-22ED-40CD-BF81-B16D4AE9F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6DC-80BC-41F7-A309-B010B124E9BD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8C0D-22ED-40CD-BF81-B16D4AE9F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6DC-80BC-41F7-A309-B010B124E9BD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8C0D-22ED-40CD-BF81-B16D4AE9F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6DC-80BC-41F7-A309-B010B124E9BD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8C0D-22ED-40CD-BF81-B16D4AE9F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6DC-80BC-41F7-A309-B010B124E9BD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E8C0D-22ED-40CD-BF81-B16D4AE9F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4A6DC-80BC-41F7-A309-B010B124E9BD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E8C0D-22ED-40CD-BF81-B16D4AE9F3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57224" y="2214554"/>
            <a:ext cx="6858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uk-UA" sz="3200" b="1" i="1" dirty="0" smtClean="0">
              <a:solidFill>
                <a:srgbClr val="FFFF00"/>
              </a:solidFill>
              <a:latin typeface="Arial Black" pitchFamily="34" charset="0"/>
            </a:endParaRPr>
          </a:p>
          <a:p>
            <a:pPr algn="ctr"/>
            <a:r>
              <a:rPr lang="uk-UA" sz="3200" b="1" i="1" dirty="0" smtClean="0">
                <a:solidFill>
                  <a:srgbClr val="FFFF00"/>
                </a:solidFill>
                <a:latin typeface="Arial Black" pitchFamily="34" charset="0"/>
              </a:rPr>
              <a:t>“ШЛЯХИ САМОРОЗВИТКУ ОСОБИСТОСТІ”</a:t>
            </a:r>
            <a:endParaRPr lang="ru-RU" sz="3200" b="1" i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57884" y="5214950"/>
            <a:ext cx="2560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b="1" i="1" dirty="0" smtClean="0">
                <a:solidFill>
                  <a:srgbClr val="FFFF00"/>
                </a:solidFill>
                <a:latin typeface="Arial Black" pitchFamily="34" charset="0"/>
              </a:rPr>
              <a:t>“ КРУГЛИЙ СТІЛ 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857232"/>
            <a:ext cx="55007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FFFF00"/>
                </a:solidFill>
              </a:rPr>
              <a:t>ЛЮДИНА  СТАЄ  ТАКОЮ,</a:t>
            </a:r>
          </a:p>
          <a:p>
            <a:pPr algn="ctr"/>
            <a:r>
              <a:rPr lang="uk-UA" sz="3200" b="1" dirty="0">
                <a:solidFill>
                  <a:srgbClr val="FFFF00"/>
                </a:solidFill>
              </a:rPr>
              <a:t> </a:t>
            </a:r>
            <a:r>
              <a:rPr lang="uk-UA" sz="3200" b="1" dirty="0" smtClean="0">
                <a:solidFill>
                  <a:srgbClr val="FFFF00"/>
                </a:solidFill>
              </a:rPr>
              <a:t>ЯКИЙ  ПРОЕКТ   ЇЇ  ЖИТТЯ.</a:t>
            </a:r>
          </a:p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Жан Поль Сартр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8794" y="4071942"/>
            <a:ext cx="66437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FFFF00"/>
                </a:solidFill>
              </a:rPr>
              <a:t>Спитають  –  як перейти життя :</a:t>
            </a:r>
          </a:p>
          <a:p>
            <a:pPr algn="ctr"/>
            <a:r>
              <a:rPr lang="uk-UA" sz="3200" b="1" dirty="0" smtClean="0">
                <a:solidFill>
                  <a:srgbClr val="FFFF00"/>
                </a:solidFill>
              </a:rPr>
              <a:t>Відповідайте  –  як по линві прірву –</a:t>
            </a:r>
          </a:p>
          <a:p>
            <a:pPr algn="ctr"/>
            <a:r>
              <a:rPr lang="uk-UA" sz="3200" b="1" dirty="0" smtClean="0">
                <a:solidFill>
                  <a:srgbClr val="FFFF00"/>
                </a:solidFill>
              </a:rPr>
              <a:t>Красиво, обережно і стрімко.</a:t>
            </a:r>
          </a:p>
          <a:p>
            <a:pPr algn="ctr"/>
            <a:r>
              <a:rPr lang="uk-UA" sz="3200" b="1" dirty="0" err="1" smtClean="0">
                <a:solidFill>
                  <a:srgbClr val="FF0000"/>
                </a:solidFill>
              </a:rPr>
              <a:t>Агні</a:t>
            </a:r>
            <a:r>
              <a:rPr lang="uk-UA" sz="3200" b="1" dirty="0" smtClean="0">
                <a:solidFill>
                  <a:srgbClr val="FF0000"/>
                </a:solidFill>
              </a:rPr>
              <a:t>  Йога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642918"/>
            <a:ext cx="80010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Особистість</a:t>
            </a:r>
            <a:r>
              <a:rPr lang="uk-UA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це цілеспрямована людина з визначеною системою життєвих цінностей та поглядів, обраним життєвим шляхом та унікальним внутрішнім світом. Це людина, що самостійно приймає рішення, бере на себе відповідальність та долає перешкоди на шляху до Цілі.</a:t>
            </a:r>
            <a:r>
              <a:rPr lang="uk-UA" sz="2800" b="1" i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just"/>
            <a:r>
              <a:rPr lang="uk-UA" sz="28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Справжня Особистість,</a:t>
            </a:r>
            <a:r>
              <a:rPr lang="uk-UA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що досягла успіху в житті, завжди готова допомагати іншим стати на цей шлях.</a:t>
            </a:r>
            <a:endParaRPr lang="ru-RU" sz="28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/>
          <p:cNvSpPr/>
          <p:nvPr/>
        </p:nvSpPr>
        <p:spPr>
          <a:xfrm>
            <a:off x="500034" y="214290"/>
            <a:ext cx="7786742" cy="1285884"/>
          </a:xfrm>
          <a:prstGeom prst="ellipse">
            <a:avLst/>
          </a:prstGeom>
          <a:gradFill flip="none" rotWithShape="1">
            <a:gsLst>
              <a:gs pos="29000">
                <a:schemeClr val="accent2">
                  <a:lumMod val="60000"/>
                  <a:lumOff val="40000"/>
                </a:schemeClr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 r="-100000" b="-100000"/>
          </a:gradFill>
          <a:scene3d>
            <a:camera prst="orthographicFront"/>
            <a:lightRig rig="sunset" dir="t">
              <a:rot lat="0" lon="0" rev="3600000"/>
            </a:lightRig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357158" y="428604"/>
            <a:ext cx="75724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i="1" dirty="0" smtClean="0">
                <a:solidFill>
                  <a:srgbClr val="FFFF00"/>
                </a:solidFill>
              </a:rPr>
              <a:t>Особистість характеризують такі ознаки :</a:t>
            </a:r>
            <a:endParaRPr lang="ru-RU" sz="3200" b="1" i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1785926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Розумність (визначає рівень інтелектуального розвитку)</a:t>
            </a:r>
            <a:endParaRPr lang="ru-RU" sz="20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0166" y="2571744"/>
            <a:ext cx="7429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 Відповідальність  (рівень розвитку почуття відповідальності; уміння керувати своєю поведінкою, аналізувати свої вчинки і відповідати за них)</a:t>
            </a:r>
            <a:endParaRPr lang="ru-RU" sz="2000" b="1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3857628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 Свобода (здатність до автономної діяльності, прийняття самостійних рішень)</a:t>
            </a:r>
            <a:endParaRPr lang="ru-RU" sz="20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2976" y="4857760"/>
            <a:ext cx="7786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4. Особиста гідність (визначається рівним вихованості, самооцінки</a:t>
            </a:r>
            <a:r>
              <a:rPr lang="uk-UA" b="1" i="1" dirty="0" smtClean="0">
                <a:solidFill>
                  <a:srgbClr val="FFFF00"/>
                </a:solidFill>
              </a:rPr>
              <a:t>)</a:t>
            </a:r>
            <a:endParaRPr lang="ru-RU" b="1" i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34" y="6072206"/>
            <a:ext cx="6143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5. Індивідуальність (несхожість на інших)</a:t>
            </a:r>
            <a:endParaRPr lang="ru-RU" sz="20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1214422"/>
            <a:ext cx="80010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i="1" dirty="0" smtClean="0">
                <a:solidFill>
                  <a:srgbClr val="FFFF00"/>
                </a:solidFill>
              </a:rPr>
              <a:t>Формування особистості </a:t>
            </a:r>
            <a:r>
              <a:rPr lang="uk-UA" sz="2800" b="1" i="1" dirty="0" smtClean="0">
                <a:solidFill>
                  <a:schemeClr val="bg1"/>
                </a:solidFill>
              </a:rPr>
              <a:t>– це процес соціального розвитку людини, становлення її як суб'єкта діяльності, як громадянина.</a:t>
            </a:r>
          </a:p>
          <a:p>
            <a:pPr algn="just"/>
            <a:r>
              <a:rPr lang="uk-UA" sz="2800" b="1" i="1" dirty="0" smtClean="0">
                <a:solidFill>
                  <a:schemeClr val="bg1"/>
                </a:solidFill>
              </a:rPr>
              <a:t>Відбувається цей процес завдяки засвоєнню гуманітарних дисциплін, виховному впливу сім</a:t>
            </a:r>
            <a:r>
              <a:rPr lang="uk-UA" sz="2800" b="1" i="1" dirty="0" smtClean="0">
                <a:solidFill>
                  <a:schemeClr val="bg1"/>
                </a:solidFill>
                <a:cs typeface="Vrinda"/>
              </a:rPr>
              <a:t>'</a:t>
            </a:r>
            <a:r>
              <a:rPr lang="uk-UA" sz="2800" b="1" i="1" dirty="0" smtClean="0">
                <a:solidFill>
                  <a:schemeClr val="bg1"/>
                </a:solidFill>
              </a:rPr>
              <a:t>ї, школи, суспільства, здатності людини пристосуватися до зовнішнього оточення, участі у громадському житті, свідомій її підготовці до самостійного дорослого життя.</a:t>
            </a:r>
            <a:endParaRPr lang="ru-RU" sz="28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1214422"/>
            <a:ext cx="8286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Свідоме створення особистістю свого життя передбачає розробку життєвої стратегії.</a:t>
            </a:r>
          </a:p>
          <a:p>
            <a:pPr algn="just"/>
            <a:r>
              <a:rPr lang="uk-UA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Життєва стратегія</a:t>
            </a:r>
            <a:r>
              <a:rPr lang="uk-UA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це модель планування і реалізації  особистістю свого життя з урахуванням перспективи, в якій реалізуються ключові завдання особистості, протиріччя між суспільними та її особистими завданнями, а  також між завданнями і реальними можливостями їхньої реалізації. Створюючи та реалізуючи своє індивідуальне життя, особистість творить  і суспільні форми буття, що складаються з учинків реальних особистостей.       </a:t>
            </a:r>
            <a:endParaRPr lang="ru-RU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500034" y="357166"/>
            <a:ext cx="7786742" cy="1143008"/>
          </a:xfrm>
          <a:prstGeom prst="ellipse">
            <a:avLst/>
          </a:prstGeom>
          <a:gradFill flip="none" rotWithShape="1">
            <a:gsLst>
              <a:gs pos="29000">
                <a:schemeClr val="accent2">
                  <a:lumMod val="60000"/>
                  <a:lumOff val="40000"/>
                </a:schemeClr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TextBox 2"/>
          <p:cNvSpPr txBox="1"/>
          <p:nvPr/>
        </p:nvSpPr>
        <p:spPr>
          <a:xfrm>
            <a:off x="642910" y="642918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СТРАТЕГІЯ ЖИТТЯ ПЕРЕДБАЧАЄ</a:t>
            </a:r>
            <a:endParaRPr lang="ru-RU" sz="3200" b="1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1857364"/>
            <a:ext cx="75724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i="1" dirty="0" smtClean="0">
                <a:solidFill>
                  <a:schemeClr val="bg1"/>
                </a:solidFill>
              </a:rPr>
              <a:t>1.  Вибір вирішальних для особистості напряму, способу життя, визначення головних життєвих завдань, етапів їхнього досягнення й послідовності цих етапів</a:t>
            </a:r>
            <a:endParaRPr lang="en-US" sz="2400" b="1" i="1" dirty="0" smtClean="0">
              <a:solidFill>
                <a:schemeClr val="bg1"/>
              </a:solidFill>
            </a:endParaRPr>
          </a:p>
          <a:p>
            <a:pPr algn="just"/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4071942"/>
            <a:ext cx="692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i="1" dirty="0" smtClean="0">
                <a:solidFill>
                  <a:schemeClr val="bg1"/>
                </a:solidFill>
              </a:rPr>
              <a:t>2. Розв</a:t>
            </a:r>
            <a:r>
              <a:rPr lang="uk-UA" sz="2400" b="1" i="1" dirty="0" smtClean="0">
                <a:solidFill>
                  <a:schemeClr val="bg1"/>
                </a:solidFill>
                <a:cs typeface="Vrinda"/>
              </a:rPr>
              <a:t>'</a:t>
            </a:r>
            <a:r>
              <a:rPr lang="uk-UA" sz="2400" b="1" i="1" dirty="0" smtClean="0">
                <a:solidFill>
                  <a:schemeClr val="bg1"/>
                </a:solidFill>
              </a:rPr>
              <a:t>язання протиріч існування, досягнення особистістю своєї життєвої мети, і планів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5500702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b="1" i="1" dirty="0" smtClean="0">
                <a:solidFill>
                  <a:schemeClr val="bg1"/>
                </a:solidFill>
              </a:rPr>
              <a:t>3. Фіксацію процесу створення особистістю цінностей свого життя</a:t>
            </a:r>
            <a:endParaRPr lang="ru-RU" sz="2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>
          <a:xfrm>
            <a:off x="214282" y="357166"/>
            <a:ext cx="8429684" cy="1143008"/>
          </a:xfrm>
          <a:prstGeom prst="ellipse">
            <a:avLst/>
          </a:prstGeom>
          <a:gradFill flip="none" rotWithShape="1">
            <a:gsLst>
              <a:gs pos="29000">
                <a:schemeClr val="accent2">
                  <a:lumMod val="60000"/>
                  <a:lumOff val="40000"/>
                </a:schemeClr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357158" y="1214422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85786" y="571481"/>
            <a:ext cx="7500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FFFF00"/>
                </a:solidFill>
              </a:rPr>
              <a:t>Наявність життєвої стратегії та послідовність діяльності для  її реалізації допомагає особистості :</a:t>
            </a:r>
            <a:endParaRPr lang="uk-UA" sz="2400" b="1" i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1500174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uk-UA" b="1" i="1" dirty="0" smtClean="0">
                <a:solidFill>
                  <a:schemeClr val="bg1"/>
                </a:solidFill>
              </a:rPr>
              <a:t> краще орієнтуватися у своєму внутрішньому світі (своїх потребах, етапах, особистих труднощів)</a:t>
            </a:r>
            <a:endParaRPr lang="uk-UA" b="1" i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6" y="2214554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uk-UA" b="1" i="1" dirty="0" smtClean="0">
                <a:solidFill>
                  <a:schemeClr val="bg1"/>
                </a:solidFill>
              </a:rPr>
              <a:t> набути досвіду розв</a:t>
            </a:r>
            <a:r>
              <a:rPr lang="uk-UA" b="1" i="1" dirty="0" smtClean="0">
                <a:solidFill>
                  <a:schemeClr val="bg1"/>
                </a:solidFill>
                <a:cs typeface="Vrinda"/>
              </a:rPr>
              <a:t>'</a:t>
            </a:r>
            <a:r>
              <a:rPr lang="uk-UA" b="1" i="1" dirty="0" smtClean="0">
                <a:solidFill>
                  <a:schemeClr val="bg1"/>
                </a:solidFill>
              </a:rPr>
              <a:t>язання </a:t>
            </a:r>
            <a:r>
              <a:rPr lang="uk-UA" b="1" i="1" dirty="0" err="1" smtClean="0">
                <a:solidFill>
                  <a:schemeClr val="bg1"/>
                </a:solidFill>
              </a:rPr>
              <a:t>внутрішньоособистісних</a:t>
            </a:r>
            <a:r>
              <a:rPr lang="uk-UA" b="1" i="1" dirty="0" smtClean="0">
                <a:solidFill>
                  <a:schemeClr val="bg1"/>
                </a:solidFill>
              </a:rPr>
              <a:t> протиріч і конфліктів</a:t>
            </a:r>
            <a:endParaRPr lang="uk-UA" b="1" i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3071810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uk-UA" b="1" i="1" dirty="0" smtClean="0">
                <a:solidFill>
                  <a:schemeClr val="bg1"/>
                </a:solidFill>
              </a:rPr>
              <a:t> осмислити діапазон засобів розв</a:t>
            </a:r>
            <a:r>
              <a:rPr lang="uk-UA" b="1" i="1" dirty="0" smtClean="0">
                <a:solidFill>
                  <a:schemeClr val="bg1"/>
                </a:solidFill>
                <a:cs typeface="Vrinda"/>
              </a:rPr>
              <a:t>'</a:t>
            </a:r>
            <a:r>
              <a:rPr lang="uk-UA" b="1" i="1" dirty="0" smtClean="0">
                <a:solidFill>
                  <a:schemeClr val="bg1"/>
                </a:solidFill>
              </a:rPr>
              <a:t>язання своїх життєвих завдань</a:t>
            </a:r>
            <a:endParaRPr lang="uk-UA" b="1" i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3714752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uk-UA" b="1" i="1" dirty="0" smtClean="0">
                <a:solidFill>
                  <a:schemeClr val="bg1"/>
                </a:solidFill>
              </a:rPr>
              <a:t>Відкрити доступ до своїх потенційних особистісних ресурсів</a:t>
            </a:r>
            <a:endParaRPr lang="uk-UA" b="1" i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4214818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uk-UA" b="1" i="1" dirty="0" smtClean="0">
                <a:solidFill>
                  <a:schemeClr val="bg1"/>
                </a:solidFill>
              </a:rPr>
              <a:t> динамічно змінювати стратегію поведінки в умовах різних ситуацій, набуваючи життєвого досвіду</a:t>
            </a:r>
            <a:endParaRPr lang="uk-UA" b="1" i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5143512"/>
            <a:ext cx="8215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i="1" dirty="0" smtClean="0">
                <a:solidFill>
                  <a:srgbClr val="FFFF00"/>
                </a:solidFill>
              </a:rPr>
              <a:t>Життєве проектування</a:t>
            </a:r>
            <a:r>
              <a:rPr lang="en-US" b="1" i="1" dirty="0" smtClean="0">
                <a:solidFill>
                  <a:srgbClr val="FFFF00"/>
                </a:solidFill>
              </a:rPr>
              <a:t> </a:t>
            </a:r>
            <a:r>
              <a:rPr lang="uk-UA" b="1" i="1" dirty="0" smtClean="0">
                <a:solidFill>
                  <a:srgbClr val="FFFF00"/>
                </a:solidFill>
              </a:rPr>
              <a:t> </a:t>
            </a:r>
            <a:r>
              <a:rPr lang="uk-UA" b="1" i="1" dirty="0" smtClean="0">
                <a:solidFill>
                  <a:schemeClr val="bg1"/>
                </a:solidFill>
              </a:rPr>
              <a:t>– це творче проектування і реалізація життя.</a:t>
            </a:r>
          </a:p>
          <a:p>
            <a:pPr algn="just"/>
            <a:r>
              <a:rPr lang="uk-UA" b="1" i="1" dirty="0" smtClean="0">
                <a:solidFill>
                  <a:schemeClr val="bg1"/>
                </a:solidFill>
              </a:rPr>
              <a:t>В якому презентує себе через візитну картку, історію походження свого імені, прізвища, родове дерево, сімейний герб, девіз, життєве кредо.</a:t>
            </a:r>
            <a:endParaRPr lang="uk-UA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8662" y="285728"/>
            <a:ext cx="685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i="1" dirty="0" smtClean="0">
                <a:solidFill>
                  <a:srgbClr val="FFFF00"/>
                </a:solidFill>
                <a:latin typeface="Arial Black" pitchFamily="34" charset="0"/>
              </a:rPr>
              <a:t>Мій  життєвий  проект</a:t>
            </a:r>
            <a:endParaRPr lang="ru-RU" sz="3200" b="1" i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857232"/>
            <a:ext cx="835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i="1" dirty="0" smtClean="0">
                <a:solidFill>
                  <a:schemeClr val="bg1"/>
                </a:solidFill>
                <a:latin typeface="Arial Black" pitchFamily="34" charset="0"/>
              </a:rPr>
              <a:t>Компоненти  життєвого  проекту </a:t>
            </a:r>
            <a:endParaRPr lang="ru-RU" sz="3200" b="1" i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64305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1.   Моя </a:t>
            </a:r>
            <a:r>
              <a:rPr lang="uk-UA" dirty="0" err="1" smtClean="0">
                <a:solidFill>
                  <a:srgbClr val="FFFF00"/>
                </a:solidFill>
              </a:rPr>
              <a:t>конценція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smtClean="0"/>
              <a:t> </a:t>
            </a:r>
            <a:r>
              <a:rPr lang="uk-UA" dirty="0" err="1" smtClean="0">
                <a:solidFill>
                  <a:schemeClr val="bg1"/>
                </a:solidFill>
              </a:rPr>
              <a:t>“Хто</a:t>
            </a:r>
            <a:r>
              <a:rPr lang="uk-UA" dirty="0" smtClean="0">
                <a:solidFill>
                  <a:schemeClr val="bg1"/>
                </a:solidFill>
              </a:rPr>
              <a:t>  я?”, </a:t>
            </a:r>
            <a:r>
              <a:rPr lang="uk-UA" dirty="0" err="1" smtClean="0">
                <a:solidFill>
                  <a:schemeClr val="bg1"/>
                </a:solidFill>
              </a:rPr>
              <a:t>“Що</a:t>
            </a:r>
            <a:r>
              <a:rPr lang="uk-UA" dirty="0" smtClean="0">
                <a:solidFill>
                  <a:schemeClr val="bg1"/>
                </a:solidFill>
              </a:rPr>
              <a:t> я?”, </a:t>
            </a:r>
            <a:r>
              <a:rPr lang="uk-UA" dirty="0" err="1" smtClean="0">
                <a:solidFill>
                  <a:schemeClr val="bg1"/>
                </a:solidFill>
              </a:rPr>
              <a:t>“Моє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err="1" smtClean="0">
                <a:solidFill>
                  <a:schemeClr val="bg1"/>
                </a:solidFill>
              </a:rPr>
              <a:t>покликання”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4514" y="2143116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2. </a:t>
            </a:r>
            <a:r>
              <a:rPr lang="ru-RU" dirty="0" err="1" smtClean="0">
                <a:solidFill>
                  <a:srgbClr val="FFFF00"/>
                </a:solidFill>
              </a:rPr>
              <a:t>Смисложиттєві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орієнтири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«</a:t>
            </a:r>
            <a:r>
              <a:rPr lang="ru-RU" dirty="0" err="1" smtClean="0">
                <a:solidFill>
                  <a:schemeClr val="bg1"/>
                </a:solidFill>
              </a:rPr>
              <a:t>Навіщо</a:t>
            </a:r>
            <a:r>
              <a:rPr lang="ru-RU" dirty="0" smtClean="0">
                <a:solidFill>
                  <a:schemeClr val="bg1"/>
                </a:solidFill>
              </a:rPr>
              <a:t> я?», «</a:t>
            </a:r>
            <a:r>
              <a:rPr lang="ru-RU" dirty="0" err="1" smtClean="0">
                <a:solidFill>
                  <a:schemeClr val="bg1"/>
                </a:solidFill>
              </a:rPr>
              <a:t>Моє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призначення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2643182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3. </a:t>
            </a:r>
            <a:r>
              <a:rPr lang="ru-RU" dirty="0" err="1" smtClean="0">
                <a:solidFill>
                  <a:srgbClr val="FFFF00"/>
                </a:solidFill>
              </a:rPr>
              <a:t>Моє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життєве</a:t>
            </a:r>
            <a:r>
              <a:rPr lang="ru-RU" dirty="0" smtClean="0">
                <a:solidFill>
                  <a:srgbClr val="FFFF00"/>
                </a:solidFill>
              </a:rPr>
              <a:t> кредо :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«У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я </a:t>
            </a:r>
            <a:r>
              <a:rPr lang="ru-RU" dirty="0" err="1" smtClean="0">
                <a:solidFill>
                  <a:schemeClr val="bg1"/>
                </a:solidFill>
              </a:rPr>
              <a:t>вірю</a:t>
            </a:r>
            <a:r>
              <a:rPr lang="ru-RU" dirty="0" smtClean="0">
                <a:solidFill>
                  <a:schemeClr val="bg1"/>
                </a:solidFill>
              </a:rPr>
              <a:t>?», «</a:t>
            </a:r>
            <a:r>
              <a:rPr lang="ru-RU" dirty="0" err="1" smtClean="0">
                <a:solidFill>
                  <a:schemeClr val="bg1"/>
                </a:solidFill>
              </a:rPr>
              <a:t>Чому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слідую</a:t>
            </a:r>
            <a:r>
              <a:rPr lang="ru-RU" dirty="0" smtClean="0">
                <a:solidFill>
                  <a:schemeClr val="bg1"/>
                </a:solidFill>
              </a:rPr>
              <a:t>?»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8860" y="3143248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4. </a:t>
            </a:r>
            <a:r>
              <a:rPr lang="ru-RU" dirty="0" err="1" smtClean="0">
                <a:solidFill>
                  <a:srgbClr val="FFFF00"/>
                </a:solidFill>
              </a:rPr>
              <a:t>Життєві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цілі</a:t>
            </a:r>
            <a:r>
              <a:rPr lang="ru-RU" dirty="0" smtClean="0"/>
              <a:t>  </a:t>
            </a:r>
            <a:r>
              <a:rPr lang="ru-RU" dirty="0" smtClean="0">
                <a:solidFill>
                  <a:schemeClr val="bg1"/>
                </a:solidFill>
              </a:rPr>
              <a:t>«</a:t>
            </a:r>
            <a:r>
              <a:rPr lang="ru-RU" dirty="0" err="1" smtClean="0">
                <a:solidFill>
                  <a:schemeClr val="bg1"/>
                </a:solidFill>
              </a:rPr>
              <a:t>Чого</a:t>
            </a:r>
            <a:r>
              <a:rPr lang="ru-RU" dirty="0" smtClean="0">
                <a:solidFill>
                  <a:schemeClr val="bg1"/>
                </a:solidFill>
              </a:rPr>
              <a:t> я хочу, до </a:t>
            </a:r>
            <a:r>
              <a:rPr lang="ru-RU" dirty="0" err="1" smtClean="0">
                <a:solidFill>
                  <a:schemeClr val="bg1"/>
                </a:solidFill>
              </a:rPr>
              <a:t>чого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прагну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3714752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5. </a:t>
            </a:r>
            <a:r>
              <a:rPr lang="ru-RU" dirty="0" err="1" smtClean="0">
                <a:solidFill>
                  <a:srgbClr val="FFFF00"/>
                </a:solidFill>
              </a:rPr>
              <a:t>Мої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приорітети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uk-UA" dirty="0" smtClean="0">
                <a:solidFill>
                  <a:srgbClr val="FFFF00"/>
                </a:solidFill>
              </a:rPr>
              <a:t>: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«</a:t>
            </a:r>
            <a:r>
              <a:rPr lang="ru-RU" dirty="0" err="1" smtClean="0">
                <a:solidFill>
                  <a:schemeClr val="bg1"/>
                </a:solidFill>
              </a:rPr>
              <a:t>Чому</a:t>
            </a:r>
            <a:r>
              <a:rPr lang="ru-RU" dirty="0" smtClean="0">
                <a:solidFill>
                  <a:schemeClr val="bg1"/>
                </a:solidFill>
              </a:rPr>
              <a:t> я </a:t>
            </a:r>
            <a:r>
              <a:rPr lang="ru-RU" dirty="0" err="1" smtClean="0">
                <a:solidFill>
                  <a:schemeClr val="bg1"/>
                </a:solidFill>
              </a:rPr>
              <a:t>віддаю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перевагу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00200" y="4143380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6. </a:t>
            </a:r>
            <a:r>
              <a:rPr lang="ru-RU" dirty="0" err="1" smtClean="0">
                <a:solidFill>
                  <a:srgbClr val="FFFF00"/>
                </a:solidFill>
              </a:rPr>
              <a:t>Мої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потенційні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актуальні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можливості</a:t>
            </a:r>
            <a:r>
              <a:rPr lang="ru-RU" dirty="0" smtClean="0">
                <a:solidFill>
                  <a:srgbClr val="FFFF00"/>
                </a:solidFill>
              </a:rPr>
              <a:t> :</a:t>
            </a:r>
            <a:r>
              <a:rPr lang="ru-RU" dirty="0" smtClean="0"/>
              <a:t>  </a:t>
            </a:r>
            <a:r>
              <a:rPr lang="ru-RU" dirty="0" smtClean="0">
                <a:solidFill>
                  <a:schemeClr val="bg1"/>
                </a:solidFill>
              </a:rPr>
              <a:t>«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я </a:t>
            </a:r>
            <a:r>
              <a:rPr lang="ru-RU" dirty="0" err="1" smtClean="0">
                <a:solidFill>
                  <a:schemeClr val="bg1"/>
                </a:solidFill>
              </a:rPr>
              <a:t>можу</a:t>
            </a:r>
            <a:r>
              <a:rPr lang="ru-RU" dirty="0" smtClean="0">
                <a:solidFill>
                  <a:schemeClr val="bg1"/>
                </a:solidFill>
              </a:rPr>
              <a:t>, а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поза межами </a:t>
            </a:r>
            <a:r>
              <a:rPr lang="ru-RU" dirty="0" err="1" smtClean="0">
                <a:solidFill>
                  <a:schemeClr val="bg1"/>
                </a:solidFill>
              </a:rPr>
              <a:t>моїх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можливостей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здатностей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158" y="4929198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7. </a:t>
            </a:r>
            <a:r>
              <a:rPr lang="ru-RU" dirty="0" err="1" smtClean="0">
                <a:solidFill>
                  <a:srgbClr val="FFFF00"/>
                </a:solidFill>
              </a:rPr>
              <a:t>Мої</a:t>
            </a:r>
            <a:r>
              <a:rPr lang="ru-RU" dirty="0" smtClean="0">
                <a:solidFill>
                  <a:srgbClr val="FFFF00"/>
                </a:solidFill>
              </a:rPr>
              <a:t>  </a:t>
            </a:r>
            <a:r>
              <a:rPr lang="ru-RU" dirty="0" err="1" smtClean="0">
                <a:solidFill>
                  <a:srgbClr val="FFFF00"/>
                </a:solidFill>
              </a:rPr>
              <a:t>переваги</a:t>
            </a:r>
            <a:r>
              <a:rPr lang="ru-RU" dirty="0" smtClean="0">
                <a:solidFill>
                  <a:srgbClr val="FFFF00"/>
                </a:solidFill>
              </a:rPr>
              <a:t>  та </a:t>
            </a:r>
            <a:r>
              <a:rPr lang="ru-RU" dirty="0" err="1" smtClean="0">
                <a:solidFill>
                  <a:srgbClr val="FFFF00"/>
                </a:solidFill>
              </a:rPr>
              <a:t>недоліки</a:t>
            </a:r>
            <a:r>
              <a:rPr lang="ru-RU" dirty="0" smtClean="0">
                <a:solidFill>
                  <a:srgbClr val="FFFF00"/>
                </a:solidFill>
              </a:rPr>
              <a:t> :</a:t>
            </a:r>
            <a:r>
              <a:rPr lang="ru-RU" dirty="0" smtClean="0"/>
              <a:t>  </a:t>
            </a:r>
            <a:r>
              <a:rPr lang="ru-RU" dirty="0" smtClean="0">
                <a:solidFill>
                  <a:schemeClr val="bg1"/>
                </a:solidFill>
              </a:rPr>
              <a:t>«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взяти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із</a:t>
            </a:r>
            <a:r>
              <a:rPr lang="ru-RU" dirty="0" smtClean="0">
                <a:solidFill>
                  <a:schemeClr val="bg1"/>
                </a:solidFill>
              </a:rPr>
              <a:t> собою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духовно-моральних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цінностей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вирущаючи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життєву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подорож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71572" y="5500702"/>
            <a:ext cx="7572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8. Як я уявляю можливі значущі зміни в моєму внутрішньому світі  –  чи збережуться віра,  любов, надія, які належать до сфери особистості. Чи вистачить у мене  </a:t>
            </a:r>
            <a:r>
              <a:rPr lang="uk-UA" dirty="0" err="1" smtClean="0">
                <a:solidFill>
                  <a:srgbClr val="FFFF00"/>
                </a:solidFill>
              </a:rPr>
              <a:t>“впертості</a:t>
            </a:r>
            <a:r>
              <a:rPr lang="uk-UA" dirty="0" smtClean="0">
                <a:solidFill>
                  <a:srgbClr val="FFFF00"/>
                </a:solidFill>
              </a:rPr>
              <a:t> духу, перебороти життєві труднощі, чи впевнений я у  </a:t>
            </a:r>
            <a:r>
              <a:rPr lang="uk-UA" dirty="0" err="1" smtClean="0">
                <a:solidFill>
                  <a:srgbClr val="FFFF00"/>
                </a:solidFill>
              </a:rPr>
              <a:t>собі”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607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Oksana</cp:lastModifiedBy>
  <cp:revision>44</cp:revision>
  <dcterms:created xsi:type="dcterms:W3CDTF">2011-02-22T12:49:57Z</dcterms:created>
  <dcterms:modified xsi:type="dcterms:W3CDTF">2012-11-06T10:42:12Z</dcterms:modified>
</cp:coreProperties>
</file>