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89" r:id="rId9"/>
    <p:sldId id="290" r:id="rId10"/>
    <p:sldId id="257" r:id="rId11"/>
    <p:sldId id="277" r:id="rId12"/>
    <p:sldId id="258" r:id="rId13"/>
    <p:sldId id="259" r:id="rId14"/>
    <p:sldId id="278" r:id="rId15"/>
    <p:sldId id="260" r:id="rId16"/>
    <p:sldId id="279" r:id="rId17"/>
    <p:sldId id="261" r:id="rId18"/>
    <p:sldId id="280" r:id="rId19"/>
    <p:sldId id="262" r:id="rId20"/>
    <p:sldId id="263" r:id="rId21"/>
    <p:sldId id="264" r:id="rId22"/>
    <p:sldId id="265" r:id="rId23"/>
    <p:sldId id="282" r:id="rId24"/>
    <p:sldId id="283" r:id="rId25"/>
    <p:sldId id="284" r:id="rId26"/>
    <p:sldId id="287" r:id="rId27"/>
    <p:sldId id="288" r:id="rId28"/>
    <p:sldId id="281" r:id="rId29"/>
    <p:sldId id="291" r:id="rId30"/>
    <p:sldId id="266" r:id="rId31"/>
    <p:sldId id="285" r:id="rId32"/>
    <p:sldId id="286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302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661F0-BC3B-4788-8307-1D376DDE4176}" type="datetimeFigureOut">
              <a:rPr lang="uk-UA" smtClean="0"/>
              <a:pPr/>
              <a:t>18.11.2012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4899C-56F0-4BBA-97E1-98DC58749B8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85;&#1076;&#1088;&#1110;&#1081;\Desktop\&#1047;&#1072;&#1087;&#1080;&#1089;&#1072;&#1090;&#1080;\The_Shadows_-_Sealed_With_A_Kiss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714356"/>
            <a:ext cx="84296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</a:rPr>
              <a:t>ВИХОВАТЕЛЬ,  ЯКИЙ  НЕ  ЗАТИСКАЄ,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А ВИЗВОЛЯЄ,  НЕ  ПРИГНІЧУЄ,  А ПІДНОСИТЬ,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НЕ  МНЕ,   А  ФОРМУЄ,   НЕ  ДИКТУЄ, 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А  ВЧИТЬ,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ПЕРЕЖИВАЄ  РАЗОМ  З  ДИТИНОЮ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БАГАТО  НАТХНЕННИХ  ХВИЛИН.</a:t>
            </a:r>
          </a:p>
          <a:p>
            <a:endParaRPr lang="uk-UA" sz="28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2800" b="1" i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</a:t>
            </a:r>
            <a:r>
              <a:rPr lang="uk-UA" sz="2800" b="1" i="1" dirty="0" err="1" smtClean="0">
                <a:solidFill>
                  <a:schemeClr val="bg1"/>
                </a:solidFill>
              </a:rPr>
              <a:t>ЯНУШ</a:t>
            </a:r>
            <a:r>
              <a:rPr lang="uk-UA" sz="2800" b="1" i="1" dirty="0" smtClean="0">
                <a:solidFill>
                  <a:schemeClr val="bg1"/>
                </a:solidFill>
              </a:rPr>
              <a:t>  КОРЧАК</a:t>
            </a:r>
            <a:endParaRPr lang="uk-UA" b="1" i="1" dirty="0">
              <a:solidFill>
                <a:schemeClr val="bg1"/>
              </a:solidFill>
            </a:endParaRPr>
          </a:p>
        </p:txBody>
      </p:sp>
      <p:pic>
        <p:nvPicPr>
          <p:cNvPr id="3" name="The_Shadows_-_Sealed_With_A_Kis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14348" y="714356"/>
            <a:ext cx="7143800" cy="717769"/>
            <a:chOff x="714348" y="714356"/>
            <a:chExt cx="7143800" cy="717769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85786" y="714356"/>
              <a:ext cx="7072362" cy="71438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4348" y="785794"/>
              <a:ext cx="71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i="1" dirty="0" smtClean="0">
                  <a:solidFill>
                    <a:schemeClr val="bg1"/>
                  </a:solidFill>
                </a:rPr>
                <a:t>ПРОСВІТНИЦЬКИЙ     ТРЕНІНГ</a:t>
              </a:r>
              <a:endParaRPr lang="uk-UA" sz="3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0" y="1928802"/>
            <a:ext cx="9144000" cy="714380"/>
            <a:chOff x="0" y="1714488"/>
            <a:chExt cx="9144000" cy="71438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714488"/>
              <a:ext cx="9144000" cy="71438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1857364"/>
              <a:ext cx="9144000" cy="461665"/>
            </a:xfrm>
            <a:prstGeom prst="rect">
              <a:avLst/>
            </a:prstGeom>
            <a:noFill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uk-UA" sz="2400" b="1" i="1" dirty="0" smtClean="0">
                  <a:solidFill>
                    <a:srgbClr val="FFC000"/>
                  </a:solidFill>
                </a:rPr>
                <a:t>“СТВОРЕННЯ ЖИТТЄВОГО ПРОЕКТУ САМОРОЗВИТКУ ОСОБИСТОСТІ”</a:t>
              </a:r>
              <a:endParaRPr lang="uk-UA" sz="2400" b="1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7158" y="3214686"/>
            <a:ext cx="850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МЕТА :  розвивати в учнів здатність до самоаналізу і самоконтролю, відповідальність за свої вчинки; зміцнювати </a:t>
            </a:r>
            <a:r>
              <a:rPr lang="uk-UA" sz="3200" b="1" i="1" smtClean="0">
                <a:solidFill>
                  <a:schemeClr val="bg1"/>
                </a:solidFill>
                <a:latin typeface="Arial Black" pitchFamily="34" charset="0"/>
              </a:rPr>
              <a:t>позитивні громадянські </a:t>
            </a:r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й моральні якості.   </a:t>
            </a:r>
            <a:endParaRPr lang="uk-UA" sz="32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500438"/>
            <a:ext cx="471490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71472" y="714356"/>
            <a:ext cx="7358114" cy="1071570"/>
            <a:chOff x="571472" y="714356"/>
            <a:chExt cx="7358114" cy="107157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857224" y="714356"/>
              <a:ext cx="7072362" cy="107157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1472" y="857232"/>
              <a:ext cx="714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i="1" dirty="0" smtClean="0">
                  <a:solidFill>
                    <a:schemeClr val="bg1"/>
                  </a:solidFill>
                </a:rPr>
                <a:t>УСНИЙ  ЖУРНАЛ </a:t>
              </a:r>
            </a:p>
            <a:p>
              <a:pPr algn="ctr"/>
              <a:r>
                <a:rPr lang="uk-UA" sz="2000" b="1" i="1" dirty="0" smtClean="0">
                  <a:solidFill>
                    <a:schemeClr val="bg1"/>
                  </a:solidFill>
                </a:rPr>
                <a:t>“ПРО  КРАСУ,  ПРО  МОДУ  І  ХОРОШИЙ  СМАК”</a:t>
              </a:r>
              <a:endParaRPr lang="uk-UA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24" y="2428868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</a:rPr>
              <a:t>МЕТА :  формувати  уявлення  про  справжню  красу  людини; розвивати  естетичний  смак,  почуття  міри  у  моді.</a:t>
            </a:r>
            <a:endParaRPr lang="uk-UA" sz="2000" b="1" i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95285" y="3500438"/>
            <a:ext cx="8048681" cy="2928958"/>
            <a:chOff x="595285" y="3500438"/>
            <a:chExt cx="8048681" cy="29289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5285" y="3500438"/>
              <a:ext cx="3905277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8689" y="3500438"/>
              <a:ext cx="3905277" cy="29289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428596" y="714356"/>
            <a:ext cx="7643866" cy="714380"/>
            <a:chOff x="428596" y="714356"/>
            <a:chExt cx="7643866" cy="71438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28596" y="714356"/>
              <a:ext cx="7643866" cy="714380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14348" y="857232"/>
              <a:ext cx="714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/>
                <a:t>ПРЕЗЕНТАЦІЯ ПРОЕКТУ “ШКОЛА ЖИВЕ УЧИТЕЛЕМ”</a:t>
              </a:r>
              <a:endParaRPr lang="uk-UA" sz="24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24" y="2357430"/>
            <a:ext cx="68580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</a:rPr>
              <a:t>Учителю,  спасибі  за  освіту,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За  людяність,  любов  і  доброту,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Що  зорями  мені  в  дорозі  світять,</a:t>
            </a:r>
          </a:p>
          <a:p>
            <a:r>
              <a:rPr lang="uk-UA" sz="3200" b="1" i="1" dirty="0" smtClean="0">
                <a:solidFill>
                  <a:schemeClr val="bg1"/>
                </a:solidFill>
              </a:rPr>
              <a:t>І  в  небо  їх  душею  я  росту.</a:t>
            </a:r>
          </a:p>
          <a:p>
            <a:endParaRPr lang="uk-UA" sz="32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3200" b="1" i="1" dirty="0" smtClean="0">
                <a:solidFill>
                  <a:schemeClr val="bg1"/>
                </a:solidFill>
              </a:rPr>
              <a:t>                                                                                            Богдан  </a:t>
            </a:r>
            <a:r>
              <a:rPr lang="uk-UA" sz="3200" b="1" i="1" dirty="0" err="1" smtClean="0">
                <a:solidFill>
                  <a:schemeClr val="bg1"/>
                </a:solidFill>
              </a:rPr>
              <a:t>Мацелюк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7158" y="3429000"/>
            <a:ext cx="8643998" cy="3071810"/>
            <a:chOff x="357158" y="3429000"/>
            <a:chExt cx="8643998" cy="307181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3429000"/>
              <a:ext cx="4607715" cy="3071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214942" y="3929066"/>
              <a:ext cx="37862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i="1" dirty="0" smtClean="0">
                  <a:solidFill>
                    <a:schemeClr val="bg1"/>
                  </a:solidFill>
                </a:rPr>
                <a:t>РОБОТА  ВЧИТЕЛЯ -  ЦЕ РОБОТА СЕРЦЯ Й НЕРВІВ, ЩОДЕННА Й ЩОГОДИННА ВИТРАТА ВЕЛИЧЕЗНИХ ДУШЕВНИХ СИЛ.</a:t>
              </a:r>
            </a:p>
            <a:p>
              <a:endParaRPr lang="uk-UA" sz="1600" b="1" i="1" dirty="0" smtClean="0">
                <a:solidFill>
                  <a:schemeClr val="bg1"/>
                </a:solidFill>
              </a:endParaRPr>
            </a:p>
            <a:p>
              <a:endParaRPr lang="uk-UA" sz="1600" b="1" i="1" dirty="0" smtClean="0">
                <a:solidFill>
                  <a:schemeClr val="bg1"/>
                </a:solidFill>
              </a:endParaRPr>
            </a:p>
            <a:p>
              <a:pPr algn="r"/>
              <a:r>
                <a:rPr lang="uk-UA" sz="1600" b="1" i="1" dirty="0" smtClean="0">
                  <a:solidFill>
                    <a:schemeClr val="bg1"/>
                  </a:solidFill>
                </a:rPr>
                <a:t>В. СУХОМЛИНСЬКИЙ</a:t>
              </a:r>
              <a:endParaRPr lang="uk-UA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14282" y="500042"/>
            <a:ext cx="8650973" cy="2862170"/>
            <a:chOff x="214282" y="500042"/>
            <a:chExt cx="8650973" cy="286217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500042"/>
              <a:ext cx="4293255" cy="28621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4282" y="1000108"/>
              <a:ext cx="442915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i="1" dirty="0" smtClean="0">
                  <a:solidFill>
                    <a:schemeClr val="bg1"/>
                  </a:solidFill>
                </a:rPr>
                <a:t>СІЛЬСЬКИЙ  УЧИТЕЛЬ,  ТРУДІВНИК – ЛЮДИНА.</a:t>
              </a:r>
            </a:p>
            <a:p>
              <a:r>
                <a:rPr lang="uk-UA" sz="1600" b="1" i="1" dirty="0" smtClean="0">
                  <a:solidFill>
                    <a:schemeClr val="bg1"/>
                  </a:solidFill>
                </a:rPr>
                <a:t>ДИТЯЧИЙ  ДРУГ  І  ПОКРОВИТЕЛЬ  ДУШ, </a:t>
              </a:r>
            </a:p>
            <a:p>
              <a:r>
                <a:rPr lang="uk-UA" sz="1600" b="1" i="1" dirty="0" smtClean="0">
                  <a:solidFill>
                    <a:schemeClr val="bg1"/>
                  </a:solidFill>
                </a:rPr>
                <a:t>СІЯЧ  ДОБРА  І  ВІЧНОГО  –  ЩОДНИНИ, </a:t>
              </a:r>
            </a:p>
            <a:p>
              <a:r>
                <a:rPr lang="uk-UA" sz="1600" b="1" i="1" dirty="0" smtClean="0">
                  <a:solidFill>
                    <a:schemeClr val="bg1"/>
                  </a:solidFill>
                </a:rPr>
                <a:t>У  ПОБУТІ ПРОСТИЙ,  ВЕЛИЧНИЙ  НА  УРОКАХ, ВІН  ПОКОЛІННЯ НЕ  ОДНЕ  ЗРОСТИВ </a:t>
              </a:r>
            </a:p>
            <a:p>
              <a:r>
                <a:rPr lang="uk-UA" sz="1600" b="1" i="1" dirty="0" smtClean="0">
                  <a:solidFill>
                    <a:schemeClr val="bg1"/>
                  </a:solidFill>
                </a:rPr>
                <a:t>ТА  ДОПОМІГ  ЙОМУ  ЗРОБИТИ ПЕРШІ КРОКИ…</a:t>
              </a:r>
            </a:p>
            <a:p>
              <a:endParaRPr lang="uk-UA" sz="1600" b="1" i="1" dirty="0" smtClean="0">
                <a:solidFill>
                  <a:schemeClr val="bg1"/>
                </a:solidFill>
              </a:endParaRPr>
            </a:p>
            <a:p>
              <a:pPr algn="r"/>
              <a:r>
                <a:rPr lang="uk-UA" sz="1600" b="1" i="1" dirty="0" smtClean="0">
                  <a:solidFill>
                    <a:schemeClr val="bg1"/>
                  </a:solidFill>
                </a:rPr>
                <a:t>САВА ЧУМАК</a:t>
              </a:r>
              <a:endParaRPr lang="uk-UA" sz="1600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14282" y="714356"/>
            <a:ext cx="8643998" cy="1000132"/>
            <a:chOff x="214282" y="714356"/>
            <a:chExt cx="8643998" cy="100013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14282" y="714356"/>
              <a:ext cx="8643998" cy="10001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14282" y="857232"/>
              <a:ext cx="8643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i="1" dirty="0" smtClean="0"/>
                <a:t>ШКІЛЬНА ЛІНІЙКА  ”ПРОСТИ НАС, ПАМ'ЯТЕ, ПРОСТИ !”</a:t>
              </a:r>
              <a:endParaRPr lang="uk-UA" sz="2800" b="1" i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1472" y="2643182"/>
            <a:ext cx="80724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“ Ніхто  не  прийде,  не  спита,</a:t>
            </a:r>
          </a:p>
          <a:p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Чом  півсела  в  одній  могилі,</a:t>
            </a:r>
          </a:p>
          <a:p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І  ні  горбочка,  ні  хреста ?</a:t>
            </a:r>
          </a:p>
          <a:p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Прости  нас,  пам'яте,  прости !...”</a:t>
            </a:r>
          </a:p>
          <a:p>
            <a:pPr algn="r"/>
            <a:r>
              <a:rPr lang="uk-UA" sz="3200" b="1" i="1" dirty="0" smtClean="0">
                <a:latin typeface="Arial Black" pitchFamily="34" charset="0"/>
              </a:rPr>
              <a:t> </a:t>
            </a:r>
          </a:p>
          <a:p>
            <a:pPr algn="r"/>
            <a:endParaRPr lang="uk-UA" sz="3200" b="1" i="1" dirty="0" smtClean="0">
              <a:latin typeface="Arial Black" pitchFamily="34" charset="0"/>
            </a:endParaRPr>
          </a:p>
          <a:p>
            <a:pPr algn="r"/>
            <a:r>
              <a:rPr lang="uk-UA" sz="3200" b="1" i="1" dirty="0" smtClean="0">
                <a:solidFill>
                  <a:schemeClr val="bg1"/>
                </a:solidFill>
                <a:latin typeface="Arial Black" pitchFamily="34" charset="0"/>
              </a:rPr>
              <a:t>В. </a:t>
            </a:r>
            <a:r>
              <a:rPr lang="uk-UA" sz="3200" b="1" i="1" dirty="0" err="1" smtClean="0">
                <a:solidFill>
                  <a:schemeClr val="bg1"/>
                </a:solidFill>
                <a:latin typeface="Arial Black" pitchFamily="34" charset="0"/>
              </a:rPr>
              <a:t>Сапон</a:t>
            </a:r>
            <a:endParaRPr lang="uk-UA" sz="32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43932" cy="610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7158" y="214290"/>
            <a:ext cx="8429684" cy="1143032"/>
            <a:chOff x="357158" y="214290"/>
            <a:chExt cx="8429684" cy="114303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28596" y="214290"/>
              <a:ext cx="8143932" cy="11430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7158" y="500042"/>
              <a:ext cx="8429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i="1" dirty="0" smtClean="0"/>
                <a:t>УРОК – БЕСІДА “ШКІЛЬНИМИ СТЕЖКАМИ”</a:t>
              </a:r>
              <a:endParaRPr lang="uk-UA" sz="32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0034" y="2214554"/>
            <a:ext cx="8286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/>
              <a:t>МЕТА :</a:t>
            </a:r>
            <a:r>
              <a:rPr lang="uk-UA" sz="3600" b="1" i="1" dirty="0" smtClean="0">
                <a:solidFill>
                  <a:schemeClr val="bg1"/>
                </a:solidFill>
              </a:rPr>
              <a:t> ознайомити дітей з історією утворення школи, порівняти умови навчання в сучасній школі та в давнину. Виховувати любов до школи, шкільної сім'ї, бажання вчитися, здобувати знання.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7158" y="500042"/>
            <a:ext cx="8436660" cy="5934004"/>
            <a:chOff x="357158" y="500042"/>
            <a:chExt cx="8436660" cy="593400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2893208" y="2500306"/>
              <a:ext cx="5900610" cy="39337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357158" y="500042"/>
              <a:ext cx="5357850" cy="3571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7158" y="428604"/>
            <a:ext cx="8286808" cy="1428760"/>
            <a:chOff x="357158" y="428604"/>
            <a:chExt cx="8286808" cy="1428760"/>
          </a:xfrm>
        </p:grpSpPr>
        <p:sp>
          <p:nvSpPr>
            <p:cNvPr id="7" name="Овал 6"/>
            <p:cNvSpPr/>
            <p:nvPr/>
          </p:nvSpPr>
          <p:spPr>
            <a:xfrm>
              <a:off x="357158" y="428604"/>
              <a:ext cx="8072494" cy="1428760"/>
            </a:xfrm>
            <a:prstGeom prst="ellipse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8596" y="928670"/>
              <a:ext cx="8215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/>
                <a:t>ЗБОРИ  КУЩА  “СПІВРОБІТНИЦТВО КРАЩЕ ЗА КОНФЛІКТ”</a:t>
              </a:r>
              <a:endParaRPr lang="uk-UA" sz="2400" b="1" i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2844" y="2928934"/>
            <a:ext cx="9001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/>
              <a:t>МЕТА : </a:t>
            </a:r>
            <a:r>
              <a:rPr lang="uk-UA" sz="3600" b="1" i="1" dirty="0" smtClean="0">
                <a:solidFill>
                  <a:schemeClr val="bg1"/>
                </a:solidFill>
              </a:rPr>
              <a:t> виховувати почуття впевненості в собі і соціальної терпимості – основ культури і права людини.</a:t>
            </a:r>
            <a:endParaRPr lang="uk-UA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8992" y="785794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bg1"/>
                </a:solidFill>
              </a:rPr>
              <a:t>Станько   Іванна   Петрівна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562" y="2000240"/>
            <a:ext cx="46434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Закінчила Прикарпатський університет ім. В.Стефаника.</a:t>
            </a:r>
          </a:p>
          <a:p>
            <a:endParaRPr lang="uk-UA" sz="2400" b="1" i="1" dirty="0" smtClean="0">
              <a:solidFill>
                <a:schemeClr val="bg1"/>
              </a:solidFill>
            </a:endParaRPr>
          </a:p>
          <a:p>
            <a:r>
              <a:rPr lang="uk-UA" sz="2400" b="1" i="1" dirty="0" smtClean="0">
                <a:solidFill>
                  <a:schemeClr val="bg1"/>
                </a:solidFill>
              </a:rPr>
              <a:t>Вчитель  історії. </a:t>
            </a:r>
          </a:p>
          <a:p>
            <a:r>
              <a:rPr lang="uk-UA" sz="2400" b="1" i="1" dirty="0" smtClean="0">
                <a:solidFill>
                  <a:schemeClr val="bg1"/>
                </a:solidFill>
              </a:rPr>
              <a:t>Методист з виховної роботи.</a:t>
            </a:r>
          </a:p>
          <a:p>
            <a:endParaRPr lang="uk-UA" sz="2400" b="1" i="1" dirty="0" smtClean="0">
              <a:solidFill>
                <a:schemeClr val="bg1"/>
              </a:solidFill>
            </a:endParaRPr>
          </a:p>
          <a:p>
            <a:r>
              <a:rPr lang="uk-UA" sz="2400" b="1" i="1" dirty="0" smtClean="0">
                <a:solidFill>
                  <a:schemeClr val="bg1"/>
                </a:solidFill>
              </a:rPr>
              <a:t>Працюю вихователем </a:t>
            </a:r>
            <a:r>
              <a:rPr lang="uk-UA" sz="2400" b="1" i="1" dirty="0" err="1" smtClean="0">
                <a:solidFill>
                  <a:schemeClr val="bg1"/>
                </a:solidFill>
              </a:rPr>
              <a:t>Струсівської</a:t>
            </a:r>
            <a:r>
              <a:rPr lang="uk-UA" sz="2400" b="1" i="1" dirty="0" smtClean="0">
                <a:solidFill>
                  <a:schemeClr val="bg1"/>
                </a:solidFill>
              </a:rPr>
              <a:t>  школи-інтернату.</a:t>
            </a:r>
          </a:p>
          <a:p>
            <a:endParaRPr lang="uk-UA" sz="2400" b="1" i="1" dirty="0" smtClean="0">
              <a:solidFill>
                <a:schemeClr val="bg1"/>
              </a:solidFill>
            </a:endParaRPr>
          </a:p>
          <a:p>
            <a:r>
              <a:rPr lang="uk-UA" sz="2400" b="1" i="1" dirty="0" smtClean="0">
                <a:solidFill>
                  <a:schemeClr val="bg1"/>
                </a:solidFill>
              </a:rPr>
              <a:t>Спеціаліст вищої категорії</a:t>
            </a:r>
          </a:p>
          <a:p>
            <a:endParaRPr lang="uk-UA" sz="2400" b="1" i="1" dirty="0" smtClean="0">
              <a:solidFill>
                <a:schemeClr val="bg1"/>
              </a:solidFill>
            </a:endParaRPr>
          </a:p>
          <a:p>
            <a:r>
              <a:rPr lang="uk-UA" sz="2400" b="1" i="1" dirty="0" smtClean="0">
                <a:solidFill>
                  <a:schemeClr val="bg1"/>
                </a:solidFill>
              </a:rPr>
              <a:t>Стаж роботи  - 19 років.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4761" r="11112"/>
          <a:stretch>
            <a:fillRect/>
          </a:stretch>
        </p:blipFill>
        <p:spPr bwMode="auto">
          <a:xfrm>
            <a:off x="0" y="1857364"/>
            <a:ext cx="459754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6554" r="15540"/>
          <a:stretch>
            <a:fillRect/>
          </a:stretch>
        </p:blipFill>
        <p:spPr bwMode="auto">
          <a:xfrm>
            <a:off x="2347720" y="1812588"/>
            <a:ext cx="4438858" cy="490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285720" y="357166"/>
            <a:ext cx="8072494" cy="1214446"/>
            <a:chOff x="285720" y="357166"/>
            <a:chExt cx="8072494" cy="1214446"/>
          </a:xfrm>
        </p:grpSpPr>
        <p:sp>
          <p:nvSpPr>
            <p:cNvPr id="5" name="Овал 4"/>
            <p:cNvSpPr/>
            <p:nvPr/>
          </p:nvSpPr>
          <p:spPr>
            <a:xfrm>
              <a:off x="285720" y="357166"/>
              <a:ext cx="8072494" cy="1214446"/>
            </a:xfrm>
            <a:prstGeom prst="ellipse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2910" y="642919"/>
              <a:ext cx="6786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chemeClr val="bg1"/>
                  </a:solidFill>
                </a:rPr>
                <a:t>ВИХОВНА  ГОДИНА </a:t>
              </a:r>
            </a:p>
            <a:p>
              <a:pPr algn="ctr"/>
              <a:r>
                <a:rPr lang="uk-UA" sz="2400" b="1" i="1" dirty="0" smtClean="0"/>
                <a:t>“НІ,  НЕ  ЗГИНЕ  УКРАЇНА”</a:t>
              </a:r>
              <a:endParaRPr lang="uk-UA" sz="2400" b="1" i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4282" y="1785926"/>
            <a:ext cx="8715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 smtClean="0">
                <a:solidFill>
                  <a:schemeClr val="bg1"/>
                </a:solidFill>
              </a:rPr>
              <a:t>Хто не знає свого минулого, той не вартий свого майбутнього.</a:t>
            </a:r>
          </a:p>
          <a:p>
            <a:endParaRPr lang="uk-UA" sz="22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2200" b="1" i="1" dirty="0" smtClean="0">
                <a:solidFill>
                  <a:schemeClr val="bg1"/>
                </a:solidFill>
              </a:rPr>
              <a:t>М. Рильський</a:t>
            </a:r>
            <a:endParaRPr lang="uk-UA" sz="2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714644"/>
            <a:ext cx="6000756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642910" y="357166"/>
            <a:ext cx="7858180" cy="928694"/>
            <a:chOff x="642910" y="357166"/>
            <a:chExt cx="7858180" cy="92869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42910" y="357166"/>
              <a:ext cx="7786742" cy="928694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b="1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2910" y="571480"/>
              <a:ext cx="7858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i="1" dirty="0" smtClean="0"/>
                <a:t>БЕСІДА   “ПРАВА  ДИТИНИ  ПРОТИ  НАСИЛЬСТВА”</a:t>
              </a:r>
              <a:endParaRPr lang="uk-UA" sz="2800" b="1" i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1472" y="1714488"/>
            <a:ext cx="7858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i="1" dirty="0" smtClean="0"/>
              <a:t>МЕТА :</a:t>
            </a:r>
            <a:r>
              <a:rPr lang="uk-UA" sz="2000" b="1" i="1" dirty="0" smtClean="0">
                <a:solidFill>
                  <a:schemeClr val="bg1"/>
                </a:solidFill>
              </a:rPr>
              <a:t> сприяти розумінню учнями того, що треба вчитися відкидати насильство, в якому б вигляді воно не було, завжди надавати допомогу тим, хто її потребує, хто перебуває у скрутному становищі.</a:t>
            </a:r>
            <a:endParaRPr lang="uk-UA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785786" y="714356"/>
            <a:ext cx="7143800" cy="642942"/>
            <a:chOff x="785786" y="714356"/>
            <a:chExt cx="7143800" cy="64294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857224" y="714356"/>
              <a:ext cx="7072362" cy="642942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5786" y="857232"/>
              <a:ext cx="714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>
                  <a:solidFill>
                    <a:schemeClr val="bg1"/>
                  </a:solidFill>
                </a:rPr>
                <a:t>ГОЛОВНЕ  ДЛЯ  НАС  -  НАВЧАННЯ</a:t>
              </a:r>
              <a:endParaRPr lang="uk-UA" sz="24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000496" y="2428868"/>
            <a:ext cx="4429156" cy="2714644"/>
            <a:chOff x="4500562" y="1857364"/>
            <a:chExt cx="3786214" cy="192882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500562" y="1857364"/>
              <a:ext cx="3786214" cy="1928826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b="1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1631" y="2214554"/>
              <a:ext cx="3664078" cy="1377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sz="2400" b="1" i="1" dirty="0" smtClean="0"/>
                <a:t>Є тільки одне благо – </a:t>
              </a:r>
            </a:p>
            <a:p>
              <a:pPr algn="r"/>
              <a:r>
                <a:rPr lang="uk-UA" sz="2400" b="1" i="1" dirty="0" smtClean="0"/>
                <a:t>знання, й тільки одне зло – </a:t>
              </a:r>
            </a:p>
            <a:p>
              <a:pPr algn="r"/>
              <a:r>
                <a:rPr lang="uk-UA" sz="2400" b="1" i="1" dirty="0" smtClean="0"/>
                <a:t>неуцтво.</a:t>
              </a:r>
            </a:p>
            <a:p>
              <a:endParaRPr lang="uk-UA" sz="2400" b="1" i="1" dirty="0" smtClean="0"/>
            </a:p>
            <a:p>
              <a:pPr algn="r"/>
              <a:r>
                <a:rPr lang="uk-UA" sz="2400" b="1" i="1" dirty="0" smtClean="0"/>
                <a:t>Сократ</a:t>
              </a:r>
              <a:endParaRPr lang="uk-UA" sz="24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8572561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7158" y="2428868"/>
            <a:ext cx="8429684" cy="2357454"/>
            <a:chOff x="500034" y="2786058"/>
            <a:chExt cx="8429684" cy="235745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00034" y="2786058"/>
              <a:ext cx="8429684" cy="2357454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b="1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4348" y="3071810"/>
              <a:ext cx="78581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i="1" dirty="0" smtClean="0"/>
                <a:t>В дитинстві  відкриваєш  материк,   котрий називається  потім – Батьківщина.</a:t>
              </a:r>
            </a:p>
            <a:p>
              <a:endParaRPr lang="uk-UA" sz="2800" b="1" i="1" dirty="0" smtClean="0">
                <a:solidFill>
                  <a:schemeClr val="bg1"/>
                </a:solidFill>
              </a:endParaRPr>
            </a:p>
            <a:p>
              <a:r>
                <a:rPr lang="uk-UA" sz="2800" b="1" i="1" dirty="0" smtClean="0">
                  <a:solidFill>
                    <a:schemeClr val="bg1"/>
                  </a:solidFill>
                </a:rPr>
                <a:t>                                                                Л. Костенко</a:t>
              </a:r>
              <a:endParaRPr lang="uk-UA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428596" y="285728"/>
            <a:ext cx="8429685" cy="6238919"/>
            <a:chOff x="285719" y="357166"/>
            <a:chExt cx="8429685" cy="623891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19" y="357166"/>
              <a:ext cx="4929222" cy="3286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48" y="3643314"/>
              <a:ext cx="4429156" cy="2952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Группа 6"/>
          <p:cNvGrpSpPr/>
          <p:nvPr/>
        </p:nvGrpSpPr>
        <p:grpSpPr>
          <a:xfrm>
            <a:off x="714348" y="1071546"/>
            <a:ext cx="7965273" cy="4905324"/>
            <a:chOff x="500034" y="1285860"/>
            <a:chExt cx="7965273" cy="490532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0312" r="10313" b="3749"/>
            <a:stretch>
              <a:fillRect/>
            </a:stretch>
          </p:blipFill>
          <p:spPr bwMode="auto">
            <a:xfrm>
              <a:off x="500034" y="2357430"/>
              <a:ext cx="3643338" cy="3791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6314" y="1285860"/>
              <a:ext cx="3678993" cy="49053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85728"/>
            <a:ext cx="8191451" cy="614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71472" y="428604"/>
            <a:ext cx="7358114" cy="642942"/>
            <a:chOff x="571472" y="714356"/>
            <a:chExt cx="7358114" cy="64294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857224" y="714356"/>
              <a:ext cx="7072362" cy="642942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472" y="857232"/>
              <a:ext cx="714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i="1" dirty="0" smtClean="0">
                  <a:solidFill>
                    <a:schemeClr val="bg1"/>
                  </a:solidFill>
                </a:rPr>
                <a:t>ПРОВОДИМО  ЕКСКУРСІЇ </a:t>
              </a:r>
              <a:endParaRPr lang="uk-UA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1538" y="1428736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КРАЄЗНАВЧИЙ  МУЗЕЙ   “СТРУСІВСЬКА ЗАКУТИНА”</a:t>
            </a:r>
            <a:endParaRPr lang="uk-UA" sz="24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I:\DSC0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4"/>
            <a:ext cx="4876768" cy="365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DSC00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885931"/>
            <a:ext cx="3729052" cy="497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7"/>
            <a:ext cx="7358114" cy="588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571480"/>
            <a:ext cx="7947448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14348" y="642918"/>
            <a:ext cx="7143800" cy="1000132"/>
            <a:chOff x="500034" y="642918"/>
            <a:chExt cx="7143800" cy="100013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00034" y="642918"/>
              <a:ext cx="7143800" cy="1000132"/>
            </a:xfrm>
            <a:prstGeom prst="round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71538" y="928670"/>
              <a:ext cx="5929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i="1" dirty="0" smtClean="0">
                  <a:solidFill>
                    <a:schemeClr val="bg1"/>
                  </a:solidFill>
                </a:rPr>
                <a:t>Участь у шкільному житті</a:t>
              </a:r>
              <a:endParaRPr lang="uk-UA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-32" y="2786058"/>
            <a:ext cx="8929718" cy="3429024"/>
            <a:chOff x="214282" y="2714620"/>
            <a:chExt cx="8929718" cy="342902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714620"/>
              <a:ext cx="4521939" cy="33914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7219" y="2786058"/>
              <a:ext cx="4476781" cy="33575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357158" y="2857496"/>
            <a:ext cx="8358247" cy="3179015"/>
            <a:chOff x="500033" y="2607439"/>
            <a:chExt cx="8358247" cy="3179015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3" y="2661042"/>
              <a:ext cx="4167217" cy="3125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4876" y="2607439"/>
              <a:ext cx="4143404" cy="31075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142844" y="2714620"/>
            <a:ext cx="9001156" cy="3482603"/>
            <a:chOff x="142844" y="2857496"/>
            <a:chExt cx="9001156" cy="348260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844" y="2857496"/>
              <a:ext cx="4643470" cy="34826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2470" y="2928934"/>
              <a:ext cx="4381530" cy="32861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357158" y="1857364"/>
            <a:ext cx="8268885" cy="4548134"/>
            <a:chOff x="428596" y="2000240"/>
            <a:chExt cx="8268885" cy="454813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596" y="2786058"/>
              <a:ext cx="4691010" cy="3518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86380" y="2000240"/>
              <a:ext cx="3411101" cy="45481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428604"/>
            <a:ext cx="9001156" cy="6096042"/>
            <a:chOff x="0" y="428604"/>
            <a:chExt cx="9001156" cy="6096042"/>
          </a:xfrm>
        </p:grpSpPr>
        <p:pic>
          <p:nvPicPr>
            <p:cNvPr id="2" name="Picture 2" descr="C:\Users\Андрій\Desktop\Педрада\IMG_318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909769"/>
              <a:ext cx="4374830" cy="32813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3" descr="C:\Users\Андрій\Desktop\Педрада\DSC0095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428604"/>
              <a:ext cx="4572032" cy="60960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Группа 6"/>
          <p:cNvGrpSpPr/>
          <p:nvPr/>
        </p:nvGrpSpPr>
        <p:grpSpPr>
          <a:xfrm>
            <a:off x="285720" y="428604"/>
            <a:ext cx="8643999" cy="6072229"/>
            <a:chOff x="142843" y="357167"/>
            <a:chExt cx="8643999" cy="6072229"/>
          </a:xfrm>
        </p:grpSpPr>
        <p:pic>
          <p:nvPicPr>
            <p:cNvPr id="4" name="Picture 4" descr="C:\Users\Андрій\Desktop\qwe 002.jpg"/>
            <p:cNvPicPr>
              <a:picLocks noChangeAspect="1" noChangeArrowheads="1"/>
            </p:cNvPicPr>
            <p:nvPr/>
          </p:nvPicPr>
          <p:blipFill>
            <a:blip r:embed="rId4" cstate="print"/>
            <a:srcRect l="10000" b="15551"/>
            <a:stretch>
              <a:fillRect/>
            </a:stretch>
          </p:blipFill>
          <p:spPr bwMode="auto">
            <a:xfrm>
              <a:off x="4726156" y="357167"/>
              <a:ext cx="4060686" cy="28575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 descr="2EF599BE"/>
            <p:cNvPicPr/>
            <p:nvPr/>
          </p:nvPicPr>
          <p:blipFill>
            <a:blip r:embed="rId5"/>
            <a:srcRect l="897" t="31726" r="40610" b="38109"/>
            <a:stretch>
              <a:fillRect/>
            </a:stretch>
          </p:blipFill>
          <p:spPr bwMode="auto">
            <a:xfrm rot="10800000">
              <a:off x="142843" y="3286124"/>
              <a:ext cx="4500594" cy="3143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357430"/>
            <a:ext cx="82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  <a:latin typeface="Arial Black" pitchFamily="34" charset="0"/>
              </a:rPr>
              <a:t>Уранці, коли пробуджуєшся, спитай себе : “ Що я маю зробити ?”  Увечері, перше ніж заснути : “ Що я зробив ?”</a:t>
            </a:r>
          </a:p>
          <a:p>
            <a:endParaRPr lang="uk-UA" sz="3600" b="1" i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r"/>
            <a:r>
              <a:rPr lang="uk-UA" sz="3600" b="1" i="1" dirty="0" smtClean="0">
                <a:solidFill>
                  <a:schemeClr val="bg1"/>
                </a:solidFill>
                <a:latin typeface="Arial Black" pitchFamily="34" charset="0"/>
              </a:rPr>
              <a:t>Піфагор</a:t>
            </a:r>
            <a:endParaRPr lang="uk-UA" sz="3600" b="1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28596" y="214290"/>
            <a:ext cx="8143932" cy="1143032"/>
            <a:chOff x="428596" y="214290"/>
            <a:chExt cx="8143932" cy="114303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28596" y="214290"/>
              <a:ext cx="8143932" cy="11430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85918" y="428604"/>
              <a:ext cx="55721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i="1" dirty="0" smtClean="0"/>
                <a:t>ЖИТТЄВИЙ   ДЕВІЗ :</a:t>
              </a:r>
              <a:endParaRPr lang="uk-UA" sz="44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00110" y="357166"/>
            <a:ext cx="8558170" cy="6097157"/>
            <a:chOff x="285720" y="357166"/>
            <a:chExt cx="8558170" cy="609715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357166"/>
              <a:ext cx="4214810" cy="31611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9124" y="3143248"/>
              <a:ext cx="4414766" cy="3311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71480"/>
            <a:ext cx="7715304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71480"/>
            <a:ext cx="7524664" cy="564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7D8197"/>
          <p:cNvPicPr>
            <a:picLocks noChangeAspect="1" noChangeArrowheads="1"/>
          </p:cNvPicPr>
          <p:nvPr/>
        </p:nvPicPr>
        <p:blipFill>
          <a:blip r:embed="rId6"/>
          <a:srcRect l="1285" t="932" r="35313" b="66396"/>
          <a:stretch>
            <a:fillRect/>
          </a:stretch>
        </p:blipFill>
        <p:spPr bwMode="auto">
          <a:xfrm>
            <a:off x="500034" y="500042"/>
            <a:ext cx="8134017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Андрій\Desktop\Изображение2.jpg"/>
          <p:cNvPicPr/>
          <p:nvPr/>
        </p:nvPicPr>
        <p:blipFill>
          <a:blip r:embed="rId7"/>
          <a:srcRect l="37301" t="72399" r="24466" b="5543"/>
          <a:stretch>
            <a:fillRect/>
          </a:stretch>
        </p:blipFill>
        <p:spPr bwMode="auto">
          <a:xfrm rot="10800000">
            <a:off x="285720" y="285728"/>
            <a:ext cx="8572561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3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000108"/>
            <a:ext cx="800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chemeClr val="bg1"/>
                </a:solidFill>
              </a:rPr>
              <a:t>УЧИТЕЛІ,  ЯКИМ  ДІТИ  ЗОБОВ'ЯЗАНІ ВИХОВАННЯМ,  ПОВАЖНІШІ,  НІЖ БАТЬКИ,  ЯКИМ  ДІТИ  ЗОБОВ'ЯЗАНІ ЛИШЕ  НАРОДЖЕННЯМ :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 ОДНІ ДАРУЮТЬ НАМ ТІЛЬКИ ЖИТТЯ,</a:t>
            </a:r>
          </a:p>
          <a:p>
            <a:r>
              <a:rPr lang="uk-UA" sz="3600" b="1" i="1" dirty="0" smtClean="0">
                <a:solidFill>
                  <a:schemeClr val="bg1"/>
                </a:solidFill>
              </a:rPr>
              <a:t> А ІНШІ –  ДОБРЕ ЖИТТЯ.</a:t>
            </a:r>
          </a:p>
          <a:p>
            <a:endParaRPr lang="uk-UA" sz="36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3600" b="1" i="1" dirty="0" smtClean="0">
                <a:solidFill>
                  <a:schemeClr val="bg1"/>
                </a:solidFill>
              </a:rPr>
              <a:t>АРИСТОТЕЛЬ</a:t>
            </a:r>
            <a:endParaRPr lang="uk-UA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28596" y="1928802"/>
            <a:ext cx="7500990" cy="3214710"/>
            <a:chOff x="428596" y="1928802"/>
            <a:chExt cx="7500990" cy="321471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428596" y="1928802"/>
              <a:ext cx="7143800" cy="1000132"/>
            </a:xfrm>
            <a:prstGeom prst="round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571472" y="4143380"/>
              <a:ext cx="7143800" cy="1000132"/>
            </a:xfrm>
            <a:prstGeom prst="round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42976" y="2143116"/>
              <a:ext cx="678661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>
                  <a:solidFill>
                    <a:schemeClr val="bg1"/>
                  </a:solidFill>
                </a:rPr>
                <a:t>АВТОР ПРЕЗЕНТАЦІЇ   -  ІВАННА СТАНЬКО</a:t>
              </a: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endParaRPr lang="uk-UA" sz="2000" b="1" i="1" dirty="0" smtClean="0">
                <a:solidFill>
                  <a:schemeClr val="bg1"/>
                </a:solidFill>
              </a:endParaRPr>
            </a:p>
            <a:p>
              <a:r>
                <a:rPr lang="uk-UA" sz="2000" b="1" i="1" dirty="0" smtClean="0">
                  <a:solidFill>
                    <a:schemeClr val="bg1"/>
                  </a:solidFill>
                </a:rPr>
                <a:t>ДИЗАЙН  І КОМП'ЮТЕРНА  ГРАФІКА   -  БОГДАН ШКІМІРА</a:t>
              </a:r>
              <a:endParaRPr lang="uk-UA" sz="2000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28596" y="214290"/>
            <a:ext cx="8143932" cy="1143032"/>
            <a:chOff x="428596" y="214290"/>
            <a:chExt cx="8143932" cy="1143032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28596" y="214290"/>
              <a:ext cx="8143932" cy="11430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28860" y="428604"/>
              <a:ext cx="44291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i="1" dirty="0" smtClean="0"/>
                <a:t>ТВОРЧЕ   КРЕДО :</a:t>
              </a:r>
              <a:endParaRPr lang="uk-UA" sz="44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71472" y="2357430"/>
            <a:ext cx="7786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b="1" i="1" dirty="0" smtClean="0">
                <a:solidFill>
                  <a:schemeClr val="bg1"/>
                </a:solidFill>
              </a:rPr>
              <a:t>Вміння знаходити обдарованих та здібних дітей – талант, вміння їх вирощувати – мистецтво. Але найважливішим є любов до дитини !</a:t>
            </a:r>
            <a:endParaRPr lang="uk-UA" sz="4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28596" y="214290"/>
            <a:ext cx="8143932" cy="1143032"/>
            <a:chOff x="428596" y="214290"/>
            <a:chExt cx="8143932" cy="1143032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28596" y="214290"/>
              <a:ext cx="8143932" cy="11430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43042" y="428604"/>
              <a:ext cx="63579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i="1" dirty="0" smtClean="0"/>
                <a:t>ПЕДАГОГІЧНЕ   КРЕДО :</a:t>
              </a:r>
              <a:endParaRPr lang="uk-UA" sz="44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5720" y="2643182"/>
            <a:ext cx="8715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</a:rPr>
              <a:t>Гарний лише той вчитель, </a:t>
            </a:r>
          </a:p>
          <a:p>
            <a:endParaRPr lang="uk-UA" sz="32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3200" b="1" i="1" dirty="0" smtClean="0">
                <a:solidFill>
                  <a:schemeClr val="bg1"/>
                </a:solidFill>
              </a:rPr>
              <a:t>у якому ще не вмер  учень.</a:t>
            </a:r>
          </a:p>
          <a:p>
            <a:endParaRPr lang="uk-UA" sz="3200" b="1" i="1" dirty="0" smtClean="0">
              <a:solidFill>
                <a:schemeClr val="bg1"/>
              </a:solidFill>
            </a:endParaRPr>
          </a:p>
          <a:p>
            <a:endParaRPr lang="uk-UA" sz="3200" b="1" i="1" dirty="0" smtClean="0">
              <a:solidFill>
                <a:schemeClr val="bg1"/>
              </a:solidFill>
            </a:endParaRPr>
          </a:p>
          <a:p>
            <a:endParaRPr lang="uk-UA" sz="3200" b="1" i="1" dirty="0" smtClean="0">
              <a:solidFill>
                <a:schemeClr val="bg1"/>
              </a:solidFill>
            </a:endParaRPr>
          </a:p>
          <a:p>
            <a:pPr algn="r"/>
            <a:r>
              <a:rPr lang="uk-UA" sz="3200" b="1" i="1" dirty="0" err="1" smtClean="0">
                <a:solidFill>
                  <a:schemeClr val="bg1"/>
                </a:solidFill>
              </a:rPr>
              <a:t>Тайшибеков</a:t>
            </a:r>
            <a:r>
              <a:rPr lang="uk-UA" sz="3200" b="1" i="1" dirty="0" smtClean="0">
                <a:solidFill>
                  <a:schemeClr val="bg1"/>
                </a:solidFill>
              </a:rPr>
              <a:t>  </a:t>
            </a:r>
            <a:r>
              <a:rPr lang="uk-UA" sz="3200" b="1" i="1" dirty="0" err="1" smtClean="0">
                <a:solidFill>
                  <a:schemeClr val="bg1"/>
                </a:solidFill>
              </a:rPr>
              <a:t>Бауржан</a:t>
            </a:r>
            <a:endParaRPr lang="uk-UA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28596" y="214290"/>
            <a:ext cx="8143932" cy="1143032"/>
            <a:chOff x="428596" y="214290"/>
            <a:chExt cx="8143932" cy="1143032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428596" y="214290"/>
              <a:ext cx="8143932" cy="1143032"/>
            </a:xfrm>
            <a:prstGeom prst="roundRect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00364" y="428604"/>
              <a:ext cx="33575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i="1" dirty="0" smtClean="0"/>
                <a:t>МОЯ  МЕТА :</a:t>
              </a:r>
              <a:endParaRPr lang="uk-UA" sz="4400" b="1" i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5720" y="2500306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b="1" i="1" dirty="0" smtClean="0">
                <a:solidFill>
                  <a:schemeClr val="bg1"/>
                </a:solidFill>
              </a:rPr>
              <a:t>Виховувати всебічно розвинену особистість як частинку </a:t>
            </a:r>
          </a:p>
          <a:p>
            <a:pPr algn="just"/>
            <a:r>
              <a:rPr lang="uk-UA" sz="4000" b="1" i="1" dirty="0" smtClean="0">
                <a:solidFill>
                  <a:schemeClr val="bg1"/>
                </a:solidFill>
              </a:rPr>
              <a:t>свідомого українського суспільства</a:t>
            </a:r>
            <a:endParaRPr lang="uk-UA" sz="4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14348" y="714356"/>
            <a:ext cx="7143800" cy="717769"/>
            <a:chOff x="714348" y="714356"/>
            <a:chExt cx="7143800" cy="717769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85786" y="714356"/>
              <a:ext cx="7072362" cy="71438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4348" y="785794"/>
              <a:ext cx="714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i="1" dirty="0" smtClean="0">
                  <a:solidFill>
                    <a:schemeClr val="bg1"/>
                  </a:solidFill>
                </a:rPr>
                <a:t>ПРАЦЮЮ  НАД  ПРОБЛЕМОЮ</a:t>
              </a:r>
              <a:endParaRPr lang="uk-UA" sz="36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4282" y="2000240"/>
            <a:ext cx="850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chemeClr val="bg1"/>
                </a:solidFill>
              </a:rPr>
              <a:t>Формування  всебічно розвиненої особистості вихованця </a:t>
            </a:r>
            <a:r>
              <a:rPr lang="uk-UA" sz="4800" b="1" i="1" dirty="0" err="1" smtClean="0">
                <a:solidFill>
                  <a:schemeClr val="bg1"/>
                </a:solidFill>
              </a:rPr>
              <a:t>інтернатного</a:t>
            </a:r>
            <a:r>
              <a:rPr lang="uk-UA" sz="4800" b="1" i="1" dirty="0" smtClean="0">
                <a:solidFill>
                  <a:schemeClr val="bg1"/>
                </a:solidFill>
              </a:rPr>
              <a:t> закладу з метою його соціалізації через систему ціннісних  ставлень</a:t>
            </a:r>
            <a:endParaRPr lang="uk-UA" sz="4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2928926" y="3143248"/>
            <a:ext cx="4000528" cy="1285884"/>
            <a:chOff x="3071802" y="2928934"/>
            <a:chExt cx="4000528" cy="128588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071802" y="2928934"/>
              <a:ext cx="3786214" cy="1285884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b="1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43240" y="3000372"/>
              <a:ext cx="39290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i="1" dirty="0" smtClean="0"/>
                <a:t>Завдання: формування </a:t>
              </a:r>
              <a:r>
                <a:rPr lang="uk-UA" sz="2400" b="1" i="1" smtClean="0"/>
                <a:t>всебічно розвиненої </a:t>
              </a:r>
              <a:r>
                <a:rPr lang="uk-UA" sz="2400" b="1" i="1" dirty="0" smtClean="0"/>
                <a:t>особистості</a:t>
              </a:r>
              <a:endParaRPr lang="uk-UA" sz="2400" b="1" i="1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00298" y="214290"/>
            <a:ext cx="4652526" cy="714380"/>
            <a:chOff x="2163848" y="428604"/>
            <a:chExt cx="5327893" cy="71438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163848" y="428604"/>
              <a:ext cx="5000661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91080" y="642918"/>
              <a:ext cx="5000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i="1" dirty="0" smtClean="0"/>
                <a:t>ціннісне ставлення до людини</a:t>
              </a:r>
              <a:endParaRPr lang="uk-UA" b="1" i="1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43636" y="1928802"/>
            <a:ext cx="2763120" cy="714380"/>
            <a:chOff x="7643834" y="2857496"/>
            <a:chExt cx="2763120" cy="114300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7786710" y="2857496"/>
              <a:ext cx="2571768" cy="1143008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43834" y="2928934"/>
              <a:ext cx="2763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b="1" i="1" dirty="0" smtClean="0"/>
                <a:t>ціннісне ставлення  до держави і суспільства</a:t>
              </a:r>
              <a:endParaRPr lang="uk-UA" sz="1600" b="1" i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786182" y="6000768"/>
            <a:ext cx="3214710" cy="571504"/>
            <a:chOff x="1500166" y="6072206"/>
            <a:chExt cx="5715040" cy="57150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564460" y="6072206"/>
              <a:ext cx="5593595" cy="571504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00166" y="6215082"/>
              <a:ext cx="5715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i="1" dirty="0" smtClean="0"/>
                <a:t>ціннісне ставлення до себе</a:t>
              </a:r>
              <a:endParaRPr lang="uk-UA" sz="1600" b="1" i="1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1643050"/>
            <a:ext cx="3786182" cy="714380"/>
            <a:chOff x="-1500230" y="-617763"/>
            <a:chExt cx="3786182" cy="149481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1500230" y="-617763"/>
              <a:ext cx="3286148" cy="149481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285948" y="-468282"/>
              <a:ext cx="3571900" cy="772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i="1" dirty="0" smtClean="0"/>
                <a:t>ціннісне ставлення до праці</a:t>
              </a:r>
              <a:endParaRPr lang="uk-UA" b="1" i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14282" y="5072074"/>
            <a:ext cx="4429156" cy="642942"/>
            <a:chOff x="928662" y="4286256"/>
            <a:chExt cx="4429156" cy="64294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928662" y="4286256"/>
              <a:ext cx="4429156" cy="642942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0100" y="4357694"/>
              <a:ext cx="4357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/>
                <a:t>Ціннісне ставлення до природи</a:t>
              </a:r>
              <a:endParaRPr lang="uk-UA" b="1" i="1" dirty="0"/>
            </a:p>
          </p:txBody>
        </p:sp>
      </p:grpSp>
      <p:sp>
        <p:nvSpPr>
          <p:cNvPr id="28" name="Стрелка вверх 27"/>
          <p:cNvSpPr/>
          <p:nvPr/>
        </p:nvSpPr>
        <p:spPr>
          <a:xfrm>
            <a:off x="4572000" y="1071546"/>
            <a:ext cx="428628" cy="185738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елка вверх 29"/>
          <p:cNvSpPr/>
          <p:nvPr/>
        </p:nvSpPr>
        <p:spPr>
          <a:xfrm rot="8944239">
            <a:off x="5011432" y="4412091"/>
            <a:ext cx="357190" cy="1530755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елка вверх 30"/>
          <p:cNvSpPr/>
          <p:nvPr/>
        </p:nvSpPr>
        <p:spPr>
          <a:xfrm rot="12737319">
            <a:off x="3169377" y="4324740"/>
            <a:ext cx="357190" cy="736187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елка углом вверх 31"/>
          <p:cNvSpPr/>
          <p:nvPr/>
        </p:nvSpPr>
        <p:spPr>
          <a:xfrm>
            <a:off x="6858016" y="3071810"/>
            <a:ext cx="1143008" cy="857256"/>
          </a:xfrm>
          <a:prstGeom prst="bentUpArrow">
            <a:avLst>
              <a:gd name="adj1" fmla="val 25000"/>
              <a:gd name="adj2" fmla="val 24259"/>
              <a:gd name="adj3" fmla="val 25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трелка углом вверх 37"/>
          <p:cNvSpPr/>
          <p:nvPr/>
        </p:nvSpPr>
        <p:spPr>
          <a:xfrm flipH="1">
            <a:off x="1428728" y="3071810"/>
            <a:ext cx="1214446" cy="857256"/>
          </a:xfrm>
          <a:prstGeom prst="bentUpArrow">
            <a:avLst>
              <a:gd name="adj1" fmla="val 25000"/>
              <a:gd name="adj2" fmla="val 24259"/>
              <a:gd name="adj3" fmla="val 250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Стрелка вверх 32"/>
          <p:cNvSpPr/>
          <p:nvPr/>
        </p:nvSpPr>
        <p:spPr>
          <a:xfrm rot="7525771">
            <a:off x="6620786" y="4110092"/>
            <a:ext cx="357190" cy="1530755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4" name="Группа 33"/>
          <p:cNvGrpSpPr/>
          <p:nvPr/>
        </p:nvGrpSpPr>
        <p:grpSpPr>
          <a:xfrm>
            <a:off x="5643570" y="5357826"/>
            <a:ext cx="3286148" cy="584775"/>
            <a:chOff x="1373165" y="6000768"/>
            <a:chExt cx="5842041" cy="584775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373165" y="6000768"/>
              <a:ext cx="5593595" cy="571504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00166" y="6000768"/>
              <a:ext cx="5715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b="1" i="1" dirty="0" smtClean="0"/>
                <a:t>ціннісне ставлення  до мистецтв і культури</a:t>
              </a:r>
              <a:endParaRPr lang="uk-UA" sz="16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71538" y="1428736"/>
            <a:ext cx="7000924" cy="681239"/>
            <a:chOff x="3857620" y="1643050"/>
            <a:chExt cx="2928958" cy="142876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857620" y="1643050"/>
              <a:ext cx="2928958" cy="1428760"/>
            </a:xfrm>
            <a:prstGeom prst="roundRect">
              <a:avLst/>
            </a:prstGeom>
            <a:ln>
              <a:solidFill>
                <a:schemeClr val="tx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b="1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07057" y="1862859"/>
              <a:ext cx="2689859" cy="96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i="1" dirty="0" smtClean="0"/>
                <a:t>ФОРМИ  ПЕДАГОГІЧНОГО  ВСЕОБУЧУ БАТЬКІВ</a:t>
              </a:r>
              <a:endParaRPr lang="uk-UA" sz="2400" b="1" i="1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14282" y="2428868"/>
            <a:ext cx="4000528" cy="714380"/>
            <a:chOff x="857224" y="3357562"/>
            <a:chExt cx="4000528" cy="71438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857224" y="3357562"/>
              <a:ext cx="4000528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7224" y="3571876"/>
              <a:ext cx="3929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ЛЕКТОРІЙ  “СІМЕЙНА  РОЗМОВА”</a:t>
              </a:r>
              <a:endParaRPr lang="uk-UA" sz="2000" b="1" i="1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857752" y="2428868"/>
            <a:ext cx="3786214" cy="714380"/>
            <a:chOff x="571472" y="4714884"/>
            <a:chExt cx="3786214" cy="71438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71472" y="4714884"/>
              <a:ext cx="3786214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1472" y="4929198"/>
              <a:ext cx="3786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ТЕСТУВАННЯ  ТА  АНКЕТУВАННЯ</a:t>
              </a:r>
              <a:endParaRPr lang="uk-UA" sz="2000" b="1" i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7158" y="5643578"/>
            <a:ext cx="2571768" cy="714380"/>
            <a:chOff x="5143504" y="5857892"/>
            <a:chExt cx="2571768" cy="71438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143504" y="5857892"/>
              <a:ext cx="2571768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3504" y="6072206"/>
              <a:ext cx="2500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БАТЬКІВСЬКІ  ЗБОРИ</a:t>
              </a:r>
              <a:endParaRPr lang="uk-UA" sz="2000" b="1" i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357422" y="3929066"/>
            <a:ext cx="4357686" cy="714380"/>
            <a:chOff x="6929454" y="1928802"/>
            <a:chExt cx="4357686" cy="71438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929454" y="1928802"/>
              <a:ext cx="4286280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00860" y="2143116"/>
              <a:ext cx="4286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ЗУСТРІЧІ  ЗА  “КРУГЛИМ  СТОЛОМ”</a:t>
              </a:r>
              <a:endParaRPr lang="uk-UA" sz="2000" b="1" i="1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00892" y="5643578"/>
            <a:ext cx="1857388" cy="714380"/>
            <a:chOff x="6786578" y="3214686"/>
            <a:chExt cx="1857388" cy="71438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786578" y="3214686"/>
              <a:ext cx="1857388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6578" y="3429000"/>
              <a:ext cx="1857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РОЛЬОВІ  ІГРИ</a:t>
              </a:r>
              <a:endParaRPr lang="uk-UA" sz="2000" b="1" i="1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643306" y="5643578"/>
            <a:ext cx="2643238" cy="714380"/>
            <a:chOff x="6643670" y="4286256"/>
            <a:chExt cx="2643238" cy="71438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643670" y="4286256"/>
              <a:ext cx="2643238" cy="714380"/>
            </a:xfrm>
            <a:prstGeom prst="roundRect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15140" y="4500570"/>
              <a:ext cx="2571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i="1" dirty="0" smtClean="0"/>
                <a:t>ПРАКТИЧНІ  ЗАНЯТТЯ</a:t>
              </a:r>
              <a:endParaRPr lang="uk-UA" sz="2000" b="1" i="1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00034" y="214290"/>
            <a:ext cx="8143932" cy="857256"/>
            <a:chOff x="500034" y="214290"/>
            <a:chExt cx="8143932" cy="85725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500034" y="214290"/>
              <a:ext cx="8143932" cy="857256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4348" y="357166"/>
              <a:ext cx="7715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chemeClr val="bg1"/>
                  </a:solidFill>
                </a:rPr>
                <a:t>СІМ‘Я  ЗАВЖДИ  БУЛА  І  ЗАЛИШАЄТЬСЯ  ОДНИМ  З  ГОЛОВНИХ  ЧИННИКІВ У  СТАНОВЛЕННІ  ОСОБИСТОСТІ</a:t>
              </a:r>
              <a:endParaRPr lang="uk-UA" b="1" i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670</Words>
  <Application>Microsoft Office PowerPoint</Application>
  <PresentationFormat>Экран (4:3)</PresentationFormat>
  <Paragraphs>121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Андрій</dc:creator>
  <cp:lastModifiedBy>Андрій</cp:lastModifiedBy>
  <cp:revision>166</cp:revision>
  <dcterms:created xsi:type="dcterms:W3CDTF">2011-03-13T14:54:51Z</dcterms:created>
  <dcterms:modified xsi:type="dcterms:W3CDTF">2012-11-18T20:14:24Z</dcterms:modified>
</cp:coreProperties>
</file>