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77" r:id="rId2"/>
    <p:sldId id="278" r:id="rId3"/>
    <p:sldId id="279" r:id="rId4"/>
    <p:sldId id="280" r:id="rId5"/>
    <p:sldId id="259" r:id="rId6"/>
    <p:sldId id="258" r:id="rId7"/>
    <p:sldId id="265" r:id="rId8"/>
    <p:sldId id="260" r:id="rId9"/>
    <p:sldId id="262" r:id="rId10"/>
    <p:sldId id="271" r:id="rId11"/>
    <p:sldId id="263" r:id="rId12"/>
    <p:sldId id="282" r:id="rId13"/>
    <p:sldId id="261" r:id="rId14"/>
    <p:sldId id="284" r:id="rId15"/>
    <p:sldId id="266" r:id="rId16"/>
    <p:sldId id="283" r:id="rId17"/>
    <p:sldId id="272" r:id="rId18"/>
    <p:sldId id="273" r:id="rId19"/>
    <p:sldId id="267" r:id="rId20"/>
    <p:sldId id="257" r:id="rId21"/>
    <p:sldId id="274" r:id="rId22"/>
    <p:sldId id="281" r:id="rId23"/>
    <p:sldId id="275" r:id="rId24"/>
    <p:sldId id="285" r:id="rId25"/>
    <p:sldId id="286" r:id="rId26"/>
    <p:sldId id="276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2256" y="-9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7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689F26-1FC2-4CCE-96E9-056AC6E85057}" type="datetimeFigureOut">
              <a:rPr lang="uk-UA" smtClean="0"/>
              <a:pPr/>
              <a:t>15.10.2013</a:t>
            </a:fld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A3E0E7-9B95-4C6F-9870-89B48BFB449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034942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3D0277-A49D-42DC-8713-6B42BA376C7C}" type="datetimeFigureOut">
              <a:rPr lang="uk-UA" smtClean="0"/>
              <a:pPr/>
              <a:t>15.10.2013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832683-09AD-420C-B0AF-127C5EDBB3EC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Верхний колонтитул 7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35925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sz="1800" dirty="0" smtClean="0"/>
              <a:t>Що</a:t>
            </a:r>
            <a:r>
              <a:rPr lang="uk-UA" sz="1800" baseline="0" dirty="0" smtClean="0"/>
              <a:t> </a:t>
            </a:r>
            <a:r>
              <a:rPr lang="uk-UA" sz="1800" baseline="0" dirty="0" err="1" smtClean="0"/>
              <a:t>обєднуючого</a:t>
            </a:r>
            <a:r>
              <a:rPr lang="uk-UA" sz="1800" baseline="0" dirty="0" smtClean="0"/>
              <a:t> ви помітили у наведених мною ситуаціях та ситуаціях показаних у ролику? Яке відчуття? (1)</a:t>
            </a:r>
          </a:p>
          <a:p>
            <a:r>
              <a:rPr lang="uk-UA" sz="1800" baseline="0" dirty="0" smtClean="0"/>
              <a:t>Правильно це гнів (1_1)</a:t>
            </a:r>
          </a:p>
          <a:p>
            <a:r>
              <a:rPr lang="uk-UA" sz="1800" baseline="0" dirty="0" smtClean="0"/>
              <a:t>І зараз ми розглянемо 8-ий урок з посібника. (1_2) а саме чи доречний гнів у батьківському вихованні?</a:t>
            </a:r>
            <a:endParaRPr lang="uk-UA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32683-09AD-420C-B0AF-127C5EDBB3EC}" type="slidenum">
              <a:rPr lang="uk-UA" smtClean="0"/>
              <a:pPr/>
              <a:t>5</a:t>
            </a:fld>
            <a:endParaRPr lang="uk-U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sz="1800" dirty="0" smtClean="0"/>
              <a:t>Що ж таке гнів? (2)</a:t>
            </a:r>
          </a:p>
          <a:p>
            <a:r>
              <a:rPr lang="uk-UA" sz="1800" dirty="0" smtClean="0"/>
              <a:t>Гнів, як правило, виникає у відповідь на ситуацію яку не дуже хочеться приймати або визнавати (2_1) (реакції і напрямки прояву можуть бути різними).</a:t>
            </a:r>
          </a:p>
          <a:p>
            <a:r>
              <a:rPr lang="uk-UA" sz="1800" dirty="0" smtClean="0"/>
              <a:t>Людина в стані гніву намагається повернути контроль над ситуацією використовуючи</a:t>
            </a:r>
            <a:r>
              <a:rPr lang="uk-UA" sz="1800" baseline="0" dirty="0" smtClean="0"/>
              <a:t> тиск. (2_2)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800" baseline="0" dirty="0" smtClean="0"/>
              <a:t>Практично завжди – гнів це ознака стресу (2_3), що його переживає людина </a:t>
            </a:r>
          </a:p>
          <a:p>
            <a:r>
              <a:rPr lang="uk-UA" sz="1800" baseline="0" dirty="0" smtClean="0"/>
              <a:t>Це означає, що людина знаходиться під дією біохімії свого тіла (2_4) і , так би мовити, в </a:t>
            </a:r>
            <a:r>
              <a:rPr lang="uk-UA" sz="1800" baseline="0" dirty="0" err="1" smtClean="0"/>
              <a:t>“неадекваті”</a:t>
            </a:r>
            <a:r>
              <a:rPr lang="uk-UA" sz="1800" baseline="0" dirty="0" smtClean="0"/>
              <a:t> </a:t>
            </a:r>
            <a:endParaRPr lang="uk-UA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32683-09AD-420C-B0AF-127C5EDBB3EC}" type="slidenum">
              <a:rPr lang="uk-UA" smtClean="0"/>
              <a:pPr/>
              <a:t>6</a:t>
            </a:fld>
            <a:endParaRPr lang="uk-U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sz="1800" dirty="0" smtClean="0"/>
              <a:t>Розглянемо як ж ш виявити гнів, розпізнати? Які його ознаки?</a:t>
            </a:r>
          </a:p>
          <a:p>
            <a:r>
              <a:rPr lang="uk-UA" sz="1800" dirty="0" smtClean="0"/>
              <a:t>(ви мали тільки що їх перед собою)</a:t>
            </a:r>
            <a:endParaRPr lang="uk-UA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32683-09AD-420C-B0AF-127C5EDBB3EC}" type="slidenum">
              <a:rPr lang="uk-UA" smtClean="0"/>
              <a:pPr/>
              <a:t>8</a:t>
            </a:fld>
            <a:endParaRPr lang="uk-U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32683-09AD-420C-B0AF-127C5EDBB3EC}" type="slidenum">
              <a:rPr lang="uk-UA" smtClean="0"/>
              <a:pPr/>
              <a:t>26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замінити біль, страх, розчарування і безпорадність;</a:t>
            </a:r>
          </a:p>
          <a:p>
            <a:r>
              <a:rPr lang="uk-UA" dirty="0" smtClean="0"/>
              <a:t>стримати людину, котра порушує ваш особистий простір;</a:t>
            </a:r>
          </a:p>
          <a:p>
            <a:r>
              <a:rPr lang="uk-UA" dirty="0" smtClean="0"/>
              <a:t>бути сигналом до необхідності змін;</a:t>
            </a:r>
          </a:p>
          <a:p>
            <a:r>
              <a:rPr lang="uk-UA" dirty="0" smtClean="0"/>
              <a:t>готувати батьків до змін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093297"/>
            <a:ext cx="9144000" cy="764704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угольник 4"/>
          <p:cNvSpPr/>
          <p:nvPr/>
        </p:nvSpPr>
        <p:spPr>
          <a:xfrm>
            <a:off x="0" y="6095036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uk-UA" sz="4800" b="1" dirty="0" smtClean="0">
                <a:solidFill>
                  <a:schemeClr val="bg1">
                    <a:lumMod val="50000"/>
                  </a:schemeClr>
                </a:solidFill>
              </a:rPr>
              <a:t>Як ГНІВ може бути корисним?</a:t>
            </a:r>
            <a:endParaRPr lang="uk-UA" sz="4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ru-RU" sz="4800" b="1" dirty="0" smtClean="0">
                <a:solidFill>
                  <a:schemeClr val="bg1">
                    <a:lumMod val="50000"/>
                  </a:schemeClr>
                </a:solidFill>
              </a:rPr>
              <a:t>Робота в </a:t>
            </a:r>
            <a:r>
              <a:rPr lang="ru-RU" sz="4800" b="1" dirty="0" err="1" smtClean="0">
                <a:solidFill>
                  <a:schemeClr val="bg1">
                    <a:lumMod val="50000"/>
                  </a:schemeClr>
                </a:solidFill>
              </a:rPr>
              <a:t>групах</a:t>
            </a:r>
            <a:r>
              <a:rPr lang="ru-RU" sz="4800" b="1" dirty="0" smtClean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ru-RU" sz="4800" b="1" dirty="0" err="1" smtClean="0">
                <a:solidFill>
                  <a:schemeClr val="bg1">
                    <a:lumMod val="50000"/>
                  </a:schemeClr>
                </a:solidFill>
              </a:rPr>
              <a:t>Обговор</a:t>
            </a:r>
            <a:r>
              <a:rPr lang="uk-UA" sz="4800" b="1" dirty="0" err="1" smtClean="0">
                <a:solidFill>
                  <a:schemeClr val="bg1">
                    <a:lumMod val="50000"/>
                  </a:schemeClr>
                </a:solidFill>
              </a:rPr>
              <a:t>іть</a:t>
            </a:r>
            <a:r>
              <a:rPr lang="uk-UA" sz="4800" b="1" dirty="0" smtClean="0">
                <a:solidFill>
                  <a:schemeClr val="bg1">
                    <a:lumMod val="50000"/>
                  </a:schemeClr>
                </a:solidFill>
              </a:rPr>
              <a:t>…</a:t>
            </a:r>
            <a:endParaRPr lang="uk-UA" sz="48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угольник 4"/>
          <p:cNvSpPr/>
          <p:nvPr/>
        </p:nvSpPr>
        <p:spPr>
          <a:xfrm>
            <a:off x="0" y="1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uk-UA" sz="3200" b="1" dirty="0" smtClean="0">
                <a:solidFill>
                  <a:schemeClr val="bg1">
                    <a:lumMod val="50000"/>
                  </a:schemeClr>
                </a:solidFill>
              </a:rPr>
              <a:t>Як ГНІВ може завадити вихованню дисципліни?</a:t>
            </a:r>
            <a:endParaRPr lang="uk-UA" sz="3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1951542"/>
              </p:ext>
            </p:extLst>
          </p:nvPr>
        </p:nvGraphicFramePr>
        <p:xfrm>
          <a:off x="395536" y="908721"/>
          <a:ext cx="8280920" cy="5616623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140460"/>
                <a:gridCol w="4140460"/>
              </a:tblGrid>
              <a:tr h="868673">
                <a:tc gridSpan="2">
                  <a:txBody>
                    <a:bodyPr/>
                    <a:lstStyle/>
                    <a:p>
                      <a:pPr algn="ctr"/>
                      <a:r>
                        <a:rPr lang="uk-UA" sz="2400" dirty="0" smtClean="0"/>
                        <a:t>Виховання дисципліни</a:t>
                      </a:r>
                      <a:endParaRPr lang="ru-RU" sz="2400" dirty="0">
                        <a:latin typeface="+mn-lt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141931"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Намір</a:t>
                      </a:r>
                      <a:endParaRPr lang="ru-RU" sz="2400" dirty="0">
                        <a:latin typeface="+mn-lt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Підготувати до більш відповідальної поведінки у майбутньому</a:t>
                      </a:r>
                      <a:endParaRPr lang="ru-RU" sz="2400" dirty="0">
                        <a:latin typeface="+mn-lt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868673"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Мета</a:t>
                      </a:r>
                      <a:endParaRPr lang="ru-RU" sz="2400" dirty="0">
                        <a:latin typeface="+mn-lt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Майбутня поведінка</a:t>
                      </a:r>
                      <a:endParaRPr lang="ru-RU" sz="2400" dirty="0">
                        <a:latin typeface="+mn-lt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868673"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Емоції батьків</a:t>
                      </a:r>
                      <a:endParaRPr lang="ru-RU" sz="2400" dirty="0">
                        <a:latin typeface="+mn-lt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Любляче піклування</a:t>
                      </a:r>
                      <a:endParaRPr lang="ru-RU" sz="2400" dirty="0">
                        <a:latin typeface="+mn-lt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868673"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Результат у дітей</a:t>
                      </a:r>
                      <a:endParaRPr lang="ru-RU" sz="2400" dirty="0">
                        <a:latin typeface="+mn-lt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Повага і відповідальність</a:t>
                      </a:r>
                      <a:endParaRPr lang="ru-RU" sz="2400" dirty="0">
                        <a:latin typeface="+mn-lt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 descr="D:\dnt\my_docs\isp\8\гні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9125311" cy="61201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9"/>
            <a:ext cx="8229600" cy="151216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uk-UA" u="sng" dirty="0" smtClean="0"/>
              <a:t>Проявляти </a:t>
            </a:r>
          </a:p>
          <a:p>
            <a:pPr>
              <a:buNone/>
            </a:pPr>
            <a:r>
              <a:rPr lang="uk-UA" dirty="0" smtClean="0"/>
              <a:t>(випуск гніву назовні через слова, жести дії)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6093297"/>
            <a:ext cx="9144000" cy="764704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угольник 4"/>
          <p:cNvSpPr/>
          <p:nvPr/>
        </p:nvSpPr>
        <p:spPr>
          <a:xfrm>
            <a:off x="0" y="6095036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uk-UA" sz="4400" b="1" dirty="0" smtClean="0">
                <a:solidFill>
                  <a:schemeClr val="bg1">
                    <a:lumMod val="50000"/>
                  </a:schemeClr>
                </a:solidFill>
              </a:rPr>
              <a:t>Що ми можемо робити з ГНІВОМ?</a:t>
            </a:r>
            <a:endParaRPr lang="uk-UA" sz="4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539552" y="2708921"/>
            <a:ext cx="8229600" cy="33843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uk-UA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>
              <a:buFont typeface="Arial" pitchFamily="34" charset="0"/>
              <a:buChar char="•"/>
            </a:pPr>
            <a:r>
              <a:rPr lang="uk-UA" sz="3000" dirty="0" smtClean="0"/>
              <a:t>ранимо людей, яких любимо;</a:t>
            </a:r>
          </a:p>
          <a:p>
            <a:pPr>
              <a:buFont typeface="Arial" pitchFamily="34" charset="0"/>
              <a:buChar char="•"/>
            </a:pPr>
            <a:r>
              <a:rPr lang="uk-UA" sz="3000" dirty="0" smtClean="0"/>
              <a:t>сердимось все більше і частіше, наносячи рани вербально і фізично;</a:t>
            </a:r>
          </a:p>
          <a:p>
            <a:pPr>
              <a:buFont typeface="Arial" pitchFamily="34" charset="0"/>
              <a:buChar char="•"/>
            </a:pPr>
            <a:r>
              <a:rPr lang="uk-UA" sz="3000" dirty="0" smtClean="0"/>
              <a:t>пригальмовуємо власну зрілість;</a:t>
            </a:r>
          </a:p>
          <a:p>
            <a:pPr>
              <a:buFont typeface="Arial" pitchFamily="34" charset="0"/>
              <a:buChar char="•"/>
            </a:pPr>
            <a:r>
              <a:rPr lang="uk-UA" sz="3000" dirty="0" smtClean="0"/>
              <a:t>руйнуємо майбутні стосунки;</a:t>
            </a:r>
          </a:p>
          <a:p>
            <a:pPr>
              <a:buFont typeface="Arial" pitchFamily="34" charset="0"/>
              <a:buChar char="•"/>
            </a:pPr>
            <a:r>
              <a:rPr lang="uk-UA" sz="3000" dirty="0" smtClean="0"/>
              <a:t>руйнуємо власне тіло.</a:t>
            </a:r>
            <a:endParaRPr kumimoji="0" lang="uk-UA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2492897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uk-UA" sz="4800" b="1" dirty="0" smtClean="0">
                <a:solidFill>
                  <a:schemeClr val="bg1">
                    <a:lumMod val="50000"/>
                  </a:schemeClr>
                </a:solidFill>
              </a:rPr>
              <a:t>наслідки</a:t>
            </a:r>
            <a:endParaRPr lang="uk-UA" sz="48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2050" name="Picture 2" descr="D:\dnt\my_docs\isp\8\yak-navchitisya-buti-ne-gruboy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974" y="332656"/>
            <a:ext cx="9144000" cy="60899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9"/>
            <a:ext cx="8229600" cy="2592287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uk-UA" dirty="0" smtClean="0"/>
              <a:t>Проявляти </a:t>
            </a:r>
            <a:r>
              <a:rPr lang="uk-UA" sz="2000" dirty="0" smtClean="0"/>
              <a:t>(випуск гніву назовні через слова, жести дії)</a:t>
            </a:r>
          </a:p>
          <a:p>
            <a:pPr>
              <a:buFont typeface="Wingdings" pitchFamily="2" charset="2"/>
              <a:buChar char="q"/>
            </a:pPr>
            <a:r>
              <a:rPr lang="uk-UA" u="sng" dirty="0" smtClean="0"/>
              <a:t>Приховувати</a:t>
            </a:r>
          </a:p>
          <a:p>
            <a:pPr>
              <a:buNone/>
            </a:pPr>
            <a:r>
              <a:rPr lang="uk-UA" dirty="0" smtClean="0"/>
              <a:t>(</a:t>
            </a:r>
            <a:r>
              <a:rPr lang="uk-UA" dirty="0" err="1" smtClean="0"/>
              <a:t>“Ковтання</a:t>
            </a:r>
            <a:r>
              <a:rPr lang="uk-UA" dirty="0" smtClean="0"/>
              <a:t> </a:t>
            </a:r>
            <a:r>
              <a:rPr lang="uk-UA" dirty="0" err="1" smtClean="0"/>
              <a:t>гніву”</a:t>
            </a:r>
            <a:r>
              <a:rPr lang="uk-UA" dirty="0" smtClean="0"/>
              <a:t> – свідоме стримування і замовчування)</a:t>
            </a:r>
          </a:p>
          <a:p>
            <a:pPr>
              <a:buFont typeface="Wingdings" pitchFamily="2" charset="2"/>
              <a:buChar char="q"/>
            </a:pPr>
            <a:endParaRPr lang="uk-UA" dirty="0" smtClean="0"/>
          </a:p>
          <a:p>
            <a:pPr>
              <a:buFont typeface="Wingdings" pitchFamily="2" charset="2"/>
              <a:buChar char="q"/>
            </a:pPr>
            <a:endParaRPr lang="uk-UA" dirty="0" smtClean="0"/>
          </a:p>
          <a:p>
            <a:endParaRPr lang="uk-UA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093297"/>
            <a:ext cx="9144000" cy="764704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539552" y="3068960"/>
            <a:ext cx="8229600" cy="302433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uk-UA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>
              <a:buFont typeface="Arial" pitchFamily="34" charset="0"/>
              <a:buChar char="•"/>
            </a:pPr>
            <a:r>
              <a:rPr lang="uk-UA" sz="3200" dirty="0" smtClean="0"/>
              <a:t>віддалення від людей, яких любимо;</a:t>
            </a:r>
          </a:p>
          <a:p>
            <a:pPr>
              <a:buFont typeface="Arial" pitchFamily="34" charset="0"/>
              <a:buChar char="•"/>
            </a:pPr>
            <a:r>
              <a:rPr lang="uk-UA" sz="3200" dirty="0" smtClean="0"/>
              <a:t>з часом все важче вгамовувати гнів, тому що до невгамовного додається новий гнів;</a:t>
            </a:r>
          </a:p>
          <a:p>
            <a:pPr>
              <a:buFont typeface="Arial" pitchFamily="34" charset="0"/>
              <a:buChar char="•"/>
            </a:pPr>
            <a:r>
              <a:rPr lang="uk-UA" sz="3200" dirty="0" smtClean="0"/>
              <a:t>емоційна загальмованість;</a:t>
            </a:r>
          </a:p>
          <a:p>
            <a:pPr>
              <a:buFont typeface="Arial" pitchFamily="34" charset="0"/>
              <a:buChar char="•"/>
            </a:pPr>
            <a:r>
              <a:rPr lang="uk-UA" sz="3200" dirty="0" smtClean="0"/>
              <a:t>зниження відвертості і відкритості у стосунках з дітьми;</a:t>
            </a:r>
          </a:p>
          <a:p>
            <a:pPr>
              <a:buFont typeface="Arial" pitchFamily="34" charset="0"/>
              <a:buChar char="•"/>
            </a:pPr>
            <a:r>
              <a:rPr lang="uk-UA" sz="3200" dirty="0" smtClean="0"/>
              <a:t>руйнування власного організму.</a:t>
            </a:r>
            <a:endParaRPr kumimoji="0" lang="uk-UA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2492897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uk-UA" sz="4800" b="1" dirty="0" smtClean="0">
                <a:solidFill>
                  <a:schemeClr val="bg1">
                    <a:lumMod val="50000"/>
                  </a:schemeClr>
                </a:solidFill>
              </a:rPr>
              <a:t>наслідки</a:t>
            </a:r>
            <a:endParaRPr lang="uk-UA" sz="4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6093296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uk-UA" sz="4400" b="1" dirty="0" smtClean="0">
                <a:solidFill>
                  <a:schemeClr val="bg1">
                    <a:lumMod val="50000"/>
                  </a:schemeClr>
                </a:solidFill>
              </a:rPr>
              <a:t>Що ми можемо робити з ГНІВОМ?</a:t>
            </a:r>
            <a:endParaRPr lang="uk-UA" sz="44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074" name="Picture 2" descr="D:\dnt\my_docs\isp\8\yak-spravlyatisya-z-gnivom-ditin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9"/>
            <a:ext cx="8229600" cy="2592287"/>
          </a:xfrm>
        </p:spPr>
        <p:txBody>
          <a:bodyPr>
            <a:normAutofit/>
          </a:bodyPr>
          <a:lstStyle/>
          <a:p>
            <a:pPr>
              <a:lnSpc>
                <a:spcPts val="3000"/>
              </a:lnSpc>
              <a:buFont typeface="Wingdings" pitchFamily="2" charset="2"/>
              <a:buChar char="q"/>
            </a:pPr>
            <a:r>
              <a:rPr lang="uk-UA" dirty="0" smtClean="0"/>
              <a:t>Проявляти </a:t>
            </a:r>
            <a:r>
              <a:rPr lang="uk-UA" sz="2000" spc="-150" dirty="0" smtClean="0"/>
              <a:t>(випуск гніву назовні через слова, жести дії)</a:t>
            </a:r>
          </a:p>
          <a:p>
            <a:pPr>
              <a:lnSpc>
                <a:spcPts val="3000"/>
              </a:lnSpc>
              <a:buFont typeface="Wingdings" pitchFamily="2" charset="2"/>
              <a:buChar char="q"/>
            </a:pPr>
            <a:r>
              <a:rPr lang="uk-UA" dirty="0" smtClean="0"/>
              <a:t>Приховувати </a:t>
            </a:r>
            <a:r>
              <a:rPr lang="uk-UA" sz="2000" spc="-150" dirty="0" smtClean="0"/>
              <a:t>(</a:t>
            </a:r>
            <a:r>
              <a:rPr lang="uk-UA" sz="2000" spc="-150" dirty="0" err="1" smtClean="0"/>
              <a:t>“Ковтання</a:t>
            </a:r>
            <a:r>
              <a:rPr lang="uk-UA" sz="2000" spc="-150" dirty="0" smtClean="0"/>
              <a:t> </a:t>
            </a:r>
            <a:r>
              <a:rPr lang="uk-UA" sz="2000" spc="-150" dirty="0" err="1" smtClean="0"/>
              <a:t>гніву”</a:t>
            </a:r>
            <a:r>
              <a:rPr lang="uk-UA" sz="2000" spc="-150" dirty="0" smtClean="0"/>
              <a:t> – свідоме стримування і замовчування)</a:t>
            </a:r>
          </a:p>
          <a:p>
            <a:pPr>
              <a:lnSpc>
                <a:spcPts val="3000"/>
              </a:lnSpc>
              <a:buFont typeface="Wingdings" pitchFamily="2" charset="2"/>
              <a:buChar char="q"/>
            </a:pPr>
            <a:r>
              <a:rPr lang="uk-UA" u="sng" dirty="0" smtClean="0"/>
              <a:t>Придушувати</a:t>
            </a:r>
          </a:p>
          <a:p>
            <a:pPr>
              <a:lnSpc>
                <a:spcPts val="3000"/>
              </a:lnSpc>
              <a:buNone/>
            </a:pPr>
            <a:r>
              <a:rPr lang="uk-UA" spc="-150" dirty="0" smtClean="0"/>
              <a:t>(Заперечення присутності гніву в  інших і собі)</a:t>
            </a:r>
          </a:p>
          <a:p>
            <a:pPr>
              <a:lnSpc>
                <a:spcPts val="3000"/>
              </a:lnSpc>
              <a:buFont typeface="Wingdings" pitchFamily="2" charset="2"/>
              <a:buChar char="q"/>
            </a:pPr>
            <a:endParaRPr lang="uk-UA" dirty="0" smtClean="0"/>
          </a:p>
          <a:p>
            <a:endParaRPr lang="uk-UA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093297"/>
            <a:ext cx="9144000" cy="764704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539552" y="3068960"/>
            <a:ext cx="8229600" cy="302433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uk-UA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>
              <a:buFont typeface="Arial" pitchFamily="34" charset="0"/>
              <a:buChar char="•"/>
            </a:pPr>
            <a:r>
              <a:rPr lang="uk-UA" sz="3200" dirty="0" smtClean="0"/>
              <a:t>не усвідомлюємо гнів;</a:t>
            </a:r>
          </a:p>
          <a:p>
            <a:pPr>
              <a:buFont typeface="Arial" pitchFamily="34" charset="0"/>
              <a:buChar char="•"/>
            </a:pPr>
            <a:r>
              <a:rPr lang="uk-UA" sz="3200" dirty="0" smtClean="0"/>
              <a:t>втрачаємо своє справжнє «Я»;</a:t>
            </a:r>
          </a:p>
          <a:p>
            <a:pPr>
              <a:buFont typeface="Arial" pitchFamily="34" charset="0"/>
              <a:buChar char="•"/>
            </a:pPr>
            <a:r>
              <a:rPr lang="uk-UA" sz="3200" dirty="0" smtClean="0"/>
              <a:t>обмежуємо стосунки з людьми, які не сприймають наші думки;</a:t>
            </a:r>
          </a:p>
          <a:p>
            <a:pPr>
              <a:buFont typeface="Arial" pitchFamily="34" charset="0"/>
              <a:buChar char="•"/>
            </a:pPr>
            <a:r>
              <a:rPr lang="uk-UA" sz="3200" dirty="0" smtClean="0"/>
              <a:t>боїмося бути відкритими;</a:t>
            </a:r>
          </a:p>
          <a:p>
            <a:pPr>
              <a:buFont typeface="Arial" pitchFamily="34" charset="0"/>
              <a:buChar char="•"/>
            </a:pPr>
            <a:r>
              <a:rPr lang="uk-UA" sz="3200" dirty="0" smtClean="0"/>
              <a:t>руйнуємо власне тіло.</a:t>
            </a: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2492897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uk-UA" sz="4800" b="1" dirty="0" smtClean="0">
                <a:solidFill>
                  <a:schemeClr val="bg1">
                    <a:lumMod val="50000"/>
                  </a:schemeClr>
                </a:solidFill>
              </a:rPr>
              <a:t>наслідки</a:t>
            </a:r>
            <a:endParaRPr lang="uk-UA" sz="4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6093296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uk-UA" sz="4400" b="1" dirty="0" smtClean="0">
                <a:solidFill>
                  <a:schemeClr val="bg1">
                    <a:lumMod val="50000"/>
                  </a:schemeClr>
                </a:solidFill>
              </a:rPr>
              <a:t>Що ми можемо робити з ГНІВОМ?</a:t>
            </a:r>
            <a:endParaRPr lang="uk-UA" sz="44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9"/>
            <a:ext cx="8229600" cy="3096344"/>
          </a:xfrm>
        </p:spPr>
        <p:txBody>
          <a:bodyPr>
            <a:normAutofit/>
          </a:bodyPr>
          <a:lstStyle/>
          <a:p>
            <a:pPr>
              <a:lnSpc>
                <a:spcPts val="3000"/>
              </a:lnSpc>
              <a:buFont typeface="Wingdings" pitchFamily="2" charset="2"/>
              <a:buChar char="q"/>
            </a:pPr>
            <a:r>
              <a:rPr lang="uk-UA" dirty="0" smtClean="0"/>
              <a:t>Проявляти </a:t>
            </a:r>
            <a:r>
              <a:rPr lang="uk-UA" sz="2000" spc="-150" dirty="0" smtClean="0"/>
              <a:t>(випуск гніву назовні через слова, жести дії)</a:t>
            </a:r>
          </a:p>
          <a:p>
            <a:pPr>
              <a:lnSpc>
                <a:spcPts val="3000"/>
              </a:lnSpc>
              <a:buFont typeface="Wingdings" pitchFamily="2" charset="2"/>
              <a:buChar char="q"/>
            </a:pPr>
            <a:r>
              <a:rPr lang="uk-UA" dirty="0" smtClean="0"/>
              <a:t>Приховувати </a:t>
            </a:r>
            <a:r>
              <a:rPr lang="uk-UA" sz="2000" spc="-150" dirty="0" smtClean="0"/>
              <a:t>(</a:t>
            </a:r>
            <a:r>
              <a:rPr lang="uk-UA" sz="2000" spc="-150" dirty="0" err="1" smtClean="0"/>
              <a:t>“Ковтання</a:t>
            </a:r>
            <a:r>
              <a:rPr lang="uk-UA" sz="2000" spc="-150" dirty="0" smtClean="0"/>
              <a:t> </a:t>
            </a:r>
            <a:r>
              <a:rPr lang="uk-UA" sz="2000" spc="-150" dirty="0" err="1" smtClean="0"/>
              <a:t>гніву”</a:t>
            </a:r>
            <a:r>
              <a:rPr lang="uk-UA" sz="2000" spc="-150" dirty="0" smtClean="0"/>
              <a:t> – свідоме стримування і замовчування)</a:t>
            </a:r>
          </a:p>
          <a:p>
            <a:pPr>
              <a:lnSpc>
                <a:spcPts val="3000"/>
              </a:lnSpc>
              <a:buFont typeface="Wingdings" pitchFamily="2" charset="2"/>
              <a:buChar char="q"/>
            </a:pPr>
            <a:r>
              <a:rPr lang="uk-UA" dirty="0" smtClean="0"/>
              <a:t>Придушувати </a:t>
            </a:r>
            <a:r>
              <a:rPr lang="uk-UA" sz="2000" spc="-150" dirty="0" smtClean="0"/>
              <a:t>(Заперечення присутності гніву в  інших і собі)</a:t>
            </a:r>
          </a:p>
          <a:p>
            <a:pPr lvl="0">
              <a:lnSpc>
                <a:spcPts val="3000"/>
              </a:lnSpc>
              <a:buFont typeface="Wingdings" pitchFamily="2" charset="2"/>
              <a:buChar char="q"/>
            </a:pPr>
            <a:r>
              <a:rPr lang="uk-UA" u="sng" dirty="0" smtClean="0"/>
              <a:t>Визнання </a:t>
            </a:r>
            <a:r>
              <a:rPr lang="uk-UA" dirty="0" smtClean="0"/>
              <a:t> </a:t>
            </a:r>
          </a:p>
          <a:p>
            <a:pPr>
              <a:lnSpc>
                <a:spcPts val="3000"/>
              </a:lnSpc>
              <a:buNone/>
            </a:pPr>
            <a:r>
              <a:rPr lang="uk-UA" dirty="0" smtClean="0"/>
              <a:t>(Розповідь значимій для вас людині про гнів та причини його виникнення)</a:t>
            </a:r>
          </a:p>
          <a:p>
            <a:endParaRPr lang="uk-UA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093297"/>
            <a:ext cx="9144000" cy="764704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539552" y="3068960"/>
            <a:ext cx="8229600" cy="30243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uk-UA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>
              <a:buFont typeface="Arial" pitchFamily="34" charset="0"/>
              <a:buChar char="•"/>
            </a:pPr>
            <a:r>
              <a:rPr lang="uk-UA" sz="3200" dirty="0" smtClean="0"/>
              <a:t>ми маємо визнати, що ми не досконалі;</a:t>
            </a:r>
          </a:p>
          <a:p>
            <a:pPr>
              <a:buFont typeface="Arial" pitchFamily="34" charset="0"/>
              <a:buChar char="•"/>
            </a:pPr>
            <a:r>
              <a:rPr lang="uk-UA" sz="3200" dirty="0" smtClean="0"/>
              <a:t>стримуємо імпульсивні реакції;</a:t>
            </a:r>
          </a:p>
          <a:p>
            <a:pPr>
              <a:buFont typeface="Arial" pitchFamily="34" charset="0"/>
              <a:buChar char="•"/>
            </a:pPr>
            <a:r>
              <a:rPr lang="uk-UA" sz="3200" dirty="0" smtClean="0"/>
              <a:t>стримуємо потребу визнавати гнів, який ми вже визнавали до цього;</a:t>
            </a:r>
          </a:p>
          <a:p>
            <a:pPr>
              <a:buFont typeface="Arial" pitchFamily="34" charset="0"/>
              <a:buChar char="•"/>
            </a:pPr>
            <a:r>
              <a:rPr lang="uk-UA" sz="3200" dirty="0" smtClean="0"/>
              <a:t>необхідність виявляти співчуття…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2780929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uk-UA" sz="4800" b="1" dirty="0" smtClean="0">
                <a:solidFill>
                  <a:schemeClr val="bg1">
                    <a:lumMod val="50000"/>
                  </a:schemeClr>
                </a:solidFill>
              </a:rPr>
              <a:t>перепони</a:t>
            </a:r>
            <a:endParaRPr lang="uk-UA" sz="4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6093296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uk-UA" sz="4400" b="1" dirty="0" smtClean="0">
                <a:solidFill>
                  <a:schemeClr val="bg1">
                    <a:lumMod val="50000"/>
                  </a:schemeClr>
                </a:solidFill>
              </a:rPr>
              <a:t>Що ми можемо робити з ГНІВОМ?</a:t>
            </a:r>
            <a:endParaRPr lang="uk-UA" sz="44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nt\my_docs\isp\8\6-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476673"/>
            <a:ext cx="9186487" cy="643054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угольник 4"/>
          <p:cNvSpPr/>
          <p:nvPr/>
        </p:nvSpPr>
        <p:spPr>
          <a:xfrm>
            <a:off x="0" y="1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uk-UA" sz="4800" b="1" dirty="0" smtClean="0">
                <a:solidFill>
                  <a:schemeClr val="bg1">
                    <a:lumMod val="50000"/>
                  </a:schemeClr>
                </a:solidFill>
              </a:rPr>
              <a:t>Як Ви справляєтесь з ГНІВОМ?</a:t>
            </a:r>
            <a:endParaRPr lang="uk-UA" sz="4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6273226"/>
            <a:ext cx="78488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dirty="0" smtClean="0">
                <a:solidFill>
                  <a:srgbClr val="00B0F0"/>
                </a:solidFill>
              </a:rPr>
              <a:t>Визначте способи контролю над гнівом</a:t>
            </a:r>
            <a:endParaRPr lang="uk-UA" sz="32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"/>
            <a:ext cx="9144000" cy="1556792"/>
          </a:xfrm>
          <a:prstGeom prst="rect">
            <a:avLst/>
          </a:prstGeom>
          <a:solidFill>
            <a:srgbClr val="92D05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bg1"/>
                </a:solidFill>
              </a:rPr>
              <a:t>5 кроків подолання </a:t>
            </a:r>
            <a:br>
              <a:rPr lang="uk-UA" b="1" dirty="0" smtClean="0">
                <a:solidFill>
                  <a:schemeClr val="bg1"/>
                </a:solidFill>
              </a:rPr>
            </a:br>
            <a:r>
              <a:rPr lang="uk-UA" b="1" dirty="0" err="1" smtClean="0">
                <a:solidFill>
                  <a:schemeClr val="bg1"/>
                </a:solidFill>
              </a:rPr>
              <a:t>обгрунтованого</a:t>
            </a:r>
            <a:r>
              <a:rPr lang="uk-UA" b="1" dirty="0" smtClean="0">
                <a:solidFill>
                  <a:schemeClr val="bg1"/>
                </a:solidFill>
              </a:rPr>
              <a:t> гніву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988841"/>
            <a:ext cx="8892480" cy="409391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uk-UA" b="1" dirty="0" smtClean="0">
                <a:solidFill>
                  <a:srgbClr val="92D050"/>
                </a:solidFill>
              </a:rPr>
              <a:t>Свідомо зізнайтеся собі, що ви розгнівалися.</a:t>
            </a:r>
          </a:p>
          <a:p>
            <a:pPr>
              <a:defRPr/>
            </a:pPr>
            <a:r>
              <a:rPr lang="uk-UA" b="1" dirty="0" smtClean="0">
                <a:solidFill>
                  <a:srgbClr val="92D050"/>
                </a:solidFill>
              </a:rPr>
              <a:t>Утримайтеся від негативної реакції.</a:t>
            </a:r>
          </a:p>
          <a:p>
            <a:pPr>
              <a:defRPr/>
            </a:pPr>
            <a:r>
              <a:rPr lang="uk-UA" b="1" dirty="0" smtClean="0">
                <a:solidFill>
                  <a:srgbClr val="92D050"/>
                </a:solidFill>
              </a:rPr>
              <a:t>Визначте причину гніву й зосередьтеся на ній.</a:t>
            </a:r>
          </a:p>
          <a:p>
            <a:pPr>
              <a:defRPr/>
            </a:pPr>
            <a:r>
              <a:rPr lang="uk-UA" b="1" dirty="0" smtClean="0">
                <a:solidFill>
                  <a:srgbClr val="92D050"/>
                </a:solidFill>
              </a:rPr>
              <a:t>Проаналізуйте можливі варіанти своєї реакції</a:t>
            </a:r>
          </a:p>
          <a:p>
            <a:pPr>
              <a:defRPr/>
            </a:pPr>
            <a:r>
              <a:rPr lang="uk-UA" b="1" dirty="0" smtClean="0">
                <a:solidFill>
                  <a:srgbClr val="92D050"/>
                </a:solidFill>
              </a:rPr>
              <a:t>Вчиніть конструктивно</a:t>
            </a:r>
            <a:endParaRPr lang="ru-RU" b="1" dirty="0" smtClean="0">
              <a:solidFill>
                <a:srgbClr val="92D050"/>
              </a:solidFill>
            </a:endParaRPr>
          </a:p>
          <a:p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093297"/>
            <a:ext cx="9144000" cy="764704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Прямоугольник 5"/>
          <p:cNvSpPr/>
          <p:nvPr/>
        </p:nvSpPr>
        <p:spPr>
          <a:xfrm>
            <a:off x="0" y="6093296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uk-UA" sz="4400" b="1" dirty="0" smtClean="0">
                <a:solidFill>
                  <a:schemeClr val="bg1">
                    <a:lumMod val="50000"/>
                  </a:schemeClr>
                </a:solidFill>
              </a:rPr>
              <a:t>Що ми можемо робити з ГНІВОМ?</a:t>
            </a:r>
            <a:endParaRPr lang="uk-UA" sz="44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60649"/>
            <a:ext cx="8964488" cy="3744416"/>
          </a:xfrm>
        </p:spPr>
        <p:txBody>
          <a:bodyPr>
            <a:normAutofit/>
          </a:bodyPr>
          <a:lstStyle/>
          <a:p>
            <a:pPr>
              <a:lnSpc>
                <a:spcPts val="3000"/>
              </a:lnSpc>
              <a:buFont typeface="Wingdings" pitchFamily="2" charset="2"/>
              <a:buChar char="q"/>
            </a:pPr>
            <a:r>
              <a:rPr lang="uk-UA" dirty="0" smtClean="0"/>
              <a:t>Проявляти </a:t>
            </a:r>
            <a:r>
              <a:rPr lang="uk-UA" sz="2400" spc="-150" dirty="0" smtClean="0"/>
              <a:t>(випуск гніву назовні через слова, жести дії)</a:t>
            </a:r>
          </a:p>
          <a:p>
            <a:pPr>
              <a:lnSpc>
                <a:spcPts val="3000"/>
              </a:lnSpc>
              <a:buFont typeface="Wingdings" pitchFamily="2" charset="2"/>
              <a:buChar char="q"/>
            </a:pPr>
            <a:r>
              <a:rPr lang="uk-UA" dirty="0" smtClean="0"/>
              <a:t>Приховувати </a:t>
            </a:r>
            <a:r>
              <a:rPr lang="uk-UA" sz="2200" spc="-150" dirty="0" smtClean="0"/>
              <a:t>(</a:t>
            </a:r>
            <a:r>
              <a:rPr lang="uk-UA" sz="2200" spc="-150" dirty="0" err="1" smtClean="0"/>
              <a:t>“Ковтання</a:t>
            </a:r>
            <a:r>
              <a:rPr lang="uk-UA" sz="2200" spc="-150" dirty="0" smtClean="0"/>
              <a:t> </a:t>
            </a:r>
            <a:r>
              <a:rPr lang="uk-UA" sz="2200" spc="-150" dirty="0" err="1" smtClean="0"/>
              <a:t>гніву”</a:t>
            </a:r>
            <a:r>
              <a:rPr lang="uk-UA" sz="2200" spc="-150" dirty="0" smtClean="0"/>
              <a:t> – свідоме стримування і замовчування)</a:t>
            </a:r>
          </a:p>
          <a:p>
            <a:pPr>
              <a:lnSpc>
                <a:spcPts val="3000"/>
              </a:lnSpc>
              <a:buFont typeface="Wingdings" pitchFamily="2" charset="2"/>
              <a:buChar char="q"/>
            </a:pPr>
            <a:r>
              <a:rPr lang="uk-UA" dirty="0" smtClean="0"/>
              <a:t>Придушувати </a:t>
            </a:r>
            <a:r>
              <a:rPr lang="uk-UA" sz="2400" spc="-150" dirty="0" smtClean="0"/>
              <a:t>(Заперечення присутності гніву в  інших і собі)</a:t>
            </a:r>
          </a:p>
          <a:p>
            <a:pPr>
              <a:lnSpc>
                <a:spcPts val="3000"/>
              </a:lnSpc>
              <a:buFont typeface="Wingdings" pitchFamily="2" charset="2"/>
              <a:buChar char="q"/>
            </a:pPr>
            <a:r>
              <a:rPr lang="uk-UA" dirty="0" smtClean="0"/>
              <a:t>Визнання </a:t>
            </a:r>
            <a:r>
              <a:rPr lang="uk-UA" sz="2100" spc="-150" dirty="0" smtClean="0"/>
              <a:t>(Розповідь значимій для вас людині про гнів та причини виникнення)</a:t>
            </a:r>
          </a:p>
          <a:p>
            <a:pPr>
              <a:lnSpc>
                <a:spcPts val="3000"/>
              </a:lnSpc>
              <a:buFont typeface="Wingdings" pitchFamily="2" charset="2"/>
              <a:buChar char="q"/>
            </a:pPr>
            <a:r>
              <a:rPr lang="uk-UA" u="sng" dirty="0" smtClean="0"/>
              <a:t>Звільнення</a:t>
            </a:r>
          </a:p>
          <a:p>
            <a:pPr>
              <a:lnSpc>
                <a:spcPts val="3000"/>
              </a:lnSpc>
              <a:buNone/>
            </a:pPr>
            <a:r>
              <a:rPr lang="uk-UA" dirty="0" smtClean="0"/>
              <a:t>(дозвіл виходу гніву </a:t>
            </a:r>
          </a:p>
          <a:p>
            <a:pPr>
              <a:lnSpc>
                <a:spcPts val="3000"/>
              </a:lnSpc>
              <a:buNone/>
            </a:pPr>
            <a:r>
              <a:rPr lang="uk-UA" dirty="0" smtClean="0"/>
              <a:t>без наміру помститися)</a:t>
            </a:r>
          </a:p>
          <a:p>
            <a:pPr lvl="0">
              <a:lnSpc>
                <a:spcPts val="3000"/>
              </a:lnSpc>
              <a:buFont typeface="Wingdings" pitchFamily="2" charset="2"/>
              <a:buChar char="q"/>
            </a:pPr>
            <a:endParaRPr lang="uk-UA" dirty="0" smtClean="0"/>
          </a:p>
          <a:p>
            <a:endParaRPr lang="uk-UA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093297"/>
            <a:ext cx="9144000" cy="764704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050" name="Picture 2" descr="D:\dnt\my_docs\isp\8\fury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2097933"/>
            <a:ext cx="2843808" cy="39209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0" y="6093296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uk-UA" sz="4400" b="1" dirty="0" smtClean="0">
                <a:solidFill>
                  <a:schemeClr val="bg1">
                    <a:lumMod val="50000"/>
                  </a:schemeClr>
                </a:solidFill>
              </a:rPr>
              <a:t>Що ми можемо робити з ГНІВОМ?</a:t>
            </a:r>
            <a:endParaRPr lang="uk-UA" sz="44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60648"/>
            <a:ext cx="8964488" cy="3456384"/>
          </a:xfrm>
        </p:spPr>
        <p:txBody>
          <a:bodyPr>
            <a:normAutofit/>
          </a:bodyPr>
          <a:lstStyle/>
          <a:p>
            <a:pPr>
              <a:lnSpc>
                <a:spcPts val="3000"/>
              </a:lnSpc>
              <a:buFont typeface="Wingdings" pitchFamily="2" charset="2"/>
              <a:buChar char="q"/>
            </a:pPr>
            <a:r>
              <a:rPr lang="uk-UA" dirty="0" smtClean="0"/>
              <a:t>Проявляти </a:t>
            </a:r>
            <a:r>
              <a:rPr lang="uk-UA" sz="2400" spc="-150" dirty="0" smtClean="0"/>
              <a:t>(випуск гніву назовні через слова, жести дії)</a:t>
            </a:r>
          </a:p>
          <a:p>
            <a:pPr>
              <a:lnSpc>
                <a:spcPts val="3000"/>
              </a:lnSpc>
              <a:buFont typeface="Wingdings" pitchFamily="2" charset="2"/>
              <a:buChar char="q"/>
            </a:pPr>
            <a:r>
              <a:rPr lang="uk-UA" dirty="0" smtClean="0"/>
              <a:t>Приховувати </a:t>
            </a:r>
            <a:r>
              <a:rPr lang="uk-UA" sz="2200" spc="-150" dirty="0" smtClean="0"/>
              <a:t>(</a:t>
            </a:r>
            <a:r>
              <a:rPr lang="uk-UA" sz="2200" spc="-150" dirty="0" err="1" smtClean="0"/>
              <a:t>“Ковтання</a:t>
            </a:r>
            <a:r>
              <a:rPr lang="uk-UA" sz="2200" spc="-150" dirty="0" smtClean="0"/>
              <a:t> </a:t>
            </a:r>
            <a:r>
              <a:rPr lang="uk-UA" sz="2200" spc="-150" dirty="0" err="1" smtClean="0"/>
              <a:t>гніву”</a:t>
            </a:r>
            <a:r>
              <a:rPr lang="uk-UA" sz="2200" spc="-150" dirty="0" smtClean="0"/>
              <a:t> – свідоме стримування і замовчування)</a:t>
            </a:r>
          </a:p>
          <a:p>
            <a:pPr>
              <a:lnSpc>
                <a:spcPts val="3000"/>
              </a:lnSpc>
              <a:buFont typeface="Wingdings" pitchFamily="2" charset="2"/>
              <a:buChar char="q"/>
            </a:pPr>
            <a:r>
              <a:rPr lang="uk-UA" dirty="0" smtClean="0"/>
              <a:t>Придушувати </a:t>
            </a:r>
            <a:r>
              <a:rPr lang="uk-UA" sz="2400" spc="-150" dirty="0" smtClean="0"/>
              <a:t>(Заперечення присутності гніву в  інших і собі)</a:t>
            </a:r>
          </a:p>
          <a:p>
            <a:pPr>
              <a:lnSpc>
                <a:spcPts val="3000"/>
              </a:lnSpc>
              <a:buFont typeface="Wingdings" pitchFamily="2" charset="2"/>
              <a:buChar char="q"/>
            </a:pPr>
            <a:r>
              <a:rPr lang="uk-UA" dirty="0" smtClean="0"/>
              <a:t>Визнання </a:t>
            </a:r>
            <a:r>
              <a:rPr lang="uk-UA" sz="2000" spc="-150" dirty="0" smtClean="0"/>
              <a:t>(Розповідь значимій для вас людині про гнів та причини виникнення)</a:t>
            </a:r>
          </a:p>
          <a:p>
            <a:pPr>
              <a:lnSpc>
                <a:spcPts val="3000"/>
              </a:lnSpc>
              <a:buFont typeface="Wingdings" pitchFamily="2" charset="2"/>
              <a:buChar char="q"/>
            </a:pPr>
            <a:r>
              <a:rPr lang="uk-UA" dirty="0" smtClean="0"/>
              <a:t>Звільнення </a:t>
            </a:r>
            <a:r>
              <a:rPr lang="uk-UA" sz="2200" dirty="0" smtClean="0"/>
              <a:t>(дозвіл виходу гніву без наміру помститися)</a:t>
            </a:r>
          </a:p>
          <a:p>
            <a:pPr>
              <a:lnSpc>
                <a:spcPts val="3000"/>
              </a:lnSpc>
              <a:buFont typeface="Wingdings" pitchFamily="2" charset="2"/>
              <a:buChar char="q"/>
            </a:pPr>
            <a:r>
              <a:rPr lang="uk-UA" u="sng" dirty="0" smtClean="0"/>
              <a:t>Прощення</a:t>
            </a:r>
          </a:p>
          <a:p>
            <a:pPr lvl="0">
              <a:lnSpc>
                <a:spcPts val="3000"/>
              </a:lnSpc>
              <a:buFont typeface="Wingdings" pitchFamily="2" charset="2"/>
              <a:buChar char="q"/>
            </a:pPr>
            <a:endParaRPr lang="uk-UA" dirty="0" smtClean="0"/>
          </a:p>
          <a:p>
            <a:endParaRPr lang="uk-UA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093297"/>
            <a:ext cx="9144000" cy="764704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угольник 6"/>
          <p:cNvSpPr/>
          <p:nvPr/>
        </p:nvSpPr>
        <p:spPr>
          <a:xfrm>
            <a:off x="0" y="6043935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uk-UA" sz="4400" b="1" dirty="0" smtClean="0">
                <a:solidFill>
                  <a:schemeClr val="bg1">
                    <a:lumMod val="50000"/>
                  </a:schemeClr>
                </a:solidFill>
              </a:rPr>
              <a:t>Що ми можемо робити з ГНІВОМ?</a:t>
            </a:r>
            <a:endParaRPr lang="uk-UA" sz="44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dnt\my_docs\isp\8\anon-Злость-ненависть-279219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640861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6120680"/>
            <a:ext cx="9144000" cy="764704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Прямоугольник 4"/>
          <p:cNvSpPr/>
          <p:nvPr/>
        </p:nvSpPr>
        <p:spPr>
          <a:xfrm>
            <a:off x="0" y="6093296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uk-UA" sz="4400" b="1" dirty="0" smtClean="0">
                <a:solidFill>
                  <a:schemeClr val="bg1">
                    <a:lumMod val="50000"/>
                  </a:schemeClr>
                </a:solidFill>
              </a:rPr>
              <a:t>Що ми можемо робити з ГНІВОМ?</a:t>
            </a:r>
            <a:endParaRPr lang="uk-UA" sz="44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6120680"/>
            <a:ext cx="9144000" cy="764704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TextBox 3"/>
          <p:cNvSpPr txBox="1"/>
          <p:nvPr/>
        </p:nvSpPr>
        <p:spPr>
          <a:xfrm>
            <a:off x="467544" y="1556792"/>
            <a:ext cx="82089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000" dirty="0" smtClean="0"/>
              <a:t>Просіть пробачення</a:t>
            </a:r>
          </a:p>
          <a:p>
            <a:pPr algn="ctr"/>
            <a:r>
              <a:rPr lang="uk-UA" sz="6000" dirty="0" smtClean="0"/>
              <a:t>Прощайте</a:t>
            </a:r>
          </a:p>
          <a:p>
            <a:pPr algn="ctr"/>
            <a:r>
              <a:rPr lang="uk-UA" sz="6000" dirty="0" smtClean="0"/>
              <a:t>А головне ЛЮБІТЬ</a:t>
            </a:r>
          </a:p>
          <a:p>
            <a:pPr algn="ctr"/>
            <a:r>
              <a:rPr lang="uk-UA" sz="6000" dirty="0" smtClean="0"/>
              <a:t>Бо любов багато прощає</a:t>
            </a:r>
            <a:endParaRPr lang="uk-UA" sz="6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6093296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uk-UA" sz="4400" b="1" dirty="0" smtClean="0">
                <a:solidFill>
                  <a:schemeClr val="bg1">
                    <a:lumMod val="50000"/>
                  </a:schemeClr>
                </a:solidFill>
              </a:rPr>
              <a:t>Що ми можемо робити з ГНІВОМ?</a:t>
            </a:r>
            <a:endParaRPr lang="uk-UA" sz="44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dnt\my_docs\isp\8\5005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26364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5157192"/>
            <a:ext cx="9144000" cy="170080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угольник 4"/>
          <p:cNvSpPr/>
          <p:nvPr/>
        </p:nvSpPr>
        <p:spPr>
          <a:xfrm>
            <a:off x="0" y="5397024"/>
            <a:ext cx="914400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uk-UA" sz="7500" b="1" spc="-150" dirty="0" smtClean="0">
                <a:solidFill>
                  <a:schemeClr val="accent6">
                    <a:lumMod val="75000"/>
                  </a:schemeClr>
                </a:solidFill>
              </a:rPr>
              <a:t>сонячних вам облич</a:t>
            </a:r>
            <a:endParaRPr lang="uk-UA" sz="7500" b="1" spc="-15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photo_contest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" y="1"/>
            <a:ext cx="9144000" cy="6095999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1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9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ГНІВ</a:t>
            </a:r>
            <a:endParaRPr kumimoji="0" lang="uk-UA" sz="9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0" y="6093297"/>
            <a:ext cx="9144000" cy="76470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Урок 8. Чи доречний гнів батьків у процесі виховання?</a:t>
            </a:r>
            <a:endParaRPr kumimoji="0" lang="uk-UA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191618"/>
            <a:ext cx="2843808" cy="1124743"/>
          </a:xfrm>
        </p:spPr>
        <p:txBody>
          <a:bodyPr/>
          <a:lstStyle/>
          <a:p>
            <a:r>
              <a:rPr lang="uk-UA" b="1" dirty="0" smtClean="0"/>
              <a:t>Інтуїтивні</a:t>
            </a:r>
            <a:endParaRPr lang="uk-UA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743200" y="668288"/>
            <a:ext cx="6077272" cy="175260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uk-UA" b="1" dirty="0" smtClean="0">
                <a:solidFill>
                  <a:schemeClr val="bg1">
                    <a:lumMod val="50000"/>
                  </a:schemeClr>
                </a:solidFill>
              </a:rPr>
              <a:t>внутрішні знання, що ґрунтуються на досвіді.  Часто не можемо сказати звідки ми це знаємо, але знаємо напевно. Ми впевнені в цих знаннях, навіть якщо інші не згодні.</a:t>
            </a:r>
            <a:endParaRPr lang="ru-RU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uk-UA" dirty="0"/>
          </a:p>
        </p:txBody>
      </p:sp>
      <p:sp>
        <p:nvSpPr>
          <p:cNvPr id="6" name="Подзаголовок 4"/>
          <p:cNvSpPr txBox="1">
            <a:spLocks/>
          </p:cNvSpPr>
          <p:nvPr/>
        </p:nvSpPr>
        <p:spPr>
          <a:xfrm>
            <a:off x="2743200" y="2756520"/>
            <a:ext cx="614928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>
              <a:defRPr/>
            </a:pPr>
            <a:r>
              <a:rPr lang="uk-UA" sz="2800" b="1" dirty="0" smtClean="0">
                <a:solidFill>
                  <a:schemeClr val="bg1">
                    <a:lumMod val="50000"/>
                  </a:schemeClr>
                </a:solidFill>
              </a:rPr>
              <a:t>ми майже переконані в цьому, але не можемо дати цьому логічного пояснення.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uk-UA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Подзаголовок 4"/>
          <p:cNvSpPr txBox="1">
            <a:spLocks/>
          </p:cNvSpPr>
          <p:nvPr/>
        </p:nvSpPr>
        <p:spPr>
          <a:xfrm>
            <a:off x="2743200" y="4772744"/>
            <a:ext cx="6077272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just">
              <a:spcBef>
                <a:spcPct val="20000"/>
              </a:spcBef>
            </a:pPr>
            <a:r>
              <a:rPr lang="uk-UA" sz="2800" b="1" dirty="0" smtClean="0">
                <a:solidFill>
                  <a:schemeClr val="bg1">
                    <a:lumMod val="50000"/>
                  </a:schemeClr>
                </a:solidFill>
              </a:rPr>
              <a:t>слова або дії, що спричиняють реакцію і які важко контролюються.</a:t>
            </a:r>
            <a:endParaRPr kumimoji="0" lang="uk-UA" sz="32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0" y="2396480"/>
            <a:ext cx="2771800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4400" b="1" dirty="0" smtClean="0">
                <a:latin typeface="+mj-lt"/>
                <a:ea typeface="+mj-ea"/>
                <a:cs typeface="+mj-cs"/>
              </a:rPr>
              <a:t>Е</a:t>
            </a:r>
            <a:r>
              <a:rPr kumimoji="0" lang="uk-UA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моційні</a:t>
            </a:r>
            <a:endParaRPr kumimoji="0" lang="uk-UA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0" y="4412704"/>
            <a:ext cx="2843808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Імпульси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uk-UA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6093297"/>
            <a:ext cx="9144000" cy="764704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6095037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uk-UA" sz="4800" b="1" dirty="0" smtClean="0">
                <a:solidFill>
                  <a:schemeClr val="bg1">
                    <a:lumMod val="50000"/>
                  </a:schemeClr>
                </a:solidFill>
              </a:rPr>
              <a:t>Що Є ГНІВ?</a:t>
            </a:r>
            <a:endParaRPr lang="uk-UA" sz="48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6" grpId="0"/>
      <p:bldP spid="7" grpId="0"/>
      <p:bldP spid="8" grpId="0"/>
      <p:bldP spid="8" grpId="1"/>
      <p:bldP spid="9" grpId="0"/>
      <p:bldP spid="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1033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65484"/>
            <a:ext cx="9144001" cy="6819900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7" name="Содержимое 6" descr="anger copy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-1" y="-27384"/>
            <a:ext cx="9144001" cy="6189785"/>
          </a:xfrm>
        </p:spPr>
      </p:pic>
      <p:sp>
        <p:nvSpPr>
          <p:cNvPr id="4" name="Прямоугольник 3"/>
          <p:cNvSpPr/>
          <p:nvPr/>
        </p:nvSpPr>
        <p:spPr>
          <a:xfrm>
            <a:off x="0" y="6093297"/>
            <a:ext cx="9144000" cy="764704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угольник 7"/>
          <p:cNvSpPr/>
          <p:nvPr/>
        </p:nvSpPr>
        <p:spPr>
          <a:xfrm>
            <a:off x="0" y="6095037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uk-UA" sz="4800" b="1" dirty="0" smtClean="0">
                <a:solidFill>
                  <a:schemeClr val="bg1">
                    <a:lumMod val="50000"/>
                  </a:schemeClr>
                </a:solidFill>
              </a:rPr>
              <a:t>Які ознаки ГНІВУ?</a:t>
            </a:r>
            <a:endParaRPr lang="uk-UA" sz="48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заблокувати мислення батьків і позбавити логіки;</a:t>
            </a:r>
          </a:p>
          <a:p>
            <a:r>
              <a:rPr lang="uk-UA" dirty="0" smtClean="0"/>
              <a:t>спотворити здатність батьків правильно сприймати дійсність;</a:t>
            </a:r>
          </a:p>
          <a:p>
            <a:r>
              <a:rPr lang="uk-UA" dirty="0" smtClean="0"/>
              <a:t>передатись дітям і онукам.</a:t>
            </a:r>
            <a:endParaRPr lang="ru-RU" dirty="0" smtClean="0"/>
          </a:p>
          <a:p>
            <a:endParaRPr lang="uk-UA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093297"/>
            <a:ext cx="9144000" cy="764704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угольник 4"/>
          <p:cNvSpPr/>
          <p:nvPr/>
        </p:nvSpPr>
        <p:spPr>
          <a:xfrm>
            <a:off x="0" y="6027003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uk-UA" sz="4800" b="1" dirty="0" smtClean="0">
                <a:solidFill>
                  <a:schemeClr val="bg1">
                    <a:lumMod val="50000"/>
                  </a:schemeClr>
                </a:solidFill>
              </a:rPr>
              <a:t>Як ГНІВ може бути поганим?</a:t>
            </a:r>
            <a:endParaRPr lang="uk-UA" sz="4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ru-RU" sz="4800" b="1" dirty="0" smtClean="0">
                <a:solidFill>
                  <a:schemeClr val="bg1">
                    <a:lumMod val="50000"/>
                  </a:schemeClr>
                </a:solidFill>
              </a:rPr>
              <a:t>Робота в </a:t>
            </a:r>
            <a:r>
              <a:rPr lang="ru-RU" sz="4800" b="1" dirty="0" err="1" smtClean="0">
                <a:solidFill>
                  <a:schemeClr val="bg1">
                    <a:lumMod val="50000"/>
                  </a:schemeClr>
                </a:solidFill>
              </a:rPr>
              <a:t>групах</a:t>
            </a:r>
            <a:r>
              <a:rPr lang="ru-RU" sz="4800" b="1" dirty="0" smtClean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ru-RU" sz="4800" b="1" dirty="0" err="1" smtClean="0">
                <a:solidFill>
                  <a:schemeClr val="bg1">
                    <a:lumMod val="50000"/>
                  </a:schemeClr>
                </a:solidFill>
              </a:rPr>
              <a:t>Обговор</a:t>
            </a:r>
            <a:r>
              <a:rPr lang="uk-UA" sz="4800" b="1" dirty="0" err="1" smtClean="0">
                <a:solidFill>
                  <a:schemeClr val="bg1">
                    <a:lumMod val="50000"/>
                  </a:schemeClr>
                </a:solidFill>
              </a:rPr>
              <a:t>іть</a:t>
            </a:r>
            <a:r>
              <a:rPr lang="uk-UA" sz="4800" b="1" dirty="0" smtClean="0">
                <a:solidFill>
                  <a:schemeClr val="bg1">
                    <a:lumMod val="50000"/>
                  </a:schemeClr>
                </a:solidFill>
              </a:rPr>
              <a:t>…</a:t>
            </a:r>
            <a:endParaRPr lang="uk-UA" sz="48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1491</TotalTime>
  <Words>816</Words>
  <Application>Microsoft Office PowerPoint</Application>
  <PresentationFormat>Экран (4:3)</PresentationFormat>
  <Paragraphs>122</Paragraphs>
  <Slides>26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Інтуїтивні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5 кроків подолання  обгрунтованого гніву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djakosh</dc:creator>
  <cp:lastModifiedBy>Oleh Karhin</cp:lastModifiedBy>
  <cp:revision>77</cp:revision>
  <dcterms:created xsi:type="dcterms:W3CDTF">2012-11-04T10:01:08Z</dcterms:created>
  <dcterms:modified xsi:type="dcterms:W3CDTF">2013-10-15T14:59:42Z</dcterms:modified>
</cp:coreProperties>
</file>