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256" r:id="rId4"/>
    <p:sldId id="275" r:id="rId5"/>
    <p:sldId id="285" r:id="rId6"/>
    <p:sldId id="281" r:id="rId7"/>
    <p:sldId id="276" r:id="rId8"/>
    <p:sldId id="286" r:id="rId9"/>
    <p:sldId id="287" r:id="rId10"/>
    <p:sldId id="283" r:id="rId11"/>
    <p:sldId id="278" r:id="rId12"/>
    <p:sldId id="277" r:id="rId13"/>
    <p:sldId id="288" r:id="rId14"/>
    <p:sldId id="273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418C-334F-4DEC-8585-C12B0FBF799A}" type="datetimeFigureOut">
              <a:rPr lang="uk-UA" smtClean="0"/>
              <a:pPr/>
              <a:t>20.08.2015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326-E69A-45DF-8F19-1F8DE3629D8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418C-334F-4DEC-8585-C12B0FBF799A}" type="datetimeFigureOut">
              <a:rPr lang="uk-UA" smtClean="0"/>
              <a:pPr/>
              <a:t>20.08.2015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326-E69A-45DF-8F19-1F8DE3629D8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418C-334F-4DEC-8585-C12B0FBF799A}" type="datetimeFigureOut">
              <a:rPr lang="uk-UA" smtClean="0"/>
              <a:pPr/>
              <a:t>20.08.2015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326-E69A-45DF-8F19-1F8DE3629D8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418C-334F-4DEC-8585-C12B0FBF799A}" type="datetimeFigureOut">
              <a:rPr lang="uk-UA" smtClean="0"/>
              <a:pPr/>
              <a:t>20.08.2015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326-E69A-45DF-8F19-1F8DE3629D8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418C-334F-4DEC-8585-C12B0FBF799A}" type="datetimeFigureOut">
              <a:rPr lang="uk-UA" smtClean="0"/>
              <a:pPr/>
              <a:t>20.08.2015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326-E69A-45DF-8F19-1F8DE3629D8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418C-334F-4DEC-8585-C12B0FBF799A}" type="datetimeFigureOut">
              <a:rPr lang="uk-UA" smtClean="0"/>
              <a:pPr/>
              <a:t>20.08.2015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326-E69A-45DF-8F19-1F8DE3629D8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418C-334F-4DEC-8585-C12B0FBF799A}" type="datetimeFigureOut">
              <a:rPr lang="uk-UA" smtClean="0"/>
              <a:pPr/>
              <a:t>20.08.2015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326-E69A-45DF-8F19-1F8DE3629D8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418C-334F-4DEC-8585-C12B0FBF799A}" type="datetimeFigureOut">
              <a:rPr lang="uk-UA" smtClean="0"/>
              <a:pPr/>
              <a:t>20.08.2015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326-E69A-45DF-8F19-1F8DE3629D8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418C-334F-4DEC-8585-C12B0FBF799A}" type="datetimeFigureOut">
              <a:rPr lang="uk-UA" smtClean="0"/>
              <a:pPr/>
              <a:t>20.08.2015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326-E69A-45DF-8F19-1F8DE3629D8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418C-334F-4DEC-8585-C12B0FBF799A}" type="datetimeFigureOut">
              <a:rPr lang="uk-UA" smtClean="0"/>
              <a:pPr/>
              <a:t>20.08.2015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326-E69A-45DF-8F19-1F8DE3629D8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418C-334F-4DEC-8585-C12B0FBF799A}" type="datetimeFigureOut">
              <a:rPr lang="uk-UA" smtClean="0"/>
              <a:pPr/>
              <a:t>20.08.2015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326-E69A-45DF-8F19-1F8DE3629D8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1418C-334F-4DEC-8585-C12B0FBF799A}" type="datetimeFigureOut">
              <a:rPr lang="uk-UA" smtClean="0"/>
              <a:pPr/>
              <a:t>20.08.2015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F6326-E69A-45DF-8F19-1F8DE3629D8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3718481_prim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60648"/>
            <a:ext cx="9264652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ШКОЛУ РОБИТЬ ШКОЛОЮ ВЧИТЕЛЬ!</a:t>
            </a:r>
          </a:p>
          <a:p>
            <a:r>
              <a:rPr lang="uk-UA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ХУЖОЖНИК ВЧИТЬСЯ РОЗМІШУВАТИ ФАРБИ</a:t>
            </a:r>
          </a:p>
          <a:p>
            <a:r>
              <a:rPr lang="uk-UA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НАНОСИТИ МАЗКИ,</a:t>
            </a:r>
          </a:p>
          <a:p>
            <a:r>
              <a:rPr lang="uk-UA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МУЗИКАНТ РОЗУЧУЄ ЕТЮДИ.</a:t>
            </a:r>
          </a:p>
          <a:p>
            <a:r>
              <a:rPr lang="uk-UA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ЖУРНАЛІСТ І ПИСЬМЕННИК ОСВОЮЄ </a:t>
            </a:r>
          </a:p>
          <a:p>
            <a:r>
              <a:rPr lang="uk-UA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ПРИЙОМИ ПИСЬМОВОГО МОВЛЕННЯ.</a:t>
            </a:r>
          </a:p>
          <a:p>
            <a:r>
              <a:rPr lang="uk-UA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СПРАВЖНІЙ УЧИТЕЛЬ ТЕЖ ЗМІШУЄ ФАРБИ, </a:t>
            </a:r>
          </a:p>
          <a:p>
            <a:r>
              <a:rPr lang="uk-UA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РОЗУЧУЄ ЕТЮДИ, ОСВОЮЄ ПРИЙОМИ.</a:t>
            </a:r>
          </a:p>
          <a:p>
            <a:r>
              <a:rPr lang="uk-UA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 ТІЛЬКИ ІНШИЙ УЧИТЕЛЬ ЗНАЄ, СКІЛЬКИ </a:t>
            </a:r>
          </a:p>
          <a:p>
            <a:r>
              <a:rPr lang="uk-UA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ПОТРІБНО ДОКЛАСТИ ЗУСИЛЬ, </a:t>
            </a:r>
          </a:p>
          <a:p>
            <a:r>
              <a:rPr lang="uk-UA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ЩОБ УСЕ ЗЛИЛОСЯ В ЄДИНУ МУЗИКУ УРОКУ!</a:t>
            </a:r>
            <a:endParaRPr lang="uk-UA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pirit_of_Fire_Screenshot_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4797152"/>
            <a:ext cx="2975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ВОГОНЬ - ЗЛО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96952"/>
            <a:ext cx="3189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ВОГОНЬ - КАРА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805264"/>
            <a:ext cx="421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ВОГОНЬ - РУЙНАЦІЯ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933056"/>
            <a:ext cx="3901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ВОГОНЬ - ЗАГРОЗА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90655" y="5805264"/>
            <a:ext cx="3553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ВОГОНЬ - ЖИТТЯ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3359" y="5157192"/>
            <a:ext cx="3510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ВОГОНЬ - ОБЕРІГ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3601" y="3861048"/>
            <a:ext cx="33303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СИМВОЛ </a:t>
            </a:r>
          </a:p>
          <a:p>
            <a:r>
              <a:rPr lang="uk-UA" sz="3600" b="1" dirty="0" smtClean="0">
                <a:solidFill>
                  <a:srgbClr val="FFFF00"/>
                </a:solidFill>
              </a:rPr>
              <a:t>СИЛИ ЛЮДИНИ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4128" y="2708920"/>
            <a:ext cx="3563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БОЖЕСТВЕННИЙ ВОГОНЬ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14362" y="1988840"/>
            <a:ext cx="3829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ВОГОНЬ ПАМ*ЯТІ 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8024" y="1124744"/>
            <a:ext cx="410214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ВОГОНЬ- ПІЗНАННЯ</a:t>
            </a:r>
          </a:p>
          <a:p>
            <a:r>
              <a:rPr lang="uk-UA" sz="4000" b="1" dirty="0" smtClean="0">
                <a:solidFill>
                  <a:srgbClr val="FFFF00"/>
                </a:solidFill>
              </a:rPr>
              <a:t> 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3808" y="332656"/>
            <a:ext cx="3518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FFFF00"/>
                </a:solidFill>
              </a:rPr>
              <a:t>ВОГОНЬ СЕРЦЯ</a:t>
            </a:r>
            <a:endParaRPr lang="uk-UA" sz="40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2060848"/>
            <a:ext cx="3569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ВОГОНЬ - ВЛАДА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1196752"/>
            <a:ext cx="3961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ВОГОНЬ ЯК СВІТЛО</a:t>
            </a:r>
            <a:endParaRPr lang="uk-UA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_03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0"/>
            <a:ext cx="3779912" cy="3501008"/>
          </a:xfrm>
          <a:prstGeom prst="rect">
            <a:avLst/>
          </a:prstGeom>
        </p:spPr>
      </p:pic>
      <p:pic>
        <p:nvPicPr>
          <p:cNvPr id="5" name="Рисунок 4" descr="DSC_02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2488" y="3356992"/>
            <a:ext cx="5251512" cy="3501008"/>
          </a:xfrm>
          <a:prstGeom prst="rect">
            <a:avLst/>
          </a:prstGeom>
        </p:spPr>
      </p:pic>
      <p:pic>
        <p:nvPicPr>
          <p:cNvPr id="6" name="Рисунок 5" descr="DSC_02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61048"/>
            <a:ext cx="4139952" cy="2996952"/>
          </a:xfrm>
          <a:prstGeom prst="rect">
            <a:avLst/>
          </a:prstGeom>
        </p:spPr>
      </p:pic>
      <p:pic>
        <p:nvPicPr>
          <p:cNvPr id="4" name="Содержимое 3" descr="DSC_0291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" y="0"/>
            <a:ext cx="5652120" cy="3861048"/>
          </a:xfr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Рисунок 5" descr="DSC_03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3429000"/>
          </a:xfrm>
          <a:prstGeom prst="rect">
            <a:avLst/>
          </a:prstGeom>
        </p:spPr>
      </p:pic>
      <p:pic>
        <p:nvPicPr>
          <p:cNvPr id="8" name="Рисунок 7" descr="DSC_03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2488" y="3356992"/>
            <a:ext cx="5251512" cy="3501008"/>
          </a:xfrm>
          <a:prstGeom prst="rect">
            <a:avLst/>
          </a:prstGeom>
        </p:spPr>
      </p:pic>
      <p:pic>
        <p:nvPicPr>
          <p:cNvPr id="5" name="Рисунок 4" descr="DSC_03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3356993"/>
            <a:ext cx="5251511" cy="3501008"/>
          </a:xfrm>
          <a:prstGeom prst="rect">
            <a:avLst/>
          </a:prstGeom>
        </p:spPr>
      </p:pic>
      <p:pic>
        <p:nvPicPr>
          <p:cNvPr id="4" name="Содержимое 3" descr="DSC_0300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644008" cy="3376643"/>
          </a:xfrm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73718481_prim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5" y="764704"/>
            <a:ext cx="763284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Під час виконання таких завдань працюють всі. Щоб намалювати чи створити інтерпретацію за допомогою того чи іншого різновиду мистецтва, дитина має володіти матеріалом, тому мусить прочитати твір і слухати на уроці. А ми, як вчителі – словесники, маємо </a:t>
            </a:r>
            <a:r>
              <a:rPr lang="uk-UA" sz="3200" dirty="0" smtClean="0">
                <a:solidFill>
                  <a:srgbClr val="C00000"/>
                </a:solidFill>
              </a:rPr>
              <a:t>пам'ятати, </a:t>
            </a:r>
            <a:r>
              <a:rPr lang="uk-UA" sz="3200" dirty="0" smtClean="0">
                <a:solidFill>
                  <a:srgbClr val="C00000"/>
                </a:solidFill>
              </a:rPr>
              <a:t>що оцінюємо не якість малюнку, а оригінальність ідеї і її словесне втілення, тобто презентацію. 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73718481_prim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11560" y="404664"/>
            <a:ext cx="82809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БУДЕ ВОГНИКА У ВАС –</a:t>
            </a:r>
          </a:p>
          <a:p>
            <a:r>
              <a:rPr lang="uk-UA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ВАМ НІКОЛИ </a:t>
            </a:r>
          </a:p>
          <a:p>
            <a:r>
              <a:rPr lang="uk-UA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ВДАСТЬСЯ ЗАПАЛИТИ </a:t>
            </a:r>
          </a:p>
          <a:p>
            <a:r>
              <a:rPr lang="uk-UA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ЙОГО В ІНШИХ</a:t>
            </a:r>
          </a:p>
          <a:p>
            <a:endParaRPr lang="uk-UA" sz="54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В. СУХОМЛИНСЬКИЙ</a:t>
            </a:r>
            <a:endParaRPr lang="uk-UA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5" name="Рисунок 4" descr="73718481_prim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404664"/>
            <a:ext cx="799288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Ми </a:t>
            </a:r>
            <a:r>
              <a:rPr lang="uk-UA" sz="3600" b="1" dirty="0" smtClean="0">
                <a:solidFill>
                  <a:srgbClr val="C00000"/>
                </a:solidFill>
              </a:rPr>
              <a:t>докладаємо багато зусиль, щоб  навчити, зацікавити і спонукати учня до активної праці. Це і наша основна мета – щоб жодна дитина на уроці не залишилася байдужою. Як цього досягти? Це найактуальніше запитання для вчителів в усі часи. Зокрема, існує дуже популярна теза «Освіта має йти в ногу з часом</a:t>
            </a:r>
            <a:r>
              <a:rPr lang="uk-UA" sz="3600" b="1" dirty="0" smtClean="0">
                <a:solidFill>
                  <a:srgbClr val="C00000"/>
                </a:solidFill>
              </a:rPr>
              <a:t>…» виникла ще 2,5 тис. років тому у вченні Конфуція.  </a:t>
            </a:r>
            <a:endParaRPr lang="uk-UA" sz="3600" b="1" dirty="0" smtClean="0">
              <a:solidFill>
                <a:srgbClr val="C00000"/>
              </a:solidFill>
            </a:endParaRPr>
          </a:p>
          <a:p>
            <a:endParaRPr lang="uk-UA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3718481_prim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8428" y="476672"/>
            <a:ext cx="864557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НАВЧАЙТЕ ДІТЕЙ ТАК, </a:t>
            </a:r>
          </a:p>
          <a:p>
            <a:r>
              <a:rPr lang="uk-UA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 НАВЧАЛИ ВАС – ВОНИ</a:t>
            </a:r>
          </a:p>
          <a:p>
            <a:r>
              <a:rPr lang="uk-UA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НАРОДИЛИСЯ  В ІНШІ ЧАСИ</a:t>
            </a:r>
          </a:p>
          <a:p>
            <a:endParaRPr lang="uk-UA" sz="54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КОНФУЦІЙ</a:t>
            </a:r>
            <a:endParaRPr lang="uk-UA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DSC_06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501008"/>
            <a:ext cx="4245429" cy="28083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9552" y="476672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Тобто вже тоді вважали, що кожне нове покоління треба навчати по-новому. Це не означає відкидати традиційні форми і методи навчання, Це спонукає вчителя шукати новий підхід до вже існуючої моделі навчання.</a:t>
            </a:r>
          </a:p>
          <a:p>
            <a:endParaRPr lang="uk-UA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971600" y="836712"/>
            <a:ext cx="72728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Для себе я обрала шлях поєднання літератури з різними видами мистецтва. Я не маю на увазі ілюстрації до творів, а нові та популярні серед молоді види декоративно-прикладного мистецтва (</a:t>
            </a:r>
            <a:r>
              <a:rPr lang="uk-UA" sz="3600" b="1" dirty="0" err="1" smtClean="0">
                <a:solidFill>
                  <a:srgbClr val="C00000"/>
                </a:solidFill>
              </a:rPr>
              <a:t>квілінг</a:t>
            </a:r>
            <a:r>
              <a:rPr lang="uk-UA" sz="3600" b="1" dirty="0" smtClean="0">
                <a:solidFill>
                  <a:srgbClr val="C00000"/>
                </a:solidFill>
              </a:rPr>
              <a:t>, </a:t>
            </a:r>
            <a:r>
              <a:rPr lang="uk-UA" sz="3600" b="1" dirty="0" err="1" smtClean="0">
                <a:solidFill>
                  <a:srgbClr val="C00000"/>
                </a:solidFill>
              </a:rPr>
              <a:t>скрапбукінг</a:t>
            </a:r>
            <a:r>
              <a:rPr lang="uk-UA" sz="3600" b="1" dirty="0" smtClean="0">
                <a:solidFill>
                  <a:srgbClr val="C00000"/>
                </a:solidFill>
              </a:rPr>
              <a:t>, </a:t>
            </a:r>
            <a:r>
              <a:rPr lang="uk-UA" sz="3600" b="1" dirty="0" err="1" smtClean="0">
                <a:solidFill>
                  <a:srgbClr val="C00000"/>
                </a:solidFill>
              </a:rPr>
              <a:t>кардмейкінг</a:t>
            </a:r>
            <a:r>
              <a:rPr lang="uk-UA" sz="3600" b="1" dirty="0" smtClean="0">
                <a:solidFill>
                  <a:srgbClr val="C00000"/>
                </a:solidFill>
              </a:rPr>
              <a:t>, реклама) , а також ліпка, аплікація і т.п. </a:t>
            </a:r>
            <a:endParaRPr lang="uk-UA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07" y="0"/>
            <a:ext cx="9121593" cy="6841195"/>
          </a:xfrm>
        </p:spPr>
      </p:pic>
      <p:sp>
        <p:nvSpPr>
          <p:cNvPr id="5" name="TextBox 4"/>
          <p:cNvSpPr txBox="1"/>
          <p:nvPr/>
        </p:nvSpPr>
        <p:spPr>
          <a:xfrm>
            <a:off x="4067944" y="0"/>
            <a:ext cx="200728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ПРОЕКТИ</a:t>
            </a:r>
            <a:endParaRPr lang="uk-UA" sz="28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DSC057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645024"/>
            <a:ext cx="4283969" cy="3212977"/>
          </a:xfrm>
          <a:prstGeom prst="rect">
            <a:avLst/>
          </a:prstGeom>
        </p:spPr>
      </p:pic>
      <p:pic>
        <p:nvPicPr>
          <p:cNvPr id="7" name="Рисунок 6" descr="DSC058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0"/>
            <a:ext cx="4283968" cy="32129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39952" y="188640"/>
            <a:ext cx="200728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ПРОЕКТИ</a:t>
            </a:r>
            <a:endParaRPr lang="uk-UA" sz="28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Рисунок 10" descr="DSC_05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5575548" cy="3717032"/>
          </a:xfrm>
          <a:prstGeom prst="rect">
            <a:avLst/>
          </a:prstGeom>
        </p:spPr>
      </p:pic>
      <p:pic>
        <p:nvPicPr>
          <p:cNvPr id="12" name="Рисунок 11" descr="DSC_05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60440" y="3068960"/>
            <a:ext cx="5683560" cy="378904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Содержимое 26" descr="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Рисунок 6" descr="17.03.2010 0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4475989" cy="3356992"/>
          </a:xfrm>
          <a:prstGeom prst="rect">
            <a:avLst/>
          </a:prstGeom>
        </p:spPr>
      </p:pic>
      <p:pic>
        <p:nvPicPr>
          <p:cNvPr id="8" name="Рисунок 7" descr="17.03.2010 0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3158970"/>
            <a:ext cx="4932040" cy="3699030"/>
          </a:xfrm>
          <a:prstGeom prst="rect">
            <a:avLst/>
          </a:prstGeom>
        </p:spPr>
      </p:pic>
      <p:pic>
        <p:nvPicPr>
          <p:cNvPr id="9" name="Рисунок 8" descr="IMG_0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3212976"/>
            <a:ext cx="4860032" cy="3645024"/>
          </a:xfrm>
          <a:prstGeom prst="rect">
            <a:avLst/>
          </a:prstGeom>
        </p:spPr>
      </p:pic>
      <p:pic>
        <p:nvPicPr>
          <p:cNvPr id="10" name="Рисунок 9" descr="IMGA005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1077" y="0"/>
            <a:ext cx="4742923" cy="3212976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98021"/>
            <a:ext cx="9375378" cy="7031534"/>
          </a:xfrm>
        </p:spPr>
      </p:pic>
      <p:pic>
        <p:nvPicPr>
          <p:cNvPr id="6" name="Содержимое 3" descr="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" y="0"/>
            <a:ext cx="81724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Завдання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учнів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не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просто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намалювати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героя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героїню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насамперед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інтерпретувати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отримані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знання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переосмислити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пропустити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крізь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своє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серце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відтворити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своє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бачення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літературного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образу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тексту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пояснити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своє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індивідуальне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сприйняття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презентації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548680"/>
            <a:ext cx="784887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C00000"/>
                </a:solidFill>
              </a:rPr>
              <a:t>Урок </a:t>
            </a:r>
            <a:r>
              <a:rPr lang="uk-UA" sz="2400" dirty="0" smtClean="0">
                <a:solidFill>
                  <a:srgbClr val="C00000"/>
                </a:solidFill>
              </a:rPr>
              <a:t>позакласного читання на тему « Мандрівка крізь вогонь». Це був урок-дослідження. Було багато завдань різної форми, але основна наша мета була дослідити образ вогню в творах літератури, розкрити його значення і роль. Ми пригадали багато творів. Був у нас і образ побутового вогню (</a:t>
            </a:r>
            <a:r>
              <a:rPr lang="uk-UA" sz="2400" dirty="0" err="1" smtClean="0">
                <a:solidFill>
                  <a:srgbClr val="C00000"/>
                </a:solidFill>
              </a:rPr>
              <a:t>н-д</a:t>
            </a:r>
            <a:r>
              <a:rPr lang="uk-UA" sz="2400" dirty="0" smtClean="0">
                <a:solidFill>
                  <a:srgbClr val="C00000"/>
                </a:solidFill>
              </a:rPr>
              <a:t>, у </a:t>
            </a:r>
            <a:r>
              <a:rPr lang="uk-UA" sz="2400" dirty="0" smtClean="0">
                <a:solidFill>
                  <a:srgbClr val="C00000"/>
                </a:solidFill>
              </a:rPr>
              <a:t>“ Пригодах Робінзона </a:t>
            </a:r>
            <a:r>
              <a:rPr lang="uk-UA" sz="2400" dirty="0" err="1" smtClean="0">
                <a:solidFill>
                  <a:srgbClr val="C00000"/>
                </a:solidFill>
              </a:rPr>
              <a:t>Крузо”</a:t>
            </a:r>
            <a:r>
              <a:rPr lang="uk-UA" sz="2400" dirty="0" smtClean="0">
                <a:solidFill>
                  <a:srgbClr val="C00000"/>
                </a:solidFill>
              </a:rPr>
              <a:t>), </a:t>
            </a:r>
            <a:r>
              <a:rPr lang="uk-UA" sz="2400" dirty="0" smtClean="0">
                <a:solidFill>
                  <a:srgbClr val="C00000"/>
                </a:solidFill>
              </a:rPr>
              <a:t>і вогонь - пізнання (Прометей, поштовх до прогресу) і руйнівна стихія (під час війни, Троя, змій Горинич) і т.д. Але в літературі найважливішим є все таки переносне значення вогню – вогонь серця. Я підвела дітей до думки, що він також може бути різним: добрим чи руйнівним (злість…) У підсумку учні повинні були намалювати світ людини, в серці якої горить вогонь добра, інша група – вогонь зла і ще інша – світ байдужої людини (без вогню). Свої роботи кожна група презентувала. </a:t>
            </a:r>
          </a:p>
          <a:p>
            <a:endParaRPr lang="uk-UA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542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klient</dc:creator>
  <cp:lastModifiedBy>klient</cp:lastModifiedBy>
  <cp:revision>12</cp:revision>
  <dcterms:created xsi:type="dcterms:W3CDTF">2014-10-27T17:35:00Z</dcterms:created>
  <dcterms:modified xsi:type="dcterms:W3CDTF">2015-08-20T14:18:19Z</dcterms:modified>
</cp:coreProperties>
</file>