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67" r:id="rId3"/>
    <p:sldId id="265" r:id="rId4"/>
    <p:sldId id="273" r:id="rId5"/>
    <p:sldId id="258" r:id="rId6"/>
    <p:sldId id="262" r:id="rId7"/>
    <p:sldId id="272" r:id="rId8"/>
    <p:sldId id="260" r:id="rId9"/>
    <p:sldId id="259" r:id="rId10"/>
    <p:sldId id="268" r:id="rId11"/>
    <p:sldId id="270" r:id="rId12"/>
    <p:sldId id="271" r:id="rId13"/>
    <p:sldId id="257" r:id="rId14"/>
    <p:sldId id="269" r:id="rId15"/>
    <p:sldId id="264" r:id="rId16"/>
    <p:sldId id="261" r:id="rId17"/>
    <p:sldId id="263" r:id="rId18"/>
    <p:sldId id="274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8000"/>
    <a:srgbClr val="CC3300"/>
    <a:srgbClr val="0BE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76225" autoAdjust="0"/>
  </p:normalViewPr>
  <p:slideViewPr>
    <p:cSldViewPr>
      <p:cViewPr varScale="1">
        <p:scale>
          <a:sx n="50" d="100"/>
          <a:sy n="50" d="100"/>
        </p:scale>
        <p:origin x="-18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C57B-0D65-49A0-AD1E-AEA8E8321A51}" type="datetimeFigureOut">
              <a:rPr lang="uk-UA" smtClean="0"/>
              <a:t>17.06.2016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7C261-B178-4AFB-B680-36BF3DDE17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640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C261-B178-4AFB-B680-36BF3DDE173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56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C261-B178-4AFB-B680-36BF3DDE173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7583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C261-B178-4AFB-B680-36BF3DDE173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481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C261-B178-4AFB-B680-36BF3DDE173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3769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C261-B178-4AFB-B680-36BF3DDE173C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70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792088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FFC000"/>
                </a:solidFill>
              </a:rPr>
              <a:t>Бучацька ЗОШ І – ІІІ ст. №2</a:t>
            </a:r>
            <a:endParaRPr lang="uk-UA" sz="4800" b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1639965"/>
            <a:ext cx="4320480" cy="4937102"/>
          </a:xfrm>
        </p:spPr>
        <p:txBody>
          <a:bodyPr>
            <a:normAutofit fontScale="70000" lnSpcReduction="20000"/>
          </a:bodyPr>
          <a:lstStyle/>
          <a:p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Вчитель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образотворчого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мистецтва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та </a:t>
            </a:r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художньої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b="1" i="1" dirty="0" err="1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культури</a:t>
            </a:r>
            <a:endParaRPr lang="ru-RU" sz="3200" b="1" i="1" dirty="0" smtClean="0">
              <a:solidFill>
                <a:srgbClr val="CC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3200" b="1" i="1" dirty="0">
              <a:solidFill>
                <a:srgbClr val="CC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Стаж </a:t>
            </a:r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роботи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ru-RU" sz="3200" b="1" i="1" dirty="0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sz="3200" b="1" i="1" dirty="0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ru-RU" sz="3200" b="1" i="1" dirty="0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рок</a:t>
            </a:r>
            <a:r>
              <a:rPr lang="uk-UA" sz="3200" b="1" i="1" dirty="0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</a:p>
          <a:p>
            <a:endParaRPr lang="ru-RU" sz="3200" b="1" i="1" dirty="0">
              <a:solidFill>
                <a:srgbClr val="CC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Вища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кваліфікаційна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200" b="1" i="1" dirty="0" err="1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категорія</a:t>
            </a:r>
            <a:endParaRPr lang="ru-RU" sz="3200" b="1" i="1" dirty="0" smtClean="0">
              <a:solidFill>
                <a:srgbClr val="CC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3200" b="1" i="1" dirty="0">
              <a:solidFill>
                <a:srgbClr val="CC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3200" b="1" i="1" dirty="0" err="1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Звання</a:t>
            </a:r>
            <a:r>
              <a:rPr lang="ru-RU" sz="3200" b="1" i="1" dirty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endParaRPr lang="ru-RU" sz="3200" b="1" i="1" dirty="0" smtClean="0">
              <a:solidFill>
                <a:srgbClr val="CC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3200" b="1" i="1" dirty="0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«</a:t>
            </a:r>
            <a:r>
              <a:rPr lang="ru-RU" sz="3200" b="1" i="1" dirty="0" err="1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вчитель</a:t>
            </a:r>
            <a:r>
              <a:rPr lang="ru-RU" sz="3200" b="1" i="1" dirty="0" smtClean="0">
                <a:solidFill>
                  <a:srgbClr val="CC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методист»</a:t>
            </a:r>
          </a:p>
          <a:p>
            <a:endParaRPr lang="ru-RU" sz="3200" b="1" i="1" dirty="0">
              <a:solidFill>
                <a:srgbClr val="CC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uk-UA" sz="4700" b="1" i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Пастернак Оксана Михайлівна</a:t>
            </a:r>
            <a:endParaRPr lang="uk-UA" sz="4700" b="1" i="1" dirty="0">
              <a:solidFill>
                <a:srgbClr val="FF99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2652"/>
            <a:ext cx="3669183" cy="495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348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728" y="260648"/>
            <a:ext cx="8703096" cy="1252728"/>
          </a:xfrm>
        </p:spPr>
        <p:txBody>
          <a:bodyPr>
            <a:noAutofit/>
          </a:bodyPr>
          <a:lstStyle/>
          <a:p>
            <a:r>
              <a:rPr lang="uk-UA" sz="3600" b="1" i="1" smtClean="0">
                <a:solidFill>
                  <a:srgbClr val="FFFF00"/>
                </a:solidFill>
              </a:rPr>
              <a:t>Виконання ілюстрацій до українських народних казок. 3 клас.</a:t>
            </a:r>
            <a:endParaRPr lang="uk-UA" sz="3600" b="1" i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9" y="1625543"/>
            <a:ext cx="4586605" cy="2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15817"/>
            <a:ext cx="4750426" cy="20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47" y="1628800"/>
            <a:ext cx="4083234" cy="292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8" y="4515817"/>
            <a:ext cx="2655163" cy="205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14" y="4426175"/>
            <a:ext cx="3977834" cy="212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031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450696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1433" y="-55193"/>
            <a:ext cx="8229600" cy="1474424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FFC000"/>
                </a:solidFill>
              </a:rPr>
              <a:t> </a:t>
            </a:r>
            <a:r>
              <a:rPr lang="uk-UA" sz="3600" b="1" dirty="0" smtClean="0">
                <a:solidFill>
                  <a:srgbClr val="0BED26"/>
                </a:solidFill>
              </a:rPr>
              <a:t>Виконання композиції </a:t>
            </a:r>
            <a:r>
              <a:rPr lang="uk-UA" sz="3600" b="1" dirty="0" smtClean="0">
                <a:solidFill>
                  <a:srgbClr val="FFC000"/>
                </a:solidFill>
              </a:rPr>
              <a:t/>
            </a:r>
            <a:br>
              <a:rPr lang="uk-UA" sz="3600" b="1" dirty="0" smtClean="0">
                <a:solidFill>
                  <a:srgbClr val="FFC000"/>
                </a:solidFill>
              </a:rPr>
            </a:br>
            <a:r>
              <a:rPr lang="uk-UA" sz="4000" b="1" i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«Казкова квітка Петриківки»</a:t>
            </a:r>
            <a:endParaRPr lang="uk-UA" sz="4000" b="1" i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872067" y="2675466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457200" y="338327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uk-UA" sz="6000" b="1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9231"/>
            <a:ext cx="2933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62" y="1419231"/>
            <a:ext cx="2963207" cy="372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758" y="1419231"/>
            <a:ext cx="2875025" cy="360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63" y="4120745"/>
            <a:ext cx="4680520" cy="266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13454"/>
            <a:ext cx="3913735" cy="226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984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90032" y="836712"/>
            <a:ext cx="7772400" cy="5256584"/>
          </a:xfrm>
        </p:spPr>
        <p:txBody>
          <a:bodyPr>
            <a:noAutofit/>
          </a:bodyPr>
          <a:lstStyle/>
          <a:p>
            <a:pPr algn="just"/>
            <a:r>
              <a:rPr lang="uk-UA" sz="3600" b="1" i="1" dirty="0" smtClean="0">
                <a:solidFill>
                  <a:srgbClr val="C00000"/>
                </a:solidFill>
              </a:rPr>
              <a:t> Найширше коло для творчості прекрасного – вільна праця на благо суспільства. Не кожен може писати вірші, малювати картини, грати в спектаклях. Але кожному відкрита можливість творчої праці. На мою думку, всі можуть і повинні навчитися розуміти і правильно відчувати справді прекрасне в усіх галузях життя.</a:t>
            </a:r>
            <a:endParaRPr lang="uk-UA" sz="3600" b="1" i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908720"/>
            <a:ext cx="6417734" cy="1515865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 </a:t>
            </a:r>
            <a:endParaRPr lang="uk-UA" sz="32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321300" y="3068638"/>
            <a:ext cx="3822700" cy="57626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52728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Районна виставка малюнків</a:t>
            </a:r>
            <a:endParaRPr lang="uk-UA" sz="48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5"/>
            <a:ext cx="7067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3"/>
            <a:ext cx="6012582" cy="270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57081"/>
            <a:ext cx="31718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70" y="1772815"/>
            <a:ext cx="2994091" cy="25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492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65760" y="1964107"/>
            <a:ext cx="2014352" cy="4419362"/>
          </a:xfrm>
        </p:spPr>
        <p:txBody>
          <a:bodyPr>
            <a:normAutofit/>
          </a:bodyPr>
          <a:lstStyle/>
          <a:p>
            <a:r>
              <a:rPr lang="uk-UA" sz="4400" dirty="0" smtClean="0"/>
              <a:t> </a:t>
            </a:r>
            <a:endParaRPr lang="uk-UA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1"/>
            <a:ext cx="8229600" cy="1762246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002060"/>
                </a:solidFill>
              </a:rPr>
              <a:t>Роботи у техніці </a:t>
            </a:r>
            <a:r>
              <a:rPr lang="uk-UA" sz="5400" b="1" i="1" dirty="0" err="1" smtClean="0">
                <a:solidFill>
                  <a:srgbClr val="002060"/>
                </a:solidFill>
              </a:rPr>
              <a:t>паперопластики</a:t>
            </a:r>
            <a:r>
              <a:rPr lang="uk-UA" sz="5400" b="1" i="1" dirty="0" smtClean="0">
                <a:solidFill>
                  <a:srgbClr val="002060"/>
                </a:solidFill>
              </a:rPr>
              <a:t>. 3 клас.</a:t>
            </a:r>
            <a:endParaRPr lang="uk-UA" sz="5400" b="1" i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D:\мама фотки\P5311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1503" y="2501196"/>
            <a:ext cx="4401352" cy="33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мама фотки\P5311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023" y="2503448"/>
            <a:ext cx="4419361" cy="33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35696" y="2276872"/>
            <a:ext cx="5256584" cy="5013133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151216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Виставка робіт студії «Образотворче мистецтво»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10244" name="Picture 4" descr="D:\мама фотки\P5311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12530"/>
            <a:ext cx="3015905" cy="226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мама фотки\P5311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1" y="1700808"/>
            <a:ext cx="3252471" cy="243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мама фотки\PC170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9390" y="4084585"/>
            <a:ext cx="2981435" cy="22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мама фотки\PC240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8" y="4244888"/>
            <a:ext cx="3264751" cy="244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мама фотки\PC1704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05">
            <a:off x="-99642" y="1939963"/>
            <a:ext cx="2325070" cy="17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:\мама фотки\P53110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51" y="1700808"/>
            <a:ext cx="3392394" cy="25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12160" y="5423026"/>
            <a:ext cx="2295765" cy="73659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FFFF00"/>
                </a:solidFill>
                <a:cs typeface="Aharoni" panose="02010803020104030203" pitchFamily="2" charset="-79"/>
              </a:rPr>
              <a:t>Дитячі пейзажі</a:t>
            </a:r>
            <a:endParaRPr lang="uk-UA" sz="8000" b="1" i="1" dirty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  <p:pic>
        <p:nvPicPr>
          <p:cNvPr id="6147" name="Picture 3" descr="D:\мама фотки\PA200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83019"/>
            <a:ext cx="3435497" cy="25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299" y="2366297"/>
            <a:ext cx="5029944" cy="366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04" y="4170919"/>
            <a:ext cx="3435497" cy="250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644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Виставка робіт у техніці модульного </a:t>
            </a:r>
            <a:r>
              <a:rPr lang="uk-UA" b="1" i="1" dirty="0" err="1" smtClean="0">
                <a:solidFill>
                  <a:srgbClr val="FFFF00"/>
                </a:solidFill>
              </a:rPr>
              <a:t>орігамі</a:t>
            </a:r>
            <a:endParaRPr lang="uk-UA" b="1" i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D:\мама фотки\P5311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632848" cy="47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58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Методична робота</a:t>
            </a:r>
            <a:endParaRPr lang="uk-UA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484784"/>
            <a:ext cx="8280919" cy="5040560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i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керівник</a:t>
            </a:r>
            <a:r>
              <a:rPr lang="ru-RU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районного методичного </a:t>
            </a:r>
            <a:r>
              <a:rPr lang="ru-RU" sz="8000" b="1" i="1" dirty="0" err="1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об'єднання</a:t>
            </a:r>
            <a:r>
              <a:rPr lang="ru-RU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sz="8000" b="1" i="1" dirty="0" err="1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вчителів</a:t>
            </a:r>
            <a:r>
              <a:rPr lang="ru-RU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</a:t>
            </a:r>
            <a:r>
              <a:rPr lang="ru-RU" sz="8000" b="1" i="1" dirty="0" err="1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образотворчого</a:t>
            </a:r>
            <a:r>
              <a:rPr lang="ru-RU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sz="8000" b="1" i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мистецтва</a:t>
            </a:r>
            <a:endParaRPr lang="ru-RU" sz="8000" b="1" i="1" dirty="0" smtClean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ru-RU" sz="8000" b="1" i="1" dirty="0" smtClean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uk-UA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</a:t>
            </a:r>
            <a:r>
              <a:rPr lang="uk-UA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айстер-класи </a:t>
            </a:r>
          </a:p>
          <a:p>
            <a:endParaRPr lang="uk-UA" sz="8000" b="1" i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uk-UA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відкриті уроки</a:t>
            </a:r>
          </a:p>
          <a:p>
            <a:endParaRPr lang="uk-UA" sz="8000" b="1" i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uk-UA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презентації</a:t>
            </a:r>
          </a:p>
          <a:p>
            <a:endParaRPr lang="uk-UA" sz="8000" b="1" i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uk-UA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виступи</a:t>
            </a:r>
          </a:p>
          <a:p>
            <a:endParaRPr lang="uk-UA" sz="8000" b="1" i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uk-UA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конкурси</a:t>
            </a:r>
          </a:p>
          <a:p>
            <a:endParaRPr lang="uk-UA" sz="8000" b="1" i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uk-UA" sz="8000" b="1" i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uk-UA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методичні об</a:t>
            </a:r>
            <a:r>
              <a:rPr lang="en-US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’</a:t>
            </a:r>
            <a:r>
              <a:rPr lang="uk-UA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єднання</a:t>
            </a:r>
            <a:endParaRPr lang="uk-UA" sz="8000" b="1" i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uk-UA" sz="8000" b="1" i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uk-UA" sz="8000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розробка таблиць, схем, посібників, кросвордів</a:t>
            </a:r>
            <a:r>
              <a:rPr lang="uk-UA" sz="8000" b="1" dirty="0" smtClean="0"/>
              <a:t>.</a:t>
            </a:r>
            <a:endParaRPr lang="uk-UA" sz="8000" b="1" dirty="0"/>
          </a:p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2856"/>
            <a:ext cx="225933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4777">
            <a:off x="4909749" y="2335913"/>
            <a:ext cx="18097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11732"/>
            <a:ext cx="1623843" cy="197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53" y="2281945"/>
            <a:ext cx="2121978" cy="121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91" y="4411731"/>
            <a:ext cx="2363412" cy="159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3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rgbClr val="FFFF00"/>
                </a:solidFill>
              </a:rPr>
              <a:t> </a:t>
            </a:r>
            <a:endParaRPr lang="uk-UA" sz="6000" b="1" i="1" dirty="0">
              <a:solidFill>
                <a:srgbClr val="FFFF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692696"/>
            <a:ext cx="7408333" cy="5832648"/>
          </a:xfrm>
        </p:spPr>
        <p:txBody>
          <a:bodyPr>
            <a:normAutofit fontScale="92500" lnSpcReduction="10000"/>
          </a:bodyPr>
          <a:lstStyle/>
          <a:p>
            <a:r>
              <a:rPr lang="uk-UA" sz="2800" b="1" dirty="0" smtClean="0">
                <a:latin typeface="Arial Black" panose="020B0A04020102020204" pitchFamily="34" charset="0"/>
              </a:rPr>
              <a:t>Щоб вносити прекрасне в життя, потрібно багато знати, глибоко і тонко відчувати красу навколишньої природи, творчого ставлення до свого діла. Саме цю думку я стараюся прививати своїм учням на уроках образотворчого мистецтва,  художньої культури та заняттях гуртка. І якщо вона допоможе дітям збагатити себе естетично, викличе у них інтерес до творчості, допоможе розібратися в деяких питаннях, які нас, без сумніву, хвилюють, то моя праця як вчителя не пропаде на марно.</a:t>
            </a:r>
            <a:endParaRPr lang="uk-UA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692696"/>
            <a:ext cx="8208912" cy="568863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uk-UA" sz="4400" b="1" i="1" dirty="0">
                <a:solidFill>
                  <a:srgbClr val="CC3300"/>
                </a:solidFill>
              </a:rPr>
              <a:t> </a:t>
            </a:r>
            <a:r>
              <a:rPr lang="uk-UA" sz="4400" b="1" i="1" dirty="0">
                <a:solidFill>
                  <a:srgbClr val="FFC000"/>
                </a:solidFill>
              </a:rPr>
              <a:t>Проблема :</a:t>
            </a:r>
            <a:r>
              <a:rPr lang="uk-UA" sz="4400" b="1" i="1" dirty="0">
                <a:solidFill>
                  <a:srgbClr val="CC3300"/>
                </a:solidFill>
              </a:rPr>
              <a:t/>
            </a:r>
            <a:br>
              <a:rPr lang="uk-UA" sz="4400" b="1" i="1" dirty="0">
                <a:solidFill>
                  <a:srgbClr val="CC3300"/>
                </a:solidFill>
              </a:rPr>
            </a:br>
            <a:r>
              <a:rPr lang="uk-UA" sz="6300" b="1" i="1" dirty="0">
                <a:solidFill>
                  <a:srgbClr val="CC3300"/>
                </a:solidFill>
              </a:rPr>
              <a:t> “Естетичне виховання учнів засобами образотворчого мистецтва</a:t>
            </a:r>
            <a:r>
              <a:rPr lang="uk-UA" sz="6300" b="1" i="1" dirty="0" smtClean="0">
                <a:solidFill>
                  <a:srgbClr val="CC3300"/>
                </a:solidFill>
              </a:rPr>
              <a:t>”.</a:t>
            </a:r>
          </a:p>
          <a:p>
            <a:pPr algn="ctr"/>
            <a:r>
              <a:rPr lang="uk-UA" sz="4400" b="1" i="1" dirty="0">
                <a:solidFill>
                  <a:srgbClr val="CC3300"/>
                </a:solidFill>
              </a:rPr>
              <a:t/>
            </a:r>
            <a:br>
              <a:rPr lang="uk-UA" sz="4400" b="1" i="1" dirty="0">
                <a:solidFill>
                  <a:srgbClr val="CC3300"/>
                </a:solidFill>
              </a:rPr>
            </a:br>
            <a:r>
              <a:rPr lang="uk-UA" sz="4400" b="1" i="1" dirty="0">
                <a:solidFill>
                  <a:srgbClr val="FFC000"/>
                </a:solidFill>
              </a:rPr>
              <a:t>Педагогічне кредо: </a:t>
            </a:r>
            <a:r>
              <a:rPr lang="uk-UA" sz="4400" b="1" i="1" dirty="0">
                <a:solidFill>
                  <a:srgbClr val="CC3300"/>
                </a:solidFill>
              </a:rPr>
              <a:t/>
            </a:r>
            <a:br>
              <a:rPr lang="uk-UA" sz="4400" b="1" i="1" dirty="0">
                <a:solidFill>
                  <a:srgbClr val="CC3300"/>
                </a:solidFill>
              </a:rPr>
            </a:br>
            <a:r>
              <a:rPr lang="uk-UA" sz="8600" b="1" i="1" dirty="0">
                <a:solidFill>
                  <a:srgbClr val="CC3300"/>
                </a:solidFill>
              </a:rPr>
              <a:t>“Успіхи моїх учнів та розкриття творчих здібностей – моє натхнення”.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7931224" cy="720080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FFC000"/>
                </a:solidFill>
              </a:rPr>
              <a:t> </a:t>
            </a:r>
            <a:endParaRPr lang="uk-UA" sz="5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59" cy="4929411"/>
          </a:xfrm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FF0000"/>
                </a:solidFill>
              </a:rPr>
              <a:t>Вважаю:  </a:t>
            </a:r>
          </a:p>
          <a:p>
            <a:r>
              <a:rPr lang="uk-UA" sz="3200" b="1" dirty="0">
                <a:solidFill>
                  <a:srgbClr val="7030A0"/>
                </a:solidFill>
              </a:rPr>
              <a:t>головним завданням – є прищеплення любові учням до мистецтва з метою збагачення власного духовного світогляду</a:t>
            </a:r>
          </a:p>
          <a:p>
            <a:r>
              <a:rPr lang="uk-UA" sz="3200" b="1" i="1" dirty="0">
                <a:solidFill>
                  <a:srgbClr val="FF0000"/>
                </a:solidFill>
              </a:rPr>
              <a:t>Стверджую:</a:t>
            </a:r>
          </a:p>
          <a:p>
            <a:r>
              <a:rPr lang="uk-UA" sz="3200" b="1" dirty="0">
                <a:solidFill>
                  <a:srgbClr val="7030A0"/>
                </a:solidFill>
              </a:rPr>
              <a:t> що вивчення мистецтва є невід’ємна частина розвитку творчого потенціалу особистості дитини.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368152"/>
          </a:xfrm>
        </p:spPr>
        <p:txBody>
          <a:bodyPr>
            <a:normAutofit/>
          </a:bodyPr>
          <a:lstStyle/>
          <a:p>
            <a:r>
              <a:rPr lang="uk-UA" altLang="uk-UA" sz="5400" b="1" i="1" kern="0" dirty="0">
                <a:solidFill>
                  <a:srgbClr val="FFFF00"/>
                </a:solidFill>
                <a:latin typeface="Georgia" pitchFamily="18" charset="0"/>
                <a:cs typeface="Arial"/>
              </a:rPr>
              <a:t>Краса   врятує   світ</a:t>
            </a:r>
            <a:endParaRPr lang="uk-UA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/>
              <a:t>Жанрове розмаїття в образотворчому мистецтві</a:t>
            </a:r>
            <a:endParaRPr lang="uk-UA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8947" y="1844824"/>
            <a:ext cx="3822192" cy="154506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6050" y="2852936"/>
            <a:ext cx="3377202" cy="639762"/>
          </a:xfrm>
        </p:spPr>
        <p:txBody>
          <a:bodyPr/>
          <a:lstStyle/>
          <a:p>
            <a:endParaRPr lang="uk-UA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08" y="1754658"/>
            <a:ext cx="3741212" cy="255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960440" cy="255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08" y="4314453"/>
            <a:ext cx="3760344" cy="246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 flipV="1">
            <a:off x="5220071" y="6126162"/>
            <a:ext cx="3247145" cy="586721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1299"/>
            <a:ext cx="3960440" cy="24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i="1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Виконання пасхального натюрморту , 3 клас.</a:t>
            </a:r>
            <a:endParaRPr lang="uk-UA" sz="4800" b="1" i="1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392093" cy="32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28981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02876" y="4498235"/>
            <a:ext cx="3497728" cy="223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98235"/>
            <a:ext cx="2952328" cy="219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25292"/>
            <a:ext cx="2697211" cy="220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557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0456" y="18864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9900"/>
                </a:solidFill>
              </a:rPr>
              <a:t>Виконання композицій</a:t>
            </a:r>
            <a:r>
              <a:rPr lang="uk-UA" b="1" dirty="0" smtClean="0">
                <a:solidFill>
                  <a:srgbClr val="FFFF00"/>
                </a:solidFill>
              </a:rPr>
              <a:t/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 </a:t>
            </a:r>
            <a:r>
              <a:rPr lang="uk-UA" sz="5300" b="1" i="1" dirty="0" smtClean="0">
                <a:solidFill>
                  <a:srgbClr val="FFFF00"/>
                </a:solidFill>
              </a:rPr>
              <a:t>«Україна – моя Батьківщина»</a:t>
            </a:r>
            <a:endParaRPr lang="uk-UA" sz="5300" b="1" i="1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70" y="4111947"/>
            <a:ext cx="4154707" cy="27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5516"/>
            <a:ext cx="4191293" cy="305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74756"/>
            <a:ext cx="4205200" cy="255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00163"/>
            <a:ext cx="2294784" cy="310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0" y="1574756"/>
            <a:ext cx="4129951" cy="247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71" y="1605236"/>
            <a:ext cx="2882346" cy="24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3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Використання ІКТ на уроках образотворчого мистецтва</a:t>
            </a:r>
            <a:endParaRPr lang="uk-UA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4787"/>
            <a:ext cx="372041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64" y="4002130"/>
            <a:ext cx="3816398" cy="242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89" y="3827433"/>
            <a:ext cx="2229574" cy="26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4" y="1974787"/>
            <a:ext cx="1512168" cy="248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63" y="1988839"/>
            <a:ext cx="3816399" cy="221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Різноманітні пейзажі на уроках образотворчого мистецтва</a:t>
            </a:r>
            <a:endParaRPr lang="uk-UA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40" y="1633279"/>
            <a:ext cx="2991747" cy="310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8432" y="2243232"/>
            <a:ext cx="3248751" cy="202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75" y="1645929"/>
            <a:ext cx="4005768" cy="29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4" y="4613869"/>
            <a:ext cx="4034877" cy="228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11729"/>
            <a:ext cx="3170921" cy="225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12" y="4604168"/>
            <a:ext cx="3952875" cy="226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894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Натюрморт у різних видах мистецтва. 6 клас.</a:t>
            </a:r>
            <a:endParaRPr lang="uk-UA" sz="4800" b="1" dirty="0">
              <a:solidFill>
                <a:srgbClr val="FFFF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5762"/>
            <a:ext cx="2829719" cy="32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42" y="1645764"/>
            <a:ext cx="22860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42" y="3778043"/>
            <a:ext cx="2287932" cy="31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7736" y="2339862"/>
            <a:ext cx="3348087" cy="19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72067" y="6525344"/>
            <a:ext cx="7408333" cy="332656"/>
          </a:xfrm>
        </p:spPr>
        <p:txBody>
          <a:bodyPr>
            <a:normAutofit fontScale="77500" lnSpcReduction="20000"/>
          </a:bodyPr>
          <a:lstStyle/>
          <a:p>
            <a:endParaRPr lang="uk-UA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3011" y="2421324"/>
            <a:ext cx="3469849" cy="195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9" y="5010150"/>
            <a:ext cx="355534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8" y="4854582"/>
            <a:ext cx="2852561" cy="202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6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798</TotalTime>
  <Words>329</Words>
  <Application>Microsoft Office PowerPoint</Application>
  <PresentationFormat>Экран (4:3)</PresentationFormat>
  <Paragraphs>60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Бучацька ЗОШ І – ІІІ ст. №2</vt:lpstr>
      <vt:lpstr> </vt:lpstr>
      <vt:lpstr>Краса   врятує   світ</vt:lpstr>
      <vt:lpstr>Жанрове розмаїття в образотворчому мистецтві</vt:lpstr>
      <vt:lpstr>Виконання пасхального натюрморту , 3 клас.</vt:lpstr>
      <vt:lpstr>Виконання композицій  «Україна – моя Батьківщина»</vt:lpstr>
      <vt:lpstr>Використання ІКТ на уроках образотворчого мистецтва</vt:lpstr>
      <vt:lpstr>Різноманітні пейзажі на уроках образотворчого мистецтва</vt:lpstr>
      <vt:lpstr>Натюрморт у різних видах мистецтва. 6 клас.</vt:lpstr>
      <vt:lpstr>Виконання ілюстрацій до українських народних казок. 3 клас.</vt:lpstr>
      <vt:lpstr> Виконання композиції  «Казкова квітка Петриківки»</vt:lpstr>
      <vt:lpstr> Найширше коло для творчості прекрасного – вільна праця на благо суспільства. Не кожен може писати вірші, малювати картини, грати в спектаклях. Але кожному відкрита можливість творчої праці. На мою думку, всі можуть і повинні навчитися розуміти і правильно відчувати справді прекрасне в усіх галузях життя.</vt:lpstr>
      <vt:lpstr>Районна виставка малюнків</vt:lpstr>
      <vt:lpstr>Роботи у техніці паперопластики. 3 клас.</vt:lpstr>
      <vt:lpstr>Виставка робіт студії «Образотворче мистецтво»</vt:lpstr>
      <vt:lpstr>Дитячі пейзажі</vt:lpstr>
      <vt:lpstr>Виставка робіт у техніці модульного орігамі</vt:lpstr>
      <vt:lpstr>Методична робота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81</cp:revision>
  <dcterms:created xsi:type="dcterms:W3CDTF">2016-06-02T18:51:15Z</dcterms:created>
  <dcterms:modified xsi:type="dcterms:W3CDTF">2016-06-17T17:26:33Z</dcterms:modified>
</cp:coreProperties>
</file>