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9" r:id="rId9"/>
    <p:sldId id="268" r:id="rId10"/>
    <p:sldId id="261" r:id="rId11"/>
    <p:sldId id="262" r:id="rId12"/>
    <p:sldId id="265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376FCF-747C-4990-A3AA-D01F60AB56FB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5C6FB8-E84F-47B7-A657-37D38A43B21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.plu.edu/~kcnstv26/img/smiley-face.jpg&amp;imgrefurl=http://www.plu.edu/~kcnstv26/&amp;usg=__lc8Yumwo486TWTv_06bzwzDohqA=&amp;h=317&amp;w=313&amp;sz=74&amp;hl=en&amp;start=1&amp;um=1&amp;tbnid=bTWYMRfBSE6riM:&amp;tbnh=118&amp;tbnw=117&amp;prev=/images?q%3Dsmiley%2Bface%26hl%3Den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uk/imgres?imgurl=http://static.bigstockphoto.com/thumbs/7/3/3/small/3376000.jpg&amp;imgrefurl=http://www.bigstockphoto.com/search/smiley/&amp;usg=__bVlpK90RLEO4krH2y2RQGPkhMyM=&amp;h=110&amp;w=110&amp;sz=4&amp;hl=en&amp;start=9&amp;um=1&amp;tbnid=HIeXjhQ3CVyXYM:&amp;tbnh=85&amp;tbnw=85&amp;prev=/images?q%3Dunhappy%2Bsmiley%26hl%3Den%26um%3D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terceraescuadrilla.com/almacen/personal/DSLam/swg/smiley-indifferent.jpg&amp;imgrefurl=http://www.sodahead.com/question/132245/who-look-the-better/&amp;usg=__vp7XMyI8awVH0w6XEhtLlFexPFE=&amp;h=499&amp;w=499&amp;sz=13&amp;hl=en&amp;start=2&amp;um=1&amp;tbnid=Y51Ew6yX5Cpu4M:&amp;tbnh=130&amp;tbnw=130&amp;prev=/images?q%3Dstraight%2Bsmiley%26hl%3Den%26um%3D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4788024" cy="29523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Ефективні форми і методи контролю навчальних досягнень </a:t>
            </a:r>
            <a:r>
              <a:rPr lang="uk-UA" b="1" dirty="0" smtClean="0">
                <a:solidFill>
                  <a:schemeClr val="bg1"/>
                </a:solidFill>
              </a:rPr>
              <a:t>учнів</a:t>
            </a:r>
            <a:r>
              <a:rPr lang="en-U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на </a:t>
            </a:r>
            <a:r>
              <a:rPr lang="uk-UA" b="1" dirty="0" err="1" smtClean="0">
                <a:solidFill>
                  <a:schemeClr val="bg1"/>
                </a:solidFill>
              </a:rPr>
              <a:t>уроках</a:t>
            </a:r>
            <a:r>
              <a:rPr lang="uk-UA" b="1" dirty="0" smtClean="0">
                <a:solidFill>
                  <a:schemeClr val="bg1"/>
                </a:solidFill>
              </a:rPr>
              <a:t> іноземних мов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5448" y="5301208"/>
            <a:ext cx="4568552" cy="1129680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Підготувала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вчитель англійської мови</a:t>
            </a:r>
          </a:p>
          <a:p>
            <a:r>
              <a:rPr lang="uk-UA" sz="1400" b="1" dirty="0" err="1" smtClean="0">
                <a:solidFill>
                  <a:schemeClr val="tx1"/>
                </a:solidFill>
              </a:rPr>
              <a:t>Ямелинець</a:t>
            </a:r>
            <a:r>
              <a:rPr lang="uk-UA" sz="1400" b="1" dirty="0" smtClean="0">
                <a:solidFill>
                  <a:schemeClr val="tx1"/>
                </a:solidFill>
              </a:rPr>
              <a:t> Л.В.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98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Give kids a visual way to represent their status as they work independently. | 37 Insanely Smart School Teacher Hacks: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98528" cy="53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Picture2  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032448" cy="539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 smtClean="0"/>
              <a:t>Smiley Faces</a:t>
            </a:r>
            <a:endParaRPr lang="uk-UA" dirty="0"/>
          </a:p>
        </p:txBody>
      </p:sp>
      <p:pic>
        <p:nvPicPr>
          <p:cNvPr id="4" name="Picture 2" descr="http://tbn0.google.com/images?q=tbn:bTWYMRfBSE6riM:http://www.plu.edu/~kcnstv26/img/smiley-fac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7"/>
            <a:ext cx="1728192" cy="17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bn0.google.com/images?q=tbn:Y51Ew6yX5Cpu4M:http://www.terceraescuadrilla.com/almacen/personal/DSLam/swg/smiley-in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bn3.google.com/images?q=tbn:HIeXjhQ3CVyXYM:http://static.bigstockphoto.com/thumbs/7/3/3/small/33760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71" y="1556791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5536" y="4293096"/>
            <a:ext cx="2571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uk-UA" sz="2800" b="1" dirty="0">
                <a:latin typeface="Arial" pitchFamily="34" charset="0"/>
              </a:rPr>
              <a:t>Ready to move on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86125" y="4113637"/>
            <a:ext cx="2571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uk-UA" sz="2400" b="1" dirty="0">
                <a:latin typeface="Arial" pitchFamily="34" charset="0"/>
              </a:rPr>
              <a:t>Understand some parts but not all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246995" y="4016871"/>
            <a:ext cx="2571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uk-UA" sz="2400" b="1" dirty="0">
                <a:latin typeface="Arial" pitchFamily="34" charset="0"/>
              </a:rPr>
              <a:t>Do not understand and need to look at it again</a:t>
            </a:r>
          </a:p>
        </p:txBody>
      </p:sp>
    </p:spTree>
    <p:extLst>
      <p:ext uri="{BB962C8B-B14F-4D97-AF65-F5344CB8AC3E}">
        <p14:creationId xmlns:p14="http://schemas.microsoft.com/office/powerpoint/2010/main" val="27061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Peer assessment</a:t>
            </a:r>
            <a:endParaRPr lang="uk-UA" dirty="0"/>
          </a:p>
        </p:txBody>
      </p:sp>
      <p:pic>
        <p:nvPicPr>
          <p:cNvPr id="4" name="Объект 3" descr="https://teachingessentials.files.wordpress.com/2014/11/pas-posters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55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38693"/>
              </p:ext>
            </p:extLst>
          </p:nvPr>
        </p:nvGraphicFramePr>
        <p:xfrm>
          <a:off x="755576" y="1844824"/>
          <a:ext cx="7704855" cy="4248474"/>
        </p:xfrm>
        <a:graphic>
          <a:graphicData uri="http://schemas.openxmlformats.org/drawingml/2006/table">
            <a:tbl>
              <a:tblPr firstRow="1" firstCol="1" bandRow="1"/>
              <a:tblGrid>
                <a:gridCol w="3089760"/>
                <a:gridCol w="1401806"/>
                <a:gridCol w="1501099"/>
                <a:gridCol w="1712190"/>
              </a:tblGrid>
              <a:tr h="42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SOMETIMES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worked well today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listened to my classmates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find this lesson interesting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can do my homework easily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one thing you liked about the lesson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one thing you didn’t like about the lesson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059832" y="908720"/>
            <a:ext cx="385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Self-Evaluation Checklist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2981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08910"/>
              </p:ext>
            </p:extLst>
          </p:nvPr>
        </p:nvGraphicFramePr>
        <p:xfrm>
          <a:off x="611560" y="1844822"/>
          <a:ext cx="7920879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972"/>
                <a:gridCol w="2050347"/>
                <a:gridCol w="1795560"/>
              </a:tblGrid>
              <a:tr h="44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finished our work on time, and we did a good job!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encouraged each other and we cooperated with each other.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spoke quietly in our group.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each shared our ideas and then listened and valued each other’s ideas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did best at…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4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Next time we’ll improve in…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88566" y="692696"/>
            <a:ext cx="340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GROUP SELF EVALUATION FORM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271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17145" y="836712"/>
            <a:ext cx="290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 SELF EVALUATION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52349"/>
              </p:ext>
            </p:extLst>
          </p:nvPr>
        </p:nvGraphicFramePr>
        <p:xfrm>
          <a:off x="938454" y="1412776"/>
          <a:ext cx="7267088" cy="45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окумент" r:id="rId3" imgW="6270532" imgH="3935075" progId="Word.Document.12">
                  <p:embed/>
                </p:oleObj>
              </mc:Choice>
              <mc:Fallback>
                <p:oleObj name="Документ" r:id="rId3" imgW="6270532" imgH="3935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454" y="1412776"/>
                        <a:ext cx="7267088" cy="45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01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836711"/>
            <a:ext cx="45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PEER ASSESSMENT FORM</a:t>
            </a:r>
            <a:endParaRPr lang="uk-UA" sz="3200" dirty="0"/>
          </a:p>
        </p:txBody>
      </p:sp>
      <p:pic>
        <p:nvPicPr>
          <p:cNvPr id="5" name="Рисунок 4" descr="https://onlinelearninginsights.files.wordpress.com/2012/03/screenshot_images-peer-review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1" b="-1357"/>
          <a:stretch/>
        </p:blipFill>
        <p:spPr bwMode="auto">
          <a:xfrm>
            <a:off x="1564640" y="2025015"/>
            <a:ext cx="6014720" cy="280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81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54461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контроль</a:t>
            </a:r>
            <a:r>
              <a:rPr lang="uk-UA" dirty="0" smtClean="0"/>
              <a:t> - </a:t>
            </a:r>
            <a:r>
              <a:rPr lang="uk-UA" dirty="0"/>
              <a:t>виявлення, вимірювання та фіксацію результатів у вигляді оцінного балу.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i="1" dirty="0" smtClean="0"/>
              <a:t>Основними компонентами контролю є: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перевірка </a:t>
            </a:r>
            <a:r>
              <a:rPr lang="uk-UA" dirty="0"/>
              <a:t>- виявлення знань і </a:t>
            </a:r>
            <a:r>
              <a:rPr lang="uk-UA" dirty="0" smtClean="0"/>
              <a:t>умінь;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оцінка</a:t>
            </a:r>
            <a:r>
              <a:rPr lang="uk-UA" dirty="0" smtClean="0"/>
              <a:t> </a:t>
            </a:r>
            <a:r>
              <a:rPr lang="uk-UA" dirty="0"/>
              <a:t>- вимірювання знань, умінь і навичок, встановлення їх </a:t>
            </a:r>
            <a:r>
              <a:rPr lang="uk-UA" dirty="0" smtClean="0"/>
              <a:t>рівня;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облік</a:t>
            </a:r>
            <a:r>
              <a:rPr lang="uk-UA" dirty="0" smtClean="0"/>
              <a:t> </a:t>
            </a:r>
            <a:r>
              <a:rPr lang="uk-UA" dirty="0"/>
              <a:t>-фіксація результатів оцінювання у вигляді оцінок у класному журналі, щоденнику, табелі, відомостях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97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uk-UA" b="1" dirty="0" smtClean="0"/>
              <a:t>Мета </a:t>
            </a:r>
            <a:r>
              <a:rPr lang="uk-UA" b="1" dirty="0"/>
              <a:t>контролю </a:t>
            </a:r>
            <a:r>
              <a:rPr lang="uk-UA" dirty="0"/>
              <a:t>- забезпечення ефективності навчання.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        </a:t>
            </a:r>
            <a:r>
              <a:rPr lang="uk-UA" b="1" u="sng" dirty="0" smtClean="0"/>
              <a:t>Основними </a:t>
            </a:r>
            <a:r>
              <a:rPr lang="uk-UA" b="1" u="sng" dirty="0"/>
              <a:t>принципами контролю є:</a:t>
            </a:r>
          </a:p>
          <a:p>
            <a:r>
              <a:rPr lang="uk-UA" dirty="0"/>
              <a:t>-   об'єктивність - оцінювання за встановленими критеріями,</a:t>
            </a:r>
          </a:p>
          <a:p>
            <a:r>
              <a:rPr lang="uk-UA" dirty="0"/>
              <a:t>-   регулярність - контроль на всіх етапах навчання;</a:t>
            </a:r>
          </a:p>
          <a:p>
            <a:r>
              <a:rPr lang="uk-UA" dirty="0"/>
              <a:t>індивідуальний   характер   -   контроль   за   роботою   кожного, недопущення групової оцінки;</a:t>
            </a:r>
          </a:p>
          <a:p>
            <a:r>
              <a:rPr lang="uk-UA" dirty="0"/>
              <a:t>-    гласність - повідомлення учневі результатів перевірки його роботи, мотивація оцінки;</a:t>
            </a:r>
          </a:p>
          <a:p>
            <a:r>
              <a:rPr lang="uk-UA" dirty="0"/>
              <a:t>-   всебічність - контроль за усіма темами і розділами програми;</a:t>
            </a:r>
          </a:p>
          <a:p>
            <a:r>
              <a:rPr lang="uk-UA" dirty="0"/>
              <a:t>-   різноманітність форм контролю.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3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u="sng" dirty="0"/>
              <a:t>об'єктом контролю є володіння учнями видами </a:t>
            </a:r>
            <a:r>
              <a:rPr lang="uk-UA" sz="4800" u="sng" dirty="0" err="1"/>
              <a:t>мовної</a:t>
            </a:r>
            <a:r>
              <a:rPr lang="uk-UA" sz="4800" u="sng" dirty="0"/>
              <a:t> діяльності - аудіюванням, говорінням, читанням і </a:t>
            </a:r>
            <a:r>
              <a:rPr lang="uk-UA" sz="4800" u="sng" dirty="0" smtClean="0"/>
              <a:t>письмом.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2708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Письмо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24186"/>
              </p:ext>
            </p:extLst>
          </p:nvPr>
        </p:nvGraphicFramePr>
        <p:xfrm>
          <a:off x="395536" y="1700809"/>
          <a:ext cx="8424935" cy="3456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29"/>
                <a:gridCol w="1298877"/>
                <a:gridCol w="953280"/>
                <a:gridCol w="1125634"/>
                <a:gridCol w="953280"/>
                <a:gridCol w="1138961"/>
                <a:gridCol w="812020"/>
                <a:gridCol w="1323754"/>
              </a:tblGrid>
              <a:tr h="1374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Бали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Кількість помилок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Бали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Кількість помилок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Бали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Кількість помилок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Бали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Кількість помилок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677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12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9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6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3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687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11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8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5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11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716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10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7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4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</a:t>
                      </a:r>
                      <a:endParaRPr lang="uk-UA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12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Тестування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112418"/>
              </p:ext>
            </p:extLst>
          </p:nvPr>
        </p:nvGraphicFramePr>
        <p:xfrm>
          <a:off x="467544" y="1628798"/>
          <a:ext cx="8136904" cy="424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6163"/>
                <a:gridCol w="1844662"/>
                <a:gridCol w="2023731"/>
                <a:gridCol w="1912348"/>
              </a:tblGrid>
              <a:tr h="625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Обсяг, %</a:t>
                      </a:r>
                      <a:endParaRPr lang="uk-UA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Бали</a:t>
                      </a:r>
                      <a:endParaRPr lang="uk-UA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Обсяг, %</a:t>
                      </a:r>
                      <a:endParaRPr lang="uk-UA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Бали</a:t>
                      </a:r>
                      <a:endParaRPr lang="uk-UA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60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100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12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52—59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60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92—99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11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44—51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   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599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84—91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36—43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60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76—83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28—35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599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68—75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20—27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  <a:tr h="599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60—67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1</a:t>
                      </a:r>
                      <a:r>
                        <a:rPr lang="en-US" sz="2400" dirty="0" smtClean="0">
                          <a:effectLst/>
                        </a:rPr>
                        <a:t>0</a:t>
                      </a:r>
                      <a:r>
                        <a:rPr lang="uk-UA" sz="2400" dirty="0" smtClean="0">
                          <a:effectLst/>
                        </a:rPr>
                        <a:t>—</a:t>
                      </a:r>
                      <a:r>
                        <a:rPr lang="en-US" sz="2400" dirty="0" smtClean="0">
                          <a:effectLst/>
                        </a:rPr>
                        <a:t>1</a:t>
                      </a:r>
                      <a:r>
                        <a:rPr lang="uk-UA" sz="2400" dirty="0" smtClean="0">
                          <a:effectLst/>
                        </a:rPr>
                        <a:t>9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використання тестів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-  відносно високий ступінь об'єктивності;</a:t>
            </a:r>
          </a:p>
          <a:p>
            <a:r>
              <a:rPr lang="uk-UA" dirty="0"/>
              <a:t>-  можливість кількісної характеристики обсягу засвоєних знань;</a:t>
            </a:r>
          </a:p>
          <a:p>
            <a:r>
              <a:rPr lang="uk-UA" dirty="0"/>
              <a:t>-  зручність для роботи із сучасними технологічними засобами;</a:t>
            </a:r>
          </a:p>
          <a:p>
            <a:r>
              <a:rPr lang="uk-UA" dirty="0"/>
              <a:t>- можливість вдосконалення тестів на основі результатів експериментальної перевірки, велику кількість тестових </a:t>
            </a:r>
            <a:r>
              <a:rPr lang="uk-UA" dirty="0" smtClean="0"/>
              <a:t>балів;</a:t>
            </a:r>
            <a:endParaRPr lang="uk-UA" dirty="0"/>
          </a:p>
          <a:p>
            <a:r>
              <a:rPr lang="uk-UA" dirty="0"/>
              <a:t>- легкість проведення і підрахування результатів тестування;</a:t>
            </a:r>
          </a:p>
          <a:p>
            <a:r>
              <a:rPr lang="uk-UA" dirty="0"/>
              <a:t>- можливість використання стандартизованих засобів перевірки результатів тестування;</a:t>
            </a:r>
          </a:p>
          <a:p>
            <a:r>
              <a:rPr lang="uk-UA" dirty="0"/>
              <a:t>- зручність для масової перевірки.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15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Методичні рекомендації щодо підготовки тестів: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 Тест має бути </a:t>
            </a:r>
            <a:r>
              <a:rPr lang="uk-UA" dirty="0" smtClean="0"/>
              <a:t>закінченим </a:t>
            </a:r>
            <a:r>
              <a:rPr lang="uk-UA" dirty="0"/>
              <a:t>текстом з логічним викладом подій, фактів.</a:t>
            </a:r>
          </a:p>
          <a:p>
            <a:r>
              <a:rPr lang="uk-UA" dirty="0"/>
              <a:t>2.   Відповідно до мети перевірки текст може бути відомим (вивченим раніше) або невідомим.</a:t>
            </a:r>
          </a:p>
          <a:p>
            <a:r>
              <a:rPr lang="uk-UA" dirty="0"/>
              <a:t>3.  Якщо не можна уникнути </a:t>
            </a:r>
            <a:r>
              <a:rPr lang="uk-UA" dirty="0" smtClean="0"/>
              <a:t>вживання </a:t>
            </a:r>
            <a:r>
              <a:rPr lang="uk-UA" dirty="0"/>
              <a:t>власних імен, то їх пропуски допустимі у тих випадках, коли вони збігаються з власними іменами, що вже згадувалися в тексті.</a:t>
            </a:r>
          </a:p>
          <a:p>
            <a:r>
              <a:rPr lang="uk-UA" dirty="0"/>
              <a:t>4.   Не слід пропускати слова, які можна відновити не на основі розуміння </a:t>
            </a:r>
            <a:r>
              <a:rPr lang="uk-UA" dirty="0" err="1"/>
              <a:t>мікроконтексту</a:t>
            </a:r>
            <a:r>
              <a:rPr lang="uk-UA" dirty="0"/>
              <a:t>, а шляхом залучення відомої інформації про даний факт, подію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603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Self-assessment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uk-UA" b="1" dirty="0" err="1" smtClean="0"/>
              <a:t>самооцінювання</a:t>
            </a:r>
            <a:r>
              <a:rPr lang="uk-UA" b="1" dirty="0" smtClean="0"/>
              <a:t>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507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150</TotalTime>
  <Words>528</Words>
  <Application>Microsoft Office PowerPoint</Application>
  <PresentationFormat>Экран (4:3)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Паркет</vt:lpstr>
      <vt:lpstr>Microsoft Word Document</vt:lpstr>
      <vt:lpstr>Ефективні форми і методи контролю навчальних досягнень учнів на уроках іноземних мов</vt:lpstr>
      <vt:lpstr>Презентация PowerPoint</vt:lpstr>
      <vt:lpstr>  Мета контролю - забезпечення ефективності навчання. </vt:lpstr>
      <vt:lpstr>Презентация PowerPoint</vt:lpstr>
      <vt:lpstr>Письмо</vt:lpstr>
      <vt:lpstr>Тестування</vt:lpstr>
      <vt:lpstr>Переваги використання тестів</vt:lpstr>
      <vt:lpstr>Методичні рекомендації щодо підготовки тестів:</vt:lpstr>
      <vt:lpstr>Self-assessment (самооцінювання)</vt:lpstr>
      <vt:lpstr>Презентация PowerPoint</vt:lpstr>
      <vt:lpstr>Smiley Faces</vt:lpstr>
      <vt:lpstr>Peer assessment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Ефективні форми і методи контролю навчальних досягнень учнів на уроках іноземних мов</dc:title>
  <dc:creator>usewr</dc:creator>
  <cp:lastModifiedBy>usewr</cp:lastModifiedBy>
  <cp:revision>13</cp:revision>
  <dcterms:created xsi:type="dcterms:W3CDTF">2016-02-15T17:21:00Z</dcterms:created>
  <dcterms:modified xsi:type="dcterms:W3CDTF">2016-05-09T18:03:17Z</dcterms:modified>
</cp:coreProperties>
</file>