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56" r:id="rId2"/>
  </p:sld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57" r:id="rId10"/>
    <p:sldId id="258" r:id="rId11"/>
    <p:sldId id="259" r:id="rId12"/>
    <p:sldId id="260" r:id="rId13"/>
    <p:sldId id="264" r:id="rId14"/>
    <p:sldId id="263" r:id="rId15"/>
    <p:sldId id="26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7" autoAdjust="0"/>
    <p:restoredTop sz="94660"/>
  </p:normalViewPr>
  <p:slideViewPr>
    <p:cSldViewPr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9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5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2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2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7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4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26.10.2014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974160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Методичні рекомендації щодо підготовки проектів громадсько-активних шкіл. 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sz="quarter" idx="13"/>
          </p:nvPr>
        </p:nvSpPr>
        <p:spPr>
          <a:xfrm>
            <a:off x="3923928" y="3861048"/>
            <a:ext cx="4896543" cy="1800200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«Школа – це маленька держава. </a:t>
            </a:r>
            <a:endParaRPr lang="uk-UA" sz="1600" i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Вона </a:t>
            </a: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не може існувати без ідеї, задуму, що захоплює дітей, учителів і батьків. Якщо така ідея зникає й не народжується нова, школа зупиняється у своєму розвитку. В ній нудьга і немає прогресу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»</a:t>
            </a: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		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			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Олександр </a:t>
            </a:r>
            <a:r>
              <a:rPr lang="uk-UA" sz="1600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Захаренко</a:t>
            </a:r>
            <a:endParaRPr lang="uk-UA" sz="1600" i="1" dirty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4"/>
          </p:nvPr>
        </p:nvSpPr>
        <p:spPr>
          <a:xfrm>
            <a:off x="2771800" y="6021288"/>
            <a:ext cx="4248472" cy="432048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 - 2014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869">
            <a:off x="594588" y="3645024"/>
            <a:ext cx="305871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ава фігурна дужка 6"/>
          <p:cNvSpPr/>
          <p:nvPr/>
        </p:nvSpPr>
        <p:spPr>
          <a:xfrm>
            <a:off x="2627784" y="486916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0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5803047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Опис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280920" cy="53285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/>
              <a:t>Проблема визначається як протиріччя між бажаним і дійсністю.</a:t>
            </a:r>
          </a:p>
          <a:p>
            <a:pPr marL="45720" indent="0">
              <a:buNone/>
            </a:pPr>
            <a:r>
              <a:rPr lang="uk-UA" dirty="0"/>
              <a:t>Необхідно відповісти на запитання:</a:t>
            </a:r>
          </a:p>
          <a:p>
            <a:pPr marL="45720" indent="0">
              <a:buNone/>
            </a:pPr>
            <a:r>
              <a:rPr lang="uk-UA" dirty="0"/>
              <a:t>•	Що сьогодні не так?</a:t>
            </a:r>
          </a:p>
          <a:p>
            <a:pPr marL="45720" indent="0">
              <a:buNone/>
            </a:pPr>
            <a:r>
              <a:rPr lang="uk-UA" dirty="0"/>
              <a:t>•	Чого не вистачає громаді?</a:t>
            </a:r>
          </a:p>
          <a:p>
            <a:pPr marL="45720" indent="0">
              <a:buNone/>
            </a:pPr>
            <a:r>
              <a:rPr lang="uk-UA" dirty="0"/>
              <a:t>•	Чому ми беремося за це?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•</a:t>
            </a:r>
            <a:r>
              <a:rPr lang="uk-UA" dirty="0"/>
              <a:t>	Чому вважаємо, що це потрібно зробити</a:t>
            </a:r>
            <a:r>
              <a:rPr lang="uk-UA" dirty="0" smtClean="0"/>
              <a:t>?</a:t>
            </a:r>
          </a:p>
          <a:p>
            <a:pPr marL="45720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Формулювання проблеми.</a:t>
            </a:r>
          </a:p>
          <a:p>
            <a:pPr marL="4572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uk-UA" dirty="0" smtClean="0"/>
              <a:t>Опис проблеми, її актуальність.</a:t>
            </a:r>
          </a:p>
          <a:p>
            <a:pPr marL="45720" indent="0">
              <a:buNone/>
            </a:pPr>
            <a:r>
              <a:rPr lang="uk-UA" dirty="0" smtClean="0"/>
              <a:t>•	Цільова група проекту. </a:t>
            </a:r>
          </a:p>
          <a:p>
            <a:pPr marL="45720" indent="0">
              <a:buNone/>
            </a:pPr>
            <a:r>
              <a:rPr lang="uk-UA" dirty="0" smtClean="0"/>
              <a:t>•	Показати реалістичність пропонованого шляху вирішення проблеми. </a:t>
            </a:r>
          </a:p>
          <a:p>
            <a:pPr marL="45720" indent="0">
              <a:buNone/>
            </a:pPr>
            <a:r>
              <a:rPr lang="uk-UA" dirty="0" smtClean="0"/>
              <a:t>•	Результат проблеми, якого ви хочете досягнути.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83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6048671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</a:rPr>
              <a:t>Завдання </a:t>
            </a:r>
            <a:r>
              <a:rPr lang="uk-UA" dirty="0" smtClean="0">
                <a:solidFill>
                  <a:srgbClr val="C00000"/>
                </a:solidFill>
              </a:rPr>
              <a:t>1.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136904" cy="5112568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</a:t>
            </a:r>
          </a:p>
          <a:p>
            <a:pPr marL="45720" indent="0">
              <a:buNone/>
            </a:pPr>
            <a:r>
              <a:rPr lang="uk-UA" dirty="0" smtClean="0"/>
              <a:t>     Використовуючи наведений матеріал у </a:t>
            </a:r>
            <a:r>
              <a:rPr lang="uk-UA" i="1" dirty="0" smtClean="0"/>
              <a:t>додатку 1</a:t>
            </a:r>
            <a:r>
              <a:rPr lang="uk-UA" dirty="0" smtClean="0"/>
              <a:t>, виконати вправу.</a:t>
            </a:r>
          </a:p>
          <a:p>
            <a:pPr marL="45720" indent="0">
              <a:buNone/>
            </a:pPr>
            <a:endParaRPr lang="uk-UA" dirty="0"/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34961"/>
              </p:ext>
            </p:extLst>
          </p:nvPr>
        </p:nvGraphicFramePr>
        <p:xfrm>
          <a:off x="683568" y="2780928"/>
          <a:ext cx="6803082" cy="3672406"/>
        </p:xfrm>
        <a:graphic>
          <a:graphicData uri="http://schemas.openxmlformats.org/drawingml/2006/table">
            <a:tbl>
              <a:tblPr firstRow="1" firstCol="1" bandRow="1"/>
              <a:tblGrid>
                <a:gridCol w="3720393"/>
                <a:gridCol w="3082689"/>
              </a:tblGrid>
              <a:tr h="700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</a:t>
                      </a:r>
                      <a:r>
                        <a:rPr lang="uk-UA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чому полягає проблема, яку необхідно </a:t>
                      </a:r>
                      <a:r>
                        <a:rPr lang="uk-UA" sz="18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вирішити?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0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Хто особисто чи яка група населення </a:t>
                      </a:r>
                      <a:r>
                        <a:rPr lang="uk-UA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потерпає від наявності цієї </a:t>
                      </a:r>
                      <a:r>
                        <a:rPr lang="uk-UA" sz="1800" b="1" spc="-1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проблеми</a:t>
                      </a:r>
                      <a:r>
                        <a:rPr lang="uk-UA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?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uk-UA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Що станеться, якщо цю проблему </a:t>
                      </a:r>
                      <a:r>
                        <a:rPr lang="uk-UA" sz="1800" b="1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ніхто</a:t>
                      </a:r>
                      <a:r>
                        <a:rPr lang="uk-UA" sz="1800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800" b="1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не вирішить?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Який спосіб вирішення проблеми </a:t>
                      </a: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ви хочете використати?</a:t>
                      </a:r>
                      <a:endParaRPr lang="uk-UA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Якого результату у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вирішенні проблеми 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ви </a:t>
                      </a:r>
                      <a:r>
                        <a:rPr lang="uk-UA" sz="1800" b="1" spc="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хочете досягнути?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uk-UA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289">
            <a:off x="6493035" y="169611"/>
            <a:ext cx="2372475" cy="1774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404664"/>
            <a:ext cx="575002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Мета проекту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marL="274320" indent="0">
              <a:spcAft>
                <a:spcPts val="0"/>
              </a:spcAft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Головне призначення мети </a:t>
            </a:r>
            <a:r>
              <a:rPr lang="uk-UA" sz="2400" dirty="0">
                <a:latin typeface="Times New Roman"/>
                <a:ea typeface="Calibri"/>
              </a:rPr>
              <a:t>— показати, до чого призведе і чому буде сприяти запланована вами діяльність з розв'язання проблеми в рамках проекту. Мета може бути короткостроковою чи довгостроковою.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Мета</a:t>
            </a:r>
            <a:r>
              <a:rPr lang="uk-UA" sz="2400" dirty="0">
                <a:latin typeface="Times New Roman"/>
                <a:ea typeface="Calibri"/>
              </a:rPr>
              <a:t> — коротке визначення того, який позитивний результат буде отримано від реалізації проекту.</a:t>
            </a:r>
          </a:p>
          <a:p>
            <a:pPr marL="274320" indent="0" algn="ctr">
              <a:spcAft>
                <a:spcPts val="0"/>
              </a:spcAft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Мета будується за такою схемою:</a:t>
            </a:r>
            <a:endParaRPr lang="uk-UA" sz="2400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274320" indent="0">
              <a:spcAft>
                <a:spcPts val="0"/>
              </a:spcAft>
              <a:buNone/>
            </a:pPr>
            <a:r>
              <a:rPr lang="uk-UA" sz="2400" b="1" i="1" spc="2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Що зробити?</a:t>
            </a:r>
            <a:r>
              <a:rPr lang="uk-UA" sz="2400" i="1" spc="2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2400" dirty="0">
                <a:latin typeface="Times New Roman"/>
                <a:ea typeface="Calibri"/>
              </a:rPr>
              <a:t>В меті повинна бути вказана проблема, яку вирішує ГАШ і цільова група, чию проблему допоможе вирішити проект.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uk-UA" sz="2400" b="1" i="1" spc="2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Яким чином це зробити? </a:t>
            </a:r>
            <a:r>
              <a:rPr lang="uk-UA" sz="2400" dirty="0">
                <a:latin typeface="Times New Roman"/>
                <a:ea typeface="Calibri"/>
              </a:rPr>
              <a:t>Шляхи її вирішення.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uk-UA" sz="2400" b="1" i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Приклад.</a:t>
            </a:r>
            <a:r>
              <a:rPr lang="uk-UA" sz="2400" b="1" i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uk-UA" sz="2400" b="1" i="1" spc="-15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274320" indent="0">
              <a:spcAft>
                <a:spcPts val="0"/>
              </a:spcAft>
              <a:buNone/>
            </a:pPr>
            <a:r>
              <a:rPr lang="uk-UA" sz="2400" dirty="0" smtClean="0">
                <a:latin typeface="Times New Roman"/>
                <a:ea typeface="Calibri"/>
              </a:rPr>
              <a:t>"</a:t>
            </a:r>
            <a:r>
              <a:rPr lang="uk-UA" sz="2400" dirty="0">
                <a:latin typeface="Times New Roman"/>
                <a:ea typeface="Calibri"/>
              </a:rPr>
              <a:t>Метою проекту є забезпечення ефективного управління соціально-економічним розвитком міста шляхом "озброєння" місцевих урядовців методикою оцінювання </a:t>
            </a:r>
            <a:r>
              <a:rPr lang="uk-UA" sz="2400" dirty="0" smtClean="0">
                <a:latin typeface="Times New Roman"/>
                <a:ea typeface="Calibri"/>
              </a:rPr>
              <a:t>проектів-рішень </a:t>
            </a:r>
            <a:r>
              <a:rPr lang="uk-UA" sz="2400" dirty="0">
                <a:latin typeface="Times New Roman"/>
                <a:ea typeface="Calibri"/>
              </a:rPr>
              <a:t>у відношенні "витрати — користь" та залученням активної частини громади </a:t>
            </a:r>
            <a:r>
              <a:rPr lang="uk-UA" sz="2400" dirty="0" smtClean="0">
                <a:latin typeface="Times New Roman"/>
                <a:ea typeface="Calibri"/>
              </a:rPr>
              <a:t>міста (села) </a:t>
            </a:r>
            <a:r>
              <a:rPr lang="uk-UA" sz="2400" dirty="0">
                <a:latin typeface="Times New Roman"/>
                <a:ea typeface="Calibri"/>
              </a:rPr>
              <a:t>до спільного вирішення міських </a:t>
            </a:r>
            <a:r>
              <a:rPr lang="uk-UA" sz="2400" dirty="0" smtClean="0">
                <a:latin typeface="Times New Roman"/>
                <a:ea typeface="Calibri"/>
              </a:rPr>
              <a:t>(сільських) проблем."</a:t>
            </a:r>
            <a:endParaRPr lang="uk-UA" sz="2400" dirty="0">
              <a:latin typeface="Times New Roman"/>
              <a:ea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365"/>
            <a:ext cx="2304256" cy="1438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633670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rgbClr val="C00000"/>
                </a:solidFill>
              </a:rPr>
              <a:t>Завдання 2.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Визначення </a:t>
            </a:r>
            <a:r>
              <a:rPr lang="uk-UA" sz="3600" dirty="0">
                <a:solidFill>
                  <a:srgbClr val="C00000"/>
                </a:solidFill>
              </a:rPr>
              <a:t>мети проекту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569746" cy="4752528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/>
              <a:t>Мета повинна </a:t>
            </a:r>
            <a:r>
              <a:rPr lang="ru-RU" sz="2000" dirty="0" smtClean="0"/>
              <a:t>бути</a:t>
            </a:r>
            <a:r>
              <a:rPr lang="uk-UA" sz="2000" dirty="0" smtClean="0"/>
              <a:t> сформульована коротко, логічно виходити з проблеми, викладеної вище.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574">
            <a:off x="6516216" y="260648"/>
            <a:ext cx="2305050" cy="17256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54783"/>
              </p:ext>
            </p:extLst>
          </p:nvPr>
        </p:nvGraphicFramePr>
        <p:xfrm>
          <a:off x="179513" y="2708920"/>
          <a:ext cx="8641754" cy="4065363"/>
        </p:xfrm>
        <a:graphic>
          <a:graphicData uri="http://schemas.openxmlformats.org/drawingml/2006/table">
            <a:tbl>
              <a:tblPr firstRow="1" firstCol="1" bandRow="1"/>
              <a:tblGrid>
                <a:gridCol w="2676032"/>
                <a:gridCol w="5965722"/>
              </a:tblGrid>
              <a:tr h="11142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uk-UA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1. Очікуваний </a:t>
                      </a: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результат.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6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Позитивний </a:t>
                      </a:r>
                      <a:r>
                        <a:rPr lang="uk-UA" sz="1600" spc="6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ефект, позитивні зміни, що мають бути наслідком вирішення вашою </a:t>
                      </a:r>
                      <a:r>
                        <a:rPr lang="uk-UA" sz="1600" spc="-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ГАШ існуючої </a:t>
                      </a:r>
                      <a:r>
                        <a:rPr lang="uk-UA" sz="16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проблеми.</a:t>
                      </a:r>
                      <a:endParaRPr lang="uk-UA" sz="1600" spc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3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Формулюйте</a:t>
                      </a:r>
                      <a:r>
                        <a:rPr lang="uk-UA" sz="1600" spc="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починаючи  </a:t>
                      </a:r>
                      <a:r>
                        <a:rPr lang="uk-UA" sz="1600" b="0" spc="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uk-UA" sz="1600" b="1" spc="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spc="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іменника, наприклад, «підвищення», «зниження»,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«попередження», «підсилення»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тощо.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uk-UA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2. Проблема</a:t>
                      </a: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Поверніться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 заповненої вами сторінки «Опис проблеми». 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Яку проблему намагається вирішити ваша ГАШ?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uk-UA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 Цільова </a:t>
                      </a: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група.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Поверніться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 заповненої вами сторінки «Опис проблеми». 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6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Якій групі населення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адресовано даний проект?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42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uk-UA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Головний </a:t>
                      </a: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засіб отримання очікуваного результату.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</a:rPr>
                        <a:t>Визначте</a:t>
                      </a:r>
                      <a:r>
                        <a:rPr lang="uk-UA" sz="1600" dirty="0">
                          <a:effectLst/>
                          <a:latin typeface="Times New Roman"/>
                          <a:ea typeface="Calibri"/>
                        </a:rPr>
                        <a:t>, яким шляхом ваша організація планує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</a:rPr>
                        <a:t>досягти</a:t>
                      </a:r>
                      <a:r>
                        <a:rPr lang="uk-UA" sz="16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</a:rPr>
                        <a:t>очікуваного </a:t>
                      </a:r>
                      <a:r>
                        <a:rPr lang="uk-UA" sz="1600" dirty="0">
                          <a:effectLst/>
                          <a:latin typeface="Times New Roman"/>
                          <a:ea typeface="Calibri"/>
                        </a:rPr>
                        <a:t>результату.</a:t>
                      </a:r>
                    </a:p>
                  </a:txBody>
                  <a:tcPr marL="66336" marR="66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07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600" b="1" i="1" spc="-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Сформулюйте мету проекту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336" marR="66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Завдання проекту.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24936" cy="5112568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Завдання — це короткі конкретні кроки, що більш детально описують результати, які очікуються і забезпечують досягнення мети. </a:t>
            </a:r>
          </a:p>
          <a:p>
            <a:pPr marL="45720" indent="0">
              <a:buNone/>
            </a:pPr>
            <a:r>
              <a:rPr lang="uk-UA" dirty="0" smtClean="0"/>
              <a:t>   Завдання проекту повинні бути максимально конкретизованими, реалістичними, досяжними та визначеними у часі.</a:t>
            </a:r>
          </a:p>
          <a:p>
            <a:pPr marL="45720" indent="0">
              <a:buNone/>
            </a:pPr>
            <a:r>
              <a:rPr lang="uk-UA" dirty="0" smtClean="0"/>
              <a:t>   Формулювання завдання повинно починатися з дієслова —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«здійснити», «провести», «впровадити», «надати» тощо, але не «здійснювати», «проводити», «впроваджувати», «надавати». </a:t>
            </a:r>
          </a:p>
          <a:p>
            <a:pPr marL="45720" indent="0">
              <a:buNone/>
            </a:pPr>
            <a:r>
              <a:rPr lang="uk-UA" dirty="0" smtClean="0"/>
              <a:t>   Завдання проекту полягає у викладенні конкретних заходів, без виконання яких мета проекту не буде досягнута.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2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Приклади формулювання завдань</a:t>
            </a:r>
            <a:endParaRPr lang="uk-UA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• Підвищити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якість медичного обслуговування дітей дошкільного віку.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• Проінформувати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жителів району про підсумки реалізації проекту.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• Провести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дослідження якості життя у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місті (селі).</a:t>
            </a:r>
            <a:endParaRPr lang="uk-UA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• Підготувати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групу тренерів для розробки стратегій місцевого розвитку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• Підвищити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рівень участі жителів міста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(села) у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місцевому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самоврядуванні.</a:t>
            </a:r>
            <a:endParaRPr lang="uk-UA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1300" dirty="0"/>
          </a:p>
          <a:p>
            <a:pPr marL="45720" indent="0">
              <a:buNone/>
            </a:pPr>
            <a:r>
              <a:rPr lang="uk-UA" sz="2400" dirty="0" smtClean="0"/>
              <a:t>   Під </a:t>
            </a:r>
            <a:r>
              <a:rPr lang="uk-UA" sz="2400" dirty="0"/>
              <a:t>час </a:t>
            </a:r>
            <a:r>
              <a:rPr lang="uk-UA" sz="2400" dirty="0" smtClean="0"/>
              <a:t>формулювання завдань </a:t>
            </a:r>
            <a:r>
              <a:rPr lang="uk-UA" sz="2400" dirty="0"/>
              <a:t>не можна забувати про такі завдання, як: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/>
              <a:t>• вступні </a:t>
            </a:r>
            <a:r>
              <a:rPr lang="uk-UA" sz="2400" dirty="0"/>
              <a:t>організаційні </a:t>
            </a:r>
            <a:r>
              <a:rPr lang="uk-UA" sz="2400" dirty="0" smtClean="0"/>
              <a:t>дії;</a:t>
            </a:r>
            <a:endParaRPr lang="uk-UA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/>
              <a:t>• написання </a:t>
            </a:r>
            <a:r>
              <a:rPr lang="uk-UA" sz="2400" dirty="0"/>
              <a:t>поетапних звітів і підсумкового звіту з реалізації проекту;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/>
              <a:t>• дії</a:t>
            </a:r>
            <a:r>
              <a:rPr lang="uk-UA" sz="2400" dirty="0"/>
              <a:t>, пов'язані з моніторингом і оцінюванням успіхів реалізації проекту;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/>
              <a:t>• дії</a:t>
            </a:r>
            <a:r>
              <a:rPr lang="uk-UA" sz="2400" dirty="0"/>
              <a:t>, пов'язані з промоцією і </a:t>
            </a:r>
            <a:r>
              <a:rPr lang="en-US" sz="2400" dirty="0"/>
              <a:t>PR </a:t>
            </a:r>
            <a:r>
              <a:rPr lang="uk-UA" sz="2400" dirty="0" smtClean="0"/>
              <a:t>проекту.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760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52927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3800" dirty="0" smtClean="0"/>
              <a:t>Опис діяльності в рамках проекту</a:t>
            </a:r>
            <a:endParaRPr lang="uk-UA" sz="3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84976" cy="54726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Етапи реалізації проекту.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Методи реалізації завдань </a:t>
            </a:r>
            <a:r>
              <a:rPr lang="uk-UA" dirty="0" smtClean="0"/>
              <a:t>проекту </a:t>
            </a:r>
            <a:r>
              <a:rPr lang="uk-UA" dirty="0"/>
              <a:t>(необхідно описати заходи, які будуть реалізовані в рамках виконання кожного етапу проекту, термін реалізації кожного етапу</a:t>
            </a:r>
            <a:r>
              <a:rPr lang="uk-UA" dirty="0" smtClean="0"/>
              <a:t>).</a:t>
            </a: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Критерії відбору цільової аудиторії проекту (якщо передбачається проектом</a:t>
            </a:r>
            <a:r>
              <a:rPr lang="uk-UA" dirty="0" smtClean="0"/>
              <a:t>).</a:t>
            </a: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Механізм розповсюдження інформації про проект і його </a:t>
            </a:r>
            <a:r>
              <a:rPr lang="uk-UA" dirty="0" smtClean="0"/>
              <a:t>результати.</a:t>
            </a:r>
            <a:endParaRPr lang="uk-UA" dirty="0"/>
          </a:p>
          <a:p>
            <a:pPr marL="45720" indent="0" algn="ctr">
              <a:buNone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Методи реалізації завдань проекту.</a:t>
            </a:r>
          </a:p>
          <a:p>
            <a:pPr marL="45720" indent="0">
              <a:buNone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Методи </a:t>
            </a:r>
            <a:r>
              <a:rPr lang="uk-UA" dirty="0"/>
              <a:t>— </a:t>
            </a:r>
            <a:r>
              <a:rPr lang="uk-UA"/>
              <a:t>це </a:t>
            </a:r>
            <a:r>
              <a:rPr lang="uk-UA" smtClean="0"/>
              <a:t>засоби</a:t>
            </a:r>
            <a:r>
              <a:rPr lang="uk-UA" dirty="0"/>
              <a:t>, які використовуються для виконання поставлених завдань та визначеної мети.</a:t>
            </a:r>
          </a:p>
          <a:p>
            <a:pPr marL="45720" indent="0">
              <a:buNone/>
            </a:pPr>
            <a:r>
              <a:rPr lang="uk-UA" dirty="0"/>
              <a:t>Можливими методами діяльності є:</a:t>
            </a:r>
          </a:p>
          <a:p>
            <a:pPr marL="45720" indent="0">
              <a:buNone/>
            </a:pPr>
            <a:r>
              <a:rPr lang="uk-UA" dirty="0" smtClean="0"/>
              <a:t>- інформаційно-освітні програми;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- програми </a:t>
            </a:r>
            <a:r>
              <a:rPr lang="uk-UA" dirty="0"/>
              <a:t>формування мотивації і </a:t>
            </a:r>
            <a:r>
              <a:rPr lang="uk-UA" dirty="0" smtClean="0"/>
              <a:t>навичок;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- програми </a:t>
            </a:r>
            <a:r>
              <a:rPr lang="uk-UA" dirty="0"/>
              <a:t>з залученням до участі партнерів </a:t>
            </a:r>
            <a:r>
              <a:rPr lang="uk-UA" dirty="0" smtClean="0"/>
              <a:t>проекту. 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   Методи </a:t>
            </a:r>
            <a:r>
              <a:rPr lang="uk-UA" dirty="0"/>
              <a:t>діяльності можуть </a:t>
            </a:r>
            <a:r>
              <a:rPr lang="uk-UA" dirty="0" smtClean="0"/>
              <a:t>включати: </a:t>
            </a:r>
            <a:r>
              <a:rPr lang="uk-UA" dirty="0"/>
              <a:t>випуск бюлетенів, проведення конференцій, семінарів, навчання і надання послуг з консультування і технічної допомоги, надбання знань і навичок, формування мережі через бюлетені, електронну пошту тощо.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60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791026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Вправа 3. </a:t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Формулювання завдань проекту</a:t>
            </a:r>
            <a:r>
              <a:rPr lang="uk-UA" sz="4000" dirty="0" smtClean="0">
                <a:solidFill>
                  <a:srgbClr val="C00000"/>
                </a:solidFill>
              </a:rPr>
              <a:t> 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7148264" cy="4176464"/>
          </a:xfrm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uk-UA" sz="2400" dirty="0" smtClean="0">
                <a:latin typeface="Times New Roman"/>
                <a:ea typeface="Calibri"/>
              </a:rPr>
              <a:t>    Для </a:t>
            </a:r>
            <a:r>
              <a:rPr lang="uk-UA" sz="2400" dirty="0">
                <a:latin typeface="Times New Roman"/>
                <a:ea typeface="Calibri"/>
              </a:rPr>
              <a:t>цього необхідно визначити кількість завдань та заходів відповідно до мети вашого проекту.</a:t>
            </a:r>
          </a:p>
          <a:p>
            <a:pPr>
              <a:spcAft>
                <a:spcPts val="0"/>
              </a:spcAft>
            </a:pPr>
            <a:r>
              <a:rPr lang="uk-UA" sz="2400" i="1" dirty="0">
                <a:latin typeface="Times New Roman"/>
                <a:ea typeface="Calibri"/>
              </a:rPr>
              <a:t>Завдання 1:</a:t>
            </a:r>
            <a:endParaRPr lang="uk-UA" sz="2400" dirty="0">
              <a:latin typeface="Times New Roman"/>
              <a:ea typeface="Calibri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1: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2: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3:</a:t>
            </a:r>
          </a:p>
          <a:p>
            <a:pPr>
              <a:spcAft>
                <a:spcPts val="0"/>
              </a:spcAft>
            </a:pPr>
            <a:r>
              <a:rPr lang="uk-UA" sz="2400" i="1" dirty="0">
                <a:latin typeface="Times New Roman"/>
                <a:ea typeface="Calibri"/>
              </a:rPr>
              <a:t>Завдання 2:</a:t>
            </a:r>
            <a:endParaRPr lang="uk-UA" sz="2400" dirty="0">
              <a:latin typeface="Times New Roman"/>
              <a:ea typeface="Calibri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1: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2: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Calibri"/>
              </a:rPr>
              <a:t>Захід 3:</a:t>
            </a:r>
          </a:p>
          <a:p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256584" cy="35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76624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Робочий план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032448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  Робочий план вашого проекту повинен пояснити, як ви будете виконувати проект для досягнення поставлених завдань.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•	Хто буде відповідати за виконання поставлених завдань?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•	Що буде зроблено?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•	Які ресурси будуть задіяні при виконанні поставлених завдань?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•	Які терміни виконання завдань?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6046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8227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Визначення очікуваних результатів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064896" cy="45365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/>
              <a:t>   Для </a:t>
            </a:r>
            <a:r>
              <a:rPr lang="uk-UA" dirty="0"/>
              <a:t>оцінювання очікуваних результатів проекту існують два види показників: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C00000"/>
                </a:solidFill>
              </a:rPr>
              <a:t>кількісні </a:t>
            </a:r>
            <a:r>
              <a:rPr lang="uk-UA" dirty="0"/>
              <a:t>(</a:t>
            </a:r>
            <a:r>
              <a:rPr lang="uk-UA" dirty="0" smtClean="0"/>
              <a:t>наприклад </a:t>
            </a:r>
            <a:r>
              <a:rPr lang="uk-UA" dirty="0"/>
              <a:t>випущених видань, кількість годин (днів</a:t>
            </a:r>
            <a:r>
              <a:rPr lang="uk-UA" dirty="0" smtClean="0"/>
              <a:t>) </a:t>
            </a:r>
            <a:r>
              <a:rPr lang="uk-UA" dirty="0"/>
              <a:t>проведених семінарів, кількість учасників семінарів та інші цифри і факти</a:t>
            </a:r>
            <a:r>
              <a:rPr lang="uk-UA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C00000"/>
                </a:solidFill>
              </a:rPr>
              <a:t>якісні</a:t>
            </a:r>
            <a:r>
              <a:rPr lang="uk-UA" dirty="0" smtClean="0"/>
              <a:t> </a:t>
            </a:r>
            <a:r>
              <a:rPr lang="uk-UA" dirty="0"/>
              <a:t>(що зміниться). </a:t>
            </a:r>
            <a:endParaRPr lang="uk-UA" dirty="0" smtClean="0"/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Якісні </a:t>
            </a:r>
            <a:r>
              <a:rPr lang="uk-UA" dirty="0"/>
              <a:t>і кількісні показники обов'язково мають бути присутніми у проекті.</a:t>
            </a:r>
          </a:p>
          <a:p>
            <a:pPr marL="45720" indent="0">
              <a:buNone/>
            </a:pPr>
            <a:r>
              <a:rPr lang="uk-UA" dirty="0" smtClean="0"/>
              <a:t>   Основним </a:t>
            </a:r>
            <a:r>
              <a:rPr lang="uk-UA" dirty="0"/>
              <a:t>тут є поняття вимірності результату.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   Вимірним </a:t>
            </a:r>
            <a:r>
              <a:rPr lang="uk-UA" dirty="0"/>
              <a:t>є такий результат, для якого вказано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одиницю вимірювання </a:t>
            </a:r>
            <a:r>
              <a:rPr lang="uk-UA" dirty="0"/>
              <a:t>(вказати,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що будемо вимірювати</a:t>
            </a:r>
            <a:r>
              <a:rPr lang="uk-UA" dirty="0"/>
              <a:t>) і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визначено міру</a:t>
            </a:r>
            <a:r>
              <a:rPr lang="uk-UA" dirty="0"/>
              <a:t>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скільки повинен скласти результат </a:t>
            </a:r>
            <a:r>
              <a:rPr lang="uk-UA" dirty="0"/>
              <a:t>вимірності).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486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251520" y="692696"/>
            <a:ext cx="8568952" cy="57606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Різні люди, різні ГАШ -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різні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проекти</a:t>
            </a:r>
          </a:p>
          <a:p>
            <a:pPr marL="45720" indent="0">
              <a:buNone/>
            </a:pPr>
            <a:endParaRPr lang="uk-UA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3862"/>
            <a:ext cx="7310561" cy="46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6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7848872" cy="6192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Правильний запис:</a:t>
            </a:r>
          </a:p>
          <a:p>
            <a:pPr marL="45720" indent="0">
              <a:buNone/>
            </a:pPr>
            <a:r>
              <a:rPr lang="uk-UA" dirty="0" smtClean="0"/>
              <a:t>	"Результатом проекту буде створення щонайменше 300 робочих місць": той результат є вимірним, в якому запис одночасно вказує і одиницю вимірювання (число робочих місць), і міру (300 місць).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Неправильні записи:</a:t>
            </a:r>
          </a:p>
          <a:p>
            <a:pPr marL="45720" indent="0">
              <a:buNone/>
            </a:pPr>
            <a:r>
              <a:rPr lang="uk-UA" dirty="0" smtClean="0"/>
              <a:t>	"Результатом проекту буде створення нових робочих місць": вказано одиницю вимірювання (вимірювати будемо кількість робочих місць), але не визначено міру (не вказано, скільки саме робочих місць повинно бути створено);</a:t>
            </a:r>
          </a:p>
          <a:p>
            <a:pPr marL="45720" indent="0">
              <a:buNone/>
            </a:pPr>
            <a:r>
              <a:rPr lang="uk-UA" dirty="0" smtClean="0"/>
              <a:t>	"Результатом проекту буде покращення ситуації на ринку праці на 5%": запис вказує міру 5%, але не вказує одиниці вимірювання (невідомо, що міряти, що саме покращиться на 5%: кількість нових фірм? робочих місць? норма безробіття?).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4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Завдання 4. </a:t>
            </a:r>
            <a:b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Визначення очікуваних результатів</a:t>
            </a: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1597434"/>
              </p:ext>
            </p:extLst>
          </p:nvPr>
        </p:nvGraphicFramePr>
        <p:xfrm>
          <a:off x="467544" y="2132855"/>
          <a:ext cx="7776864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3627839"/>
                <a:gridCol w="4149025"/>
              </a:tblGrid>
              <a:tr h="645856"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Проблема та цільова група проекту: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22615"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Мета проекту: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33625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Завдання 1: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1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Очікуваний результат: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25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Завдання 2: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1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Очікуваний результат: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615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Завдання 3: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Очікуваний результат: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8088"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Очікуваний результат проекту: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5013176"/>
            <a:ext cx="704616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</a:p>
        </p:txBody>
      </p:sp>
      <p:pic>
        <p:nvPicPr>
          <p:cNvPr id="4" name="irc_mi" descr="http://www.mukachevo.net/Content/img/enterprises/p_01908_1_enterprisepirobox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48671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26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620688"/>
            <a:ext cx="711817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Проекти–дослідження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323528" y="1628800"/>
            <a:ext cx="8496944" cy="4824536"/>
          </a:xfrm>
        </p:spPr>
        <p:txBody>
          <a:bodyPr/>
          <a:lstStyle/>
          <a:p>
            <a:pPr marL="45720" indent="0">
              <a:spcAft>
                <a:spcPts val="0"/>
              </a:spcAft>
              <a:buNone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Мета:</a:t>
            </a:r>
            <a:r>
              <a:rPr lang="uk-UA" sz="3000" dirty="0">
                <a:latin typeface="Times New Roman"/>
                <a:ea typeface="Calibri"/>
              </a:rPr>
              <a:t> дослідження та вирішення конкретної проблеми.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Можливі результати: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sz="3000" dirty="0">
                <a:latin typeface="Times New Roman"/>
                <a:ea typeface="Calibri"/>
              </a:rPr>
              <a:t>стаття;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sz="3000" dirty="0" smtClean="0">
                <a:latin typeface="Times New Roman"/>
                <a:ea typeface="Calibri"/>
              </a:rPr>
              <a:t>доповідь;</a:t>
            </a:r>
            <a:endParaRPr lang="uk-UA" sz="3000" dirty="0"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sz="3000" dirty="0">
                <a:latin typeface="Times New Roman"/>
                <a:ea typeface="Calibri"/>
              </a:rPr>
              <a:t>сайт;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sz="3000" dirty="0">
                <a:latin typeface="Times New Roman"/>
                <a:ea typeface="Times New Roman"/>
              </a:rPr>
              <a:t>докладна інструкція.</a:t>
            </a:r>
            <a:endParaRPr lang="uk-UA" sz="3000" dirty="0"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752528" cy="3443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47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784887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>
                <a:solidFill>
                  <a:schemeClr val="accent1">
                    <a:lumMod val="75000"/>
                  </a:schemeClr>
                </a:solidFill>
              </a:rPr>
              <a:t>Інформаційно-аналітичні </a:t>
            </a: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проекти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683568" y="1844824"/>
            <a:ext cx="8136904" cy="46085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Мета:</a:t>
            </a:r>
            <a:r>
              <a:rPr lang="ru-RU" sz="2800" dirty="0"/>
              <a:t> </a:t>
            </a:r>
            <a:r>
              <a:rPr lang="uk-UA" sz="2800" dirty="0" smtClean="0"/>
              <a:t>зібрати та </a:t>
            </a:r>
          </a:p>
          <a:p>
            <a:pPr marL="45720" indent="0">
              <a:buNone/>
            </a:pPr>
            <a:r>
              <a:rPr lang="uk-UA" sz="2800" dirty="0" smtClean="0"/>
              <a:t>систематизувати </a:t>
            </a:r>
          </a:p>
          <a:p>
            <a:pPr marL="45720" indent="0">
              <a:buNone/>
            </a:pPr>
            <a:r>
              <a:rPr lang="uk-UA" sz="2800" dirty="0" smtClean="0"/>
              <a:t>інформацію по </a:t>
            </a:r>
          </a:p>
          <a:p>
            <a:pPr marL="45720" indent="0">
              <a:buNone/>
            </a:pPr>
            <a:r>
              <a:rPr lang="uk-UA" sz="2800" dirty="0" smtClean="0"/>
              <a:t>будь-якій темі.</a:t>
            </a:r>
          </a:p>
          <a:p>
            <a:pPr marL="45720" indent="0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Можливі результати: </a:t>
            </a:r>
          </a:p>
          <a:p>
            <a:pPr marL="45720" indent="0">
              <a:buNone/>
            </a:pPr>
            <a:r>
              <a:rPr lang="uk-UA" sz="2800" dirty="0" smtClean="0"/>
              <a:t>• стаття;</a:t>
            </a:r>
          </a:p>
          <a:p>
            <a:pPr marL="45720" indent="0">
              <a:buNone/>
            </a:pPr>
            <a:r>
              <a:rPr lang="uk-UA" sz="2800" dirty="0" smtClean="0"/>
              <a:t>• доповідь;</a:t>
            </a:r>
          </a:p>
          <a:p>
            <a:pPr marL="45720" indent="0">
              <a:buNone/>
            </a:pPr>
            <a:r>
              <a:rPr lang="uk-UA" sz="2800" dirty="0" smtClean="0"/>
              <a:t>• матеріали </a:t>
            </a:r>
            <a:r>
              <a:rPr lang="ru-RU" sz="2800" dirty="0" smtClean="0"/>
              <a:t>для </a:t>
            </a:r>
            <a:r>
              <a:rPr lang="ru-RU" sz="2800" dirty="0"/>
              <a:t>стенду;</a:t>
            </a:r>
          </a:p>
          <a:p>
            <a:pPr marL="45720" indent="0">
              <a:buNone/>
            </a:pPr>
            <a:r>
              <a:rPr lang="ru-RU" sz="2800" dirty="0" smtClean="0"/>
              <a:t>• сайт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1"/>
            <a:ext cx="2673241" cy="513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47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Прикладні проекти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179512" y="1844824"/>
            <a:ext cx="8640960" cy="4608512"/>
          </a:xfrm>
        </p:spPr>
        <p:txBody>
          <a:bodyPr/>
          <a:lstStyle/>
          <a:p>
            <a:pPr marL="4572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/>
              <a:t>принести </a:t>
            </a:r>
            <a:r>
              <a:rPr lang="uk-UA" sz="2400" dirty="0" smtClean="0"/>
              <a:t>користь у чомусь конкретному.</a:t>
            </a:r>
          </a:p>
          <a:p>
            <a:pPr marL="45720" indent="0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Можливі результати: </a:t>
            </a:r>
          </a:p>
          <a:p>
            <a:pPr marL="45720" indent="0">
              <a:buNone/>
            </a:pPr>
            <a:r>
              <a:rPr lang="uk-UA" sz="2400" dirty="0" smtClean="0"/>
              <a:t>• макет або модель;</a:t>
            </a:r>
          </a:p>
          <a:p>
            <a:pPr marL="45720" indent="0">
              <a:buNone/>
            </a:pPr>
            <a:r>
              <a:rPr lang="uk-UA" sz="2400" dirty="0" smtClean="0"/>
              <a:t>• ремонт або реконструкція;</a:t>
            </a:r>
          </a:p>
          <a:p>
            <a:pPr marL="45720" indent="0">
              <a:buNone/>
            </a:pPr>
            <a:r>
              <a:rPr lang="uk-UA" sz="2400" dirty="0" smtClean="0"/>
              <a:t>• докладна інструкція, </a:t>
            </a:r>
          </a:p>
          <a:p>
            <a:pPr marL="45720" indent="0">
              <a:buNone/>
            </a:pPr>
            <a:r>
              <a:rPr lang="uk-UA" sz="2400" dirty="0" smtClean="0"/>
              <a:t>яка описує власний досвід.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16">
            <a:off x="4283968" y="3141135"/>
            <a:ext cx="5004048" cy="3109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47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762223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Творчі проекти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323528" y="1556792"/>
            <a:ext cx="8496944" cy="4896544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Мета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2800" dirty="0"/>
              <a:t> </a:t>
            </a:r>
            <a:r>
              <a:rPr lang="uk-UA" sz="2800" dirty="0" smtClean="0"/>
              <a:t>розкрити обрану тему й показати свої таланти.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Можливі результати:</a:t>
            </a:r>
          </a:p>
          <a:p>
            <a:pPr marL="45720" indent="0">
              <a:buNone/>
            </a:pPr>
            <a:r>
              <a:rPr lang="uk-UA" sz="2800" dirty="0" smtClean="0"/>
              <a:t>• малюнок;</a:t>
            </a:r>
          </a:p>
          <a:p>
            <a:pPr marL="45720" indent="0">
              <a:buNone/>
            </a:pPr>
            <a:r>
              <a:rPr lang="uk-UA" sz="2800" dirty="0" smtClean="0"/>
              <a:t>• концертний номер;</a:t>
            </a:r>
          </a:p>
          <a:p>
            <a:pPr marL="45720" indent="0">
              <a:buNone/>
            </a:pPr>
            <a:r>
              <a:rPr lang="uk-UA" sz="2800" dirty="0" smtClean="0"/>
              <a:t>• спектакль.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76" y="2780928"/>
            <a:ext cx="504777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47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67544" y="1196752"/>
            <a:ext cx="3888432" cy="5256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dirty="0" smtClean="0"/>
              <a:t>Як </a:t>
            </a:r>
            <a:r>
              <a:rPr lang="ru-RU" sz="4800" dirty="0"/>
              <a:t>не </a:t>
            </a:r>
            <a:endParaRPr lang="ru-RU" sz="4800" dirty="0" smtClean="0"/>
          </a:p>
          <a:p>
            <a:pPr marL="45720" indent="0" algn="ctr">
              <a:buNone/>
            </a:pPr>
            <a:r>
              <a:rPr lang="uk-UA" sz="4800" dirty="0" smtClean="0"/>
              <a:t>заблукати у </a:t>
            </a:r>
          </a:p>
          <a:p>
            <a:pPr marL="45720" indent="0" algn="ctr">
              <a:buNone/>
            </a:pPr>
            <a:r>
              <a:rPr lang="uk-UA" sz="4800" dirty="0" smtClean="0"/>
              <a:t>цьому </a:t>
            </a:r>
          </a:p>
          <a:p>
            <a:pPr marL="45720" indent="0" algn="ctr">
              <a:buNone/>
            </a:pPr>
            <a:r>
              <a:rPr lang="uk-UA" sz="4800" dirty="0" smtClean="0"/>
              <a:t>розмаїтті?</a:t>
            </a:r>
            <a:endParaRPr lang="uk-UA" sz="4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378"/>
            <a:ext cx="4104456" cy="60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04664"/>
            <a:ext cx="726219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Розділи проекту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92888" cy="55172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2400" dirty="0" smtClean="0"/>
              <a:t>1. Титульний лист.</a:t>
            </a:r>
          </a:p>
          <a:p>
            <a:pPr marL="45720" indent="0">
              <a:buNone/>
            </a:pPr>
            <a:r>
              <a:rPr lang="uk-UA" sz="2400" dirty="0" smtClean="0"/>
              <a:t>2. Анотація проекту (не більше 1 сторінки).</a:t>
            </a:r>
          </a:p>
          <a:p>
            <a:pPr marL="45720" indent="0">
              <a:buNone/>
            </a:pPr>
            <a:r>
              <a:rPr lang="uk-UA" sz="2400" dirty="0" smtClean="0"/>
              <a:t>3. Опис проблеми, на вирішення якої направлений проект (не більше 2-х сторінок).</a:t>
            </a:r>
          </a:p>
          <a:p>
            <a:pPr marL="45720" indent="0">
              <a:buNone/>
            </a:pPr>
            <a:r>
              <a:rPr lang="uk-UA" sz="2400" dirty="0" smtClean="0"/>
              <a:t>4. Мета і завдання проекту (від 1</a:t>
            </a:r>
            <a:r>
              <a:rPr lang="en-US" sz="2400" dirty="0" smtClean="0"/>
              <a:t>/2</a:t>
            </a:r>
            <a:r>
              <a:rPr lang="uk-UA" sz="2400" dirty="0" smtClean="0"/>
              <a:t> до 1 сторінки).</a:t>
            </a:r>
          </a:p>
          <a:p>
            <a:pPr marL="45720" indent="0">
              <a:buNone/>
            </a:pPr>
            <a:r>
              <a:rPr lang="uk-UA" sz="2400" dirty="0" smtClean="0"/>
              <a:t>5. Опис діяльності в рамках проекту (до 2-х сторінок).</a:t>
            </a:r>
          </a:p>
          <a:p>
            <a:pPr marL="45720" indent="0">
              <a:buNone/>
            </a:pPr>
            <a:r>
              <a:rPr lang="uk-UA" sz="2400" dirty="0" smtClean="0"/>
              <a:t>6. Очікувані результати: підсумки заходів, довгострокові результати, зміни, коло осіб, які цими результатами можуть скористатися (не більше </a:t>
            </a:r>
            <a:r>
              <a:rPr lang="en-US" sz="2400" dirty="0" smtClean="0"/>
              <a:t>½ </a:t>
            </a:r>
            <a:r>
              <a:rPr lang="uk-UA" sz="2400" dirty="0" smtClean="0"/>
              <a:t>сторінки).</a:t>
            </a:r>
          </a:p>
          <a:p>
            <a:pPr marL="45720" indent="0">
              <a:buNone/>
            </a:pPr>
            <a:r>
              <a:rPr lang="uk-UA" sz="2400" dirty="0" smtClean="0"/>
              <a:t>7. Бюджет проекту (до 2 сторінок).</a:t>
            </a:r>
          </a:p>
          <a:p>
            <a:pPr marL="45720" indent="0">
              <a:buNone/>
            </a:pPr>
            <a:r>
              <a:rPr lang="uk-UA" sz="2400" dirty="0" smtClean="0"/>
              <a:t>8. Додаткові дані - до 10 сторінок (листи підтримки проекту, резюме, статут організації тощо).</a:t>
            </a:r>
          </a:p>
          <a:p>
            <a:pPr marL="4572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228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7" cy="1008112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Проведення підготовчої 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6480720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Показати значущість та важливість </a:t>
            </a:r>
            <a:r>
              <a:rPr lang="ru-RU" dirty="0" smtClean="0"/>
              <a:t>проект</a:t>
            </a:r>
            <a:r>
              <a:rPr lang="uk-UA" dirty="0"/>
              <a:t>у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uk-UA" dirty="0" smtClean="0"/>
              <a:t>суспільства.</a:t>
            </a:r>
          </a:p>
          <a:p>
            <a:pPr marL="45720" indent="0">
              <a:buNone/>
            </a:pPr>
            <a:r>
              <a:rPr lang="ru-RU" dirty="0" smtClean="0"/>
              <a:t>Для </a:t>
            </a:r>
            <a:r>
              <a:rPr lang="uk-UA" dirty="0" smtClean="0"/>
              <a:t>цього потрібно зібрати детальну інформацію стосовно деяких елементів, які складають основу проекту та можуть вплинути на його успіх</a:t>
            </a:r>
            <a:r>
              <a:rPr lang="ru-RU" dirty="0" smtClean="0"/>
              <a:t>:  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• </a:t>
            </a:r>
            <a:r>
              <a:rPr lang="uk-UA" dirty="0" smtClean="0"/>
              <a:t>інформацію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uk-UA" dirty="0" smtClean="0"/>
              <a:t>існуючі проекти у цьому напрямку</a:t>
            </a:r>
            <a:r>
              <a:rPr lang="ru-RU" dirty="0" smtClean="0"/>
              <a:t>; 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• потреби</a:t>
            </a:r>
            <a:r>
              <a:rPr lang="ru-RU" dirty="0"/>
              <a:t>, </a:t>
            </a:r>
            <a:r>
              <a:rPr lang="uk-UA" dirty="0" smtClean="0"/>
              <a:t>проблеми та вподобання громади; </a:t>
            </a:r>
          </a:p>
          <a:p>
            <a:pPr marL="45720" indent="0">
              <a:buNone/>
            </a:pPr>
            <a:r>
              <a:rPr lang="uk-UA" dirty="0" smtClean="0"/>
              <a:t>• наявні ресурси;</a:t>
            </a:r>
          </a:p>
          <a:p>
            <a:pPr marL="45720" indent="0">
              <a:buNone/>
            </a:pPr>
            <a:r>
              <a:rPr lang="uk-UA" dirty="0" smtClean="0"/>
              <a:t>• іншу інформацію, яка може допомогти вам визначитись з проектом найкращим чином; </a:t>
            </a:r>
          </a:p>
          <a:p>
            <a:pPr marL="45720" indent="0">
              <a:buNone/>
            </a:pPr>
            <a:r>
              <a:rPr lang="uk-UA" dirty="0" smtClean="0"/>
              <a:t>• визначення проблеми, на розв'язання якої буде спрямовано </a:t>
            </a:r>
            <a:r>
              <a:rPr lang="ru-RU" dirty="0" smtClean="0"/>
              <a:t>проект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03" y="1628800"/>
            <a:ext cx="2206988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6" y="4221088"/>
            <a:ext cx="2249487" cy="168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36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вітряний потік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602</TotalTime>
  <Words>1240</Words>
  <Application>Microsoft Office PowerPoint</Application>
  <PresentationFormat>Екран (4:3)</PresentationFormat>
  <Paragraphs>173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24" baseType="lpstr">
      <vt:lpstr>Повітряний потік</vt:lpstr>
      <vt:lpstr>1_Повітряний потік</vt:lpstr>
      <vt:lpstr>Методичні рекомендації щодо підготовки проектів громадсько-активних шкіл. </vt:lpstr>
      <vt:lpstr>Презентація PowerPoint</vt:lpstr>
      <vt:lpstr>Проекти–дослідження</vt:lpstr>
      <vt:lpstr>Інформаційно-аналітичні проекти</vt:lpstr>
      <vt:lpstr>Прикладні проекти</vt:lpstr>
      <vt:lpstr>Творчі проекти</vt:lpstr>
      <vt:lpstr>Презентація PowerPoint</vt:lpstr>
      <vt:lpstr>Розділи проекту </vt:lpstr>
      <vt:lpstr>Проведення підготовчої роботи</vt:lpstr>
      <vt:lpstr>Опис проблеми</vt:lpstr>
      <vt:lpstr>Завдання 1. </vt:lpstr>
      <vt:lpstr>Мета проекту</vt:lpstr>
      <vt:lpstr>Завдання 2.  Визначення мети проекту </vt:lpstr>
      <vt:lpstr>Завдання проекту.</vt:lpstr>
      <vt:lpstr>Презентація PowerPoint</vt:lpstr>
      <vt:lpstr>Опис діяльності в рамках проекту</vt:lpstr>
      <vt:lpstr>Вправа 3.  Формулювання завдань проекту </vt:lpstr>
      <vt:lpstr>Робочий план</vt:lpstr>
      <vt:lpstr>Визначення очікуваних результатів</vt:lpstr>
      <vt:lpstr>Презентація PowerPoint</vt:lpstr>
      <vt:lpstr>Завдання 4.  Визначення очікуваних результатів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рекомендації щодо підготовки проектів громадсько-активних шкіл. </dc:title>
  <dc:creator>Sara Yasmeen (Wipro Technologies)</dc:creator>
  <cp:lastModifiedBy>Admin</cp:lastModifiedBy>
  <cp:revision>13</cp:revision>
  <dcterms:created xsi:type="dcterms:W3CDTF">2010-02-23T11:30:32Z</dcterms:created>
  <dcterms:modified xsi:type="dcterms:W3CDTF">2014-10-26T20:26:10Z</dcterms:modified>
</cp:coreProperties>
</file>