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uk-UA" dirty="0" smtClean="0"/>
              <a:t>Підсумкова контрольна робота з</a:t>
            </a:r>
            <a:r>
              <a:rPr lang="uk-UA" baseline="0" dirty="0" smtClean="0"/>
              <a:t> алгебри (2013-2015)</a:t>
            </a:r>
            <a:endParaRPr lang="uk-UA" dirty="0"/>
          </a:p>
        </c:rich>
      </c:tx>
      <c:layout>
        <c:manualLayout>
          <c:xMode val="edge"/>
          <c:yMode val="edge"/>
          <c:x val="0.1444100639763779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835999015748034E-2"/>
          <c:y val="0.11535936790358219"/>
          <c:w val="0.93472650098425192"/>
          <c:h val="0.760322603326611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9-клас академічний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</c:v>
                </c:pt>
                <c:pt idx="1">
                  <c:v>15</c:v>
                </c:pt>
                <c:pt idx="2">
                  <c:v>9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41-4D30-81F3-BB5A9ABD34C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10-клас профільний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11</c:v>
                </c:pt>
                <c:pt idx="1">
                  <c:v>6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41-4D30-81F3-BB5A9ABD34C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11-клас профільний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14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541-4D30-81F3-BB5A9ABD34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521054816"/>
        <c:axId val="1521048160"/>
        <c:axId val="0"/>
      </c:bar3DChart>
      <c:catAx>
        <c:axId val="1521054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521048160"/>
        <c:crosses val="autoZero"/>
        <c:auto val="1"/>
        <c:lblAlgn val="ctr"/>
        <c:lblOffset val="100"/>
        <c:noMultiLvlLbl val="0"/>
      </c:catAx>
      <c:valAx>
        <c:axId val="1521048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521054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1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uk-UA" dirty="0" smtClean="0"/>
              <a:t>Тематична з</a:t>
            </a:r>
            <a:r>
              <a:rPr lang="uk-UA" baseline="0" dirty="0" smtClean="0"/>
              <a:t> </a:t>
            </a:r>
            <a:r>
              <a:rPr lang="uk-UA" baseline="0" dirty="0" smtClean="0"/>
              <a:t>алгебри (2013-2015)</a:t>
            </a:r>
            <a:endParaRPr lang="uk-UA" dirty="0"/>
          </a:p>
        </c:rich>
      </c:tx>
      <c:layout>
        <c:manualLayout>
          <c:xMode val="edge"/>
          <c:yMode val="edge"/>
          <c:x val="0.1444100639763779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835999015748034E-2"/>
          <c:y val="0.11535936790358219"/>
          <c:w val="0.93472650098425192"/>
          <c:h val="0.760322603326611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9-клас академічний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</c:v>
                </c:pt>
                <c:pt idx="1">
                  <c:v>14</c:v>
                </c:pt>
                <c:pt idx="2">
                  <c:v>9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6A-4986-9028-985C662D1F4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10-клас профільний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11</c:v>
                </c:pt>
                <c:pt idx="1">
                  <c:v>5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6A-4986-9028-985C662D1F4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11-клас профільний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14</c:v>
                </c:pt>
                <c:pt idx="1">
                  <c:v>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6A-4986-9028-985C662D1F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521054816"/>
        <c:axId val="1521048160"/>
        <c:axId val="0"/>
      </c:bar3DChart>
      <c:catAx>
        <c:axId val="1521054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521048160"/>
        <c:crosses val="autoZero"/>
        <c:auto val="1"/>
        <c:lblAlgn val="ctr"/>
        <c:lblOffset val="100"/>
        <c:noMultiLvlLbl val="0"/>
      </c:catAx>
      <c:valAx>
        <c:axId val="1521048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521054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1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uk-UA" dirty="0" smtClean="0"/>
              <a:t>Семестрова з</a:t>
            </a:r>
            <a:r>
              <a:rPr lang="uk-UA" baseline="0" dirty="0" smtClean="0"/>
              <a:t> </a:t>
            </a:r>
            <a:r>
              <a:rPr lang="uk-UA" baseline="0" dirty="0" smtClean="0"/>
              <a:t>алгебри (2013-2015)</a:t>
            </a:r>
            <a:endParaRPr lang="uk-UA" dirty="0"/>
          </a:p>
        </c:rich>
      </c:tx>
      <c:layout>
        <c:manualLayout>
          <c:xMode val="edge"/>
          <c:yMode val="edge"/>
          <c:x val="0.1444100639763779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835999015748034E-2"/>
          <c:y val="0.11535936790358219"/>
          <c:w val="0.93472650098425192"/>
          <c:h val="0.760322603326611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9-клас академічний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</c:v>
                </c:pt>
                <c:pt idx="1">
                  <c:v>14</c:v>
                </c:pt>
                <c:pt idx="2">
                  <c:v>9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6C-4D88-BACF-C5EC16E9117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10-клас профільний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13</c:v>
                </c:pt>
                <c:pt idx="1">
                  <c:v>4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6C-4D88-BACF-C5EC16E9117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11-клас профільний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14</c:v>
                </c:pt>
                <c:pt idx="1">
                  <c:v>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6C-4D88-BACF-C5EC16E9117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521054816"/>
        <c:axId val="1521048160"/>
        <c:axId val="0"/>
      </c:bar3DChart>
      <c:catAx>
        <c:axId val="1521054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521048160"/>
        <c:crosses val="autoZero"/>
        <c:auto val="1"/>
        <c:lblAlgn val="ctr"/>
        <c:lblOffset val="100"/>
        <c:noMultiLvlLbl val="0"/>
      </c:catAx>
      <c:valAx>
        <c:axId val="1521048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521054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1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uk-UA" dirty="0" smtClean="0"/>
              <a:t>Річна </a:t>
            </a:r>
            <a:r>
              <a:rPr lang="uk-UA" dirty="0" smtClean="0"/>
              <a:t>з</a:t>
            </a:r>
            <a:r>
              <a:rPr lang="uk-UA" baseline="0" dirty="0" smtClean="0"/>
              <a:t> алгебри (2013-2015)</a:t>
            </a:r>
            <a:endParaRPr lang="uk-UA" dirty="0"/>
          </a:p>
        </c:rich>
      </c:tx>
      <c:layout>
        <c:manualLayout>
          <c:xMode val="edge"/>
          <c:yMode val="edge"/>
          <c:x val="0.1444100639763779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835999015748034E-2"/>
          <c:y val="0.11535936790358219"/>
          <c:w val="0.93472650098425192"/>
          <c:h val="0.760322603326611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9-клас академічний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</c:v>
                </c:pt>
                <c:pt idx="1">
                  <c:v>14</c:v>
                </c:pt>
                <c:pt idx="2">
                  <c:v>8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05-4FC4-BC93-AC42DE1229C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10-клас профільний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13</c:v>
                </c:pt>
                <c:pt idx="1">
                  <c:v>3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05-4FC4-BC93-AC42DE1229C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11-клас профільний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14</c:v>
                </c:pt>
                <c:pt idx="1">
                  <c:v>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05-4FC4-BC93-AC42DE1229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521054816"/>
        <c:axId val="1521048160"/>
        <c:axId val="0"/>
      </c:bar3DChart>
      <c:catAx>
        <c:axId val="1521054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521048160"/>
        <c:crosses val="autoZero"/>
        <c:auto val="1"/>
        <c:lblAlgn val="ctr"/>
        <c:lblOffset val="100"/>
        <c:noMultiLvlLbl val="0"/>
      </c:catAx>
      <c:valAx>
        <c:axId val="1521048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521054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1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uk-UA" dirty="0" smtClean="0"/>
              <a:t>Підсумкова контрольна робота з</a:t>
            </a:r>
            <a:r>
              <a:rPr lang="uk-UA" baseline="0" dirty="0" smtClean="0"/>
              <a:t> </a:t>
            </a:r>
            <a:r>
              <a:rPr lang="uk-UA" baseline="0" dirty="0" smtClean="0"/>
              <a:t>геометрії </a:t>
            </a:r>
            <a:r>
              <a:rPr lang="uk-UA" baseline="0" dirty="0" smtClean="0"/>
              <a:t>(2013-2015)</a:t>
            </a:r>
            <a:endParaRPr lang="uk-UA" dirty="0"/>
          </a:p>
        </c:rich>
      </c:tx>
      <c:layout>
        <c:manualLayout>
          <c:xMode val="edge"/>
          <c:yMode val="edge"/>
          <c:x val="0.1444100639763779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835999015748034E-2"/>
          <c:y val="0.11535936790358219"/>
          <c:w val="0.93472650098425192"/>
          <c:h val="0.760322603326611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9-клас академічний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</c:v>
                </c:pt>
                <c:pt idx="1">
                  <c:v>17</c:v>
                </c:pt>
                <c:pt idx="2">
                  <c:v>8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AF-46D9-A34E-CA97D5EDB7B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10-клас профільний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15</c:v>
                </c:pt>
                <c:pt idx="1">
                  <c:v>1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AF-46D9-A34E-CA97D5EDB7B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11-клас профільний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14</c:v>
                </c:pt>
                <c:pt idx="1">
                  <c:v>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AF-46D9-A34E-CA97D5EDB7B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521054816"/>
        <c:axId val="1521048160"/>
        <c:axId val="0"/>
      </c:bar3DChart>
      <c:catAx>
        <c:axId val="1521054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521048160"/>
        <c:crosses val="autoZero"/>
        <c:auto val="1"/>
        <c:lblAlgn val="ctr"/>
        <c:lblOffset val="100"/>
        <c:noMultiLvlLbl val="0"/>
      </c:catAx>
      <c:valAx>
        <c:axId val="1521048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521054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1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uk-UA" dirty="0" smtClean="0"/>
              <a:t>Тематична з</a:t>
            </a:r>
            <a:r>
              <a:rPr lang="uk-UA" baseline="0" dirty="0" smtClean="0"/>
              <a:t> геометрії </a:t>
            </a:r>
            <a:r>
              <a:rPr lang="uk-UA" baseline="0" dirty="0" smtClean="0"/>
              <a:t>(2013-2015)</a:t>
            </a:r>
            <a:endParaRPr lang="uk-UA" dirty="0"/>
          </a:p>
        </c:rich>
      </c:tx>
      <c:layout>
        <c:manualLayout>
          <c:xMode val="edge"/>
          <c:yMode val="edge"/>
          <c:x val="0.1444100639763779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835999015748034E-2"/>
          <c:y val="0.11535936790358219"/>
          <c:w val="0.93472650098425192"/>
          <c:h val="0.760322603326611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9-клас академічний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</c:v>
                </c:pt>
                <c:pt idx="1">
                  <c:v>13</c:v>
                </c:pt>
                <c:pt idx="2">
                  <c:v>10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6A-4986-9028-985C662D1F4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10-клас профільний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14</c:v>
                </c:pt>
                <c:pt idx="1">
                  <c:v>2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6A-4986-9028-985C662D1F4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11-клас профільний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14</c:v>
                </c:pt>
                <c:pt idx="1">
                  <c:v>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6A-4986-9028-985C662D1F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521054816"/>
        <c:axId val="1521048160"/>
        <c:axId val="0"/>
      </c:bar3DChart>
      <c:catAx>
        <c:axId val="1521054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521048160"/>
        <c:crosses val="autoZero"/>
        <c:auto val="1"/>
        <c:lblAlgn val="ctr"/>
        <c:lblOffset val="100"/>
        <c:noMultiLvlLbl val="0"/>
      </c:catAx>
      <c:valAx>
        <c:axId val="1521048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521054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1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uk-UA" dirty="0" smtClean="0"/>
              <a:t>Семестрова з</a:t>
            </a:r>
            <a:r>
              <a:rPr lang="uk-UA" baseline="0" dirty="0" smtClean="0"/>
              <a:t> геометрії </a:t>
            </a:r>
            <a:r>
              <a:rPr lang="uk-UA" baseline="0" dirty="0" smtClean="0"/>
              <a:t>(2013-2015)</a:t>
            </a:r>
            <a:endParaRPr lang="uk-UA" dirty="0"/>
          </a:p>
        </c:rich>
      </c:tx>
      <c:layout>
        <c:manualLayout>
          <c:xMode val="edge"/>
          <c:yMode val="edge"/>
          <c:x val="0.1444100639763779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835999015748034E-2"/>
          <c:y val="0.11535936790358219"/>
          <c:w val="0.93472650098425192"/>
          <c:h val="0.760322603326611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9-клас академічний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</c:v>
                </c:pt>
                <c:pt idx="1">
                  <c:v>12</c:v>
                </c:pt>
                <c:pt idx="2">
                  <c:v>10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6C-4D88-BACF-C5EC16E9117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10-клас профільний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12</c:v>
                </c:pt>
                <c:pt idx="1">
                  <c:v>3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6C-4D88-BACF-C5EC16E9117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11-клас профільний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14</c:v>
                </c:pt>
                <c:pt idx="1">
                  <c:v>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6C-4D88-BACF-C5EC16E9117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521054816"/>
        <c:axId val="1521048160"/>
        <c:axId val="0"/>
      </c:bar3DChart>
      <c:catAx>
        <c:axId val="1521054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521048160"/>
        <c:crosses val="autoZero"/>
        <c:auto val="1"/>
        <c:lblAlgn val="ctr"/>
        <c:lblOffset val="100"/>
        <c:noMultiLvlLbl val="0"/>
      </c:catAx>
      <c:valAx>
        <c:axId val="1521048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521054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1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uk-UA" dirty="0" smtClean="0"/>
              <a:t>Річна </a:t>
            </a:r>
            <a:r>
              <a:rPr lang="uk-UA" dirty="0" smtClean="0"/>
              <a:t>з</a:t>
            </a:r>
            <a:r>
              <a:rPr lang="uk-UA" baseline="0" dirty="0" smtClean="0"/>
              <a:t> </a:t>
            </a:r>
            <a:r>
              <a:rPr lang="uk-UA" baseline="0" dirty="0" smtClean="0"/>
              <a:t>геометрії </a:t>
            </a:r>
            <a:r>
              <a:rPr lang="uk-UA" baseline="0" dirty="0" smtClean="0"/>
              <a:t>(2013-2015)</a:t>
            </a:r>
            <a:endParaRPr lang="uk-UA" dirty="0"/>
          </a:p>
        </c:rich>
      </c:tx>
      <c:layout>
        <c:manualLayout>
          <c:xMode val="edge"/>
          <c:yMode val="edge"/>
          <c:x val="0.1444100639763779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835999015748034E-2"/>
          <c:y val="0.11535936790358219"/>
          <c:w val="0.93472650098425192"/>
          <c:h val="0.760322603326611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9-клас академічний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</c:v>
                </c:pt>
                <c:pt idx="1">
                  <c:v>14</c:v>
                </c:pt>
                <c:pt idx="2">
                  <c:v>9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05-4FC4-BC93-AC42DE1229C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10-клас профільний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13</c:v>
                </c:pt>
                <c:pt idx="1">
                  <c:v>3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05-4FC4-BC93-AC42DE1229C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11-клас профільний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14</c:v>
                </c:pt>
                <c:pt idx="1">
                  <c:v>6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05-4FC4-BC93-AC42DE1229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521054816"/>
        <c:axId val="1521048160"/>
        <c:axId val="0"/>
      </c:bar3DChart>
      <c:catAx>
        <c:axId val="1521054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521048160"/>
        <c:crosses val="autoZero"/>
        <c:auto val="1"/>
        <c:lblAlgn val="ctr"/>
        <c:lblOffset val="100"/>
        <c:noMultiLvlLbl val="0"/>
      </c:catAx>
      <c:valAx>
        <c:axId val="1521048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521054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1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1B1E-BC05-4F7C-A908-5D6414814BFC}" type="datetimeFigureOut">
              <a:rPr lang="uk-UA" smtClean="0"/>
              <a:t>02.08.2016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894A-1D00-4185-8FFE-301BA97FF0F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6269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1B1E-BC05-4F7C-A908-5D6414814BFC}" type="datetimeFigureOut">
              <a:rPr lang="uk-UA" smtClean="0"/>
              <a:t>02.08.2016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894A-1D00-4185-8FFE-301BA97FF0F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99951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1B1E-BC05-4F7C-A908-5D6414814BFC}" type="datetimeFigureOut">
              <a:rPr lang="uk-UA" smtClean="0"/>
              <a:t>02.08.2016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894A-1D00-4185-8FFE-301BA97FF0F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1015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1B1E-BC05-4F7C-A908-5D6414814BFC}" type="datetimeFigureOut">
              <a:rPr lang="uk-UA" smtClean="0"/>
              <a:t>02.08.2016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894A-1D00-4185-8FFE-301BA97FF0F8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0816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1B1E-BC05-4F7C-A908-5D6414814BFC}" type="datetimeFigureOut">
              <a:rPr lang="uk-UA" smtClean="0"/>
              <a:t>02.08.2016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894A-1D00-4185-8FFE-301BA97FF0F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5899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1B1E-BC05-4F7C-A908-5D6414814BFC}" type="datetimeFigureOut">
              <a:rPr lang="uk-UA" smtClean="0"/>
              <a:t>02.08.2016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894A-1D00-4185-8FFE-301BA97FF0F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63342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1B1E-BC05-4F7C-A908-5D6414814BFC}" type="datetimeFigureOut">
              <a:rPr lang="uk-UA" smtClean="0"/>
              <a:t>02.08.2016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894A-1D00-4185-8FFE-301BA97FF0F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17883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1B1E-BC05-4F7C-A908-5D6414814BFC}" type="datetimeFigureOut">
              <a:rPr lang="uk-UA" smtClean="0"/>
              <a:t>02.08.2016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894A-1D00-4185-8FFE-301BA97FF0F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6477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1B1E-BC05-4F7C-A908-5D6414814BFC}" type="datetimeFigureOut">
              <a:rPr lang="uk-UA" smtClean="0"/>
              <a:t>02.08.2016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894A-1D00-4185-8FFE-301BA97FF0F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2681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1B1E-BC05-4F7C-A908-5D6414814BFC}" type="datetimeFigureOut">
              <a:rPr lang="uk-UA" smtClean="0"/>
              <a:t>02.08.2016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894A-1D00-4185-8FFE-301BA97FF0F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90437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1B1E-BC05-4F7C-A908-5D6414814BFC}" type="datetimeFigureOut">
              <a:rPr lang="uk-UA" smtClean="0"/>
              <a:t>02.08.2016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894A-1D00-4185-8FFE-301BA97FF0F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06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1B1E-BC05-4F7C-A908-5D6414814BFC}" type="datetimeFigureOut">
              <a:rPr lang="uk-UA" smtClean="0"/>
              <a:t>02.08.2016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894A-1D00-4185-8FFE-301BA97FF0F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45563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1B1E-BC05-4F7C-A908-5D6414814BFC}" type="datetimeFigureOut">
              <a:rPr lang="uk-UA" smtClean="0"/>
              <a:t>02.08.2016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894A-1D00-4185-8FFE-301BA97FF0F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3537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1B1E-BC05-4F7C-A908-5D6414814BFC}" type="datetimeFigureOut">
              <a:rPr lang="uk-UA" smtClean="0"/>
              <a:t>02.08.2016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894A-1D00-4185-8FFE-301BA97FF0F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9271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1B1E-BC05-4F7C-A908-5D6414814BFC}" type="datetimeFigureOut">
              <a:rPr lang="uk-UA" smtClean="0"/>
              <a:t>02.08.2016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894A-1D00-4185-8FFE-301BA97FF0F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456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1B1E-BC05-4F7C-A908-5D6414814BFC}" type="datetimeFigureOut">
              <a:rPr lang="uk-UA" smtClean="0"/>
              <a:t>02.08.2016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894A-1D00-4185-8FFE-301BA97FF0F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32318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1B1E-BC05-4F7C-A908-5D6414814BFC}" type="datetimeFigureOut">
              <a:rPr lang="uk-UA" smtClean="0"/>
              <a:t>02.08.2016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894A-1D00-4185-8FFE-301BA97FF0F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2150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C851B1E-BC05-4F7C-A908-5D6414814BFC}" type="datetimeFigureOut">
              <a:rPr lang="uk-UA" smtClean="0"/>
              <a:t>02.08.2016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4894A-1D00-4185-8FFE-301BA97FF0F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344586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  <p:sldLayoutId id="214748380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79441197"/>
              </p:ext>
            </p:extLst>
          </p:nvPr>
        </p:nvGraphicFramePr>
        <p:xfrm>
          <a:off x="1796473" y="359448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721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301009972"/>
              </p:ext>
            </p:extLst>
          </p:nvPr>
        </p:nvGraphicFramePr>
        <p:xfrm>
          <a:off x="1796473" y="359448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813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959919285"/>
              </p:ext>
            </p:extLst>
          </p:nvPr>
        </p:nvGraphicFramePr>
        <p:xfrm>
          <a:off x="1796473" y="359448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108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776192807"/>
              </p:ext>
            </p:extLst>
          </p:nvPr>
        </p:nvGraphicFramePr>
        <p:xfrm>
          <a:off x="1796473" y="359448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007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123286059"/>
              </p:ext>
            </p:extLst>
          </p:nvPr>
        </p:nvGraphicFramePr>
        <p:xfrm>
          <a:off x="1796473" y="359448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295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053340862"/>
              </p:ext>
            </p:extLst>
          </p:nvPr>
        </p:nvGraphicFramePr>
        <p:xfrm>
          <a:off x="1796473" y="359448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331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858705716"/>
              </p:ext>
            </p:extLst>
          </p:nvPr>
        </p:nvGraphicFramePr>
        <p:xfrm>
          <a:off x="1796473" y="359448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298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692411358"/>
              </p:ext>
            </p:extLst>
          </p:nvPr>
        </p:nvGraphicFramePr>
        <p:xfrm>
          <a:off x="1796473" y="359448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30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</TotalTime>
  <Words>52</Words>
  <Application>Microsoft Office PowerPoint</Application>
  <PresentationFormat>Широкоэкранный</PresentationFormat>
  <Paragraphs>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Ион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3</cp:revision>
  <dcterms:created xsi:type="dcterms:W3CDTF">2016-08-02T19:15:49Z</dcterms:created>
  <dcterms:modified xsi:type="dcterms:W3CDTF">2016-08-02T19:38:43Z</dcterms:modified>
</cp:coreProperties>
</file>