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3FFA12E-65F7-4C0E-B5F9-6D3ED471B987}" type="datetimeFigureOut">
              <a:rPr lang="uk-UA" smtClean="0"/>
              <a:t>21.08.2016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F2040CC-0C41-424F-9E54-9DBE60C4B33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Володимир Йосипович Левицький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1"/>
            <a:ext cx="2664296" cy="406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18317"/>
            <a:ext cx="7588324" cy="2271152"/>
          </a:xfrm>
        </p:spPr>
        <p:txBody>
          <a:bodyPr/>
          <a:lstStyle/>
          <a:p>
            <a:r>
              <a:rPr lang="uk-UA" sz="2000" dirty="0" smtClean="0"/>
              <a:t>Земляки свято шанують пам’ять видатного сина Тернопільщини. Якій тернопільській школі присвоєне ім’я В.Левицького?</a:t>
            </a:r>
            <a:endParaRPr lang="uk-UA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2" t="31720" r="27691" b="31720"/>
          <a:stretch/>
        </p:blipFill>
        <p:spPr bwMode="auto">
          <a:xfrm>
            <a:off x="5148065" y="1113334"/>
            <a:ext cx="36987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cs629122.vk.me/v629122502/1e6fa/edAHPte4t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1"/>
            <a:ext cx="4752528" cy="35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06489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Я дбав про живий і ясний виклад, про естетичне писання на таблиці, про добрі прозорі рисунки, та що найважливіше — не допускав ніколи до найбільшого ворога в школі — нудьги. — про свою педагогічну роботу.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562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81" y="2780928"/>
            <a:ext cx="7260838" cy="2535159"/>
          </a:xfrm>
        </p:spPr>
        <p:txBody>
          <a:bodyPr/>
          <a:lstStyle/>
          <a:p>
            <a:r>
              <a:rPr lang="uk-UA" sz="6000" dirty="0" smtClean="0"/>
              <a:t>Молодці!!!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19059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 скільки добре ми знаємо нашого земляка?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299872" cy="250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6016"/>
            <a:ext cx="2044472" cy="153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89130"/>
            <a:ext cx="2323678" cy="15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19841"/>
            <a:ext cx="2750005" cy="116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Коли народився Володимир Левицький? 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48760" y="2492896"/>
            <a:ext cx="79208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Щоб </a:t>
            </a:r>
            <a:r>
              <a:rPr lang="uk-UA" dirty="0" smtClean="0"/>
              <a:t>взнати, </a:t>
            </a:r>
            <a:r>
              <a:rPr lang="uk-UA" dirty="0"/>
              <a:t>якого місяця народився В. Левицький знайдіть 5 член геометричної </a:t>
            </a:r>
            <a:r>
              <a:rPr lang="uk-UA" dirty="0" smtClean="0"/>
              <a:t>прогресії </a:t>
            </a:r>
            <a:r>
              <a:rPr lang="uk-UA" dirty="0"/>
              <a:t>і додайте 3, якщо 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uk-UA" dirty="0" smtClean="0"/>
              <a:t>=81 </a:t>
            </a:r>
            <a:r>
              <a:rPr lang="uk-UA" dirty="0"/>
              <a:t>і </a:t>
            </a:r>
            <a:r>
              <a:rPr lang="de-AT" dirty="0"/>
              <a:t>q=1/√3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2473" y="1268760"/>
                <a:ext cx="7920880" cy="92333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i="1" dirty="0"/>
                  <a:t>Щоб </a:t>
                </a:r>
                <a:r>
                  <a:rPr lang="uk-UA" i="1" dirty="0" smtClean="0"/>
                  <a:t>взнати, </a:t>
                </a:r>
                <a:r>
                  <a:rPr lang="uk-UA" i="1" dirty="0"/>
                  <a:t>якого дня народився В.Левицький, потрібно знайти 11-ий член арифметичної прогресії, 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uk-UA" i="1" dirty="0"/>
                  <a:t>.</a:t>
                </a:r>
                <a:endParaRPr lang="uk-UA" dirty="0"/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73" y="1268760"/>
                <a:ext cx="792088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8760" y="3356992"/>
                <a:ext cx="7920880" cy="12258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dirty="0"/>
                  <a:t>Щоб </a:t>
                </a:r>
                <a:r>
                  <a:rPr lang="uk-UA" dirty="0" smtClean="0"/>
                  <a:t>взнати, </a:t>
                </a:r>
                <a:r>
                  <a:rPr lang="uk-UA" dirty="0"/>
                  <a:t>якого року народився В. Левицький, потрібно розв’язати наступний </a:t>
                </a:r>
                <a:r>
                  <a:rPr lang="uk-UA" dirty="0" smtClean="0"/>
                  <a:t>вираз:</a:t>
                </a:r>
                <a:endParaRPr lang="uk-U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+4∗40+</m:t>
                      </m:r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∗2−</m:t>
                      </m:r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dirty="0"/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60" y="3356992"/>
                <a:ext cx="7920880" cy="1225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577" y="5805264"/>
            <a:ext cx="117692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Відповідь: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5805264"/>
            <a:ext cx="173303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31 грудня 1872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7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83968" y="1196752"/>
            <a:ext cx="1096120" cy="387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uk-UA" dirty="0" smtClean="0"/>
              <a:t>Відповідь: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 народився талановитий математик?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0758" y="1196752"/>
                <a:ext cx="3384376" cy="26986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:r>
                  <a:rPr lang="uk-UA" i="1" dirty="0"/>
                  <a:t>Щоб взнати в якому місті народився В.Левицький, складіть вираз із степенів з цілими показниками</a:t>
                </a:r>
                <a:br>
                  <a:rPr lang="uk-UA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∗(</m:t>
                          </m:r>
                          <m:f>
                            <m:f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uk-UA" dirty="0"/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58" y="1196752"/>
                <a:ext cx="3384376" cy="26986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80110" y="1196752"/>
            <a:ext cx="3035831" cy="36933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В файному місті Тернопіль </a:t>
            </a:r>
            <a:r>
              <a:rPr lang="uk-UA" dirty="0" smtClean="0">
                <a:sym typeface="Wingdings" pitchFamily="2" charset="2"/>
              </a:rPr>
              <a:t>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2" y="4221087"/>
            <a:ext cx="3765436" cy="211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5221714"/>
            <a:ext cx="4115951" cy="154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1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4269"/>
            <a:ext cx="5701481" cy="4488612"/>
          </a:xfrm>
        </p:spPr>
        <p:txBody>
          <a:bodyPr>
            <a:noAutofit/>
          </a:bodyPr>
          <a:lstStyle/>
          <a:p>
            <a:r>
              <a:rPr lang="uk-UA" sz="2000" b="0" i="1" dirty="0"/>
              <a:t>"</a:t>
            </a:r>
            <a:r>
              <a:rPr lang="uk-UA" sz="2000" b="0" i="1" dirty="0">
                <a:latin typeface="+mj-lt"/>
              </a:rPr>
              <a:t>Основоположник математичної культури нашого народу" </a:t>
            </a:r>
            <a:r>
              <a:rPr lang="uk-UA" sz="2000" b="0" dirty="0">
                <a:latin typeface="+mj-lt"/>
              </a:rPr>
              <a:t>- так назвав Володимира Левицького академік Михайло Кравчук. І мав на це право, бо саме В. Левицький піднімав у Галичині небосхил математичної культури на українському ґрунті. Він перший написав чисто фахову статтю з математики українською мовою, був незмінним редактором першого українського наукового часопису з природничих наук, перший підготував і опублікував матеріали до української термінології з математики, фізики, хімії, перший згуртував навколо себе математиків-українців для наукової роботи...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97025" y="256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24" y="990399"/>
            <a:ext cx="2304256" cy="315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7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520940" cy="3579849"/>
          </a:xfrm>
        </p:spPr>
        <p:txBody>
          <a:bodyPr>
            <a:normAutofit/>
          </a:bodyPr>
          <a:lstStyle/>
          <a:p>
            <a:r>
              <a:rPr lang="uk-UA" sz="2000" b="0" dirty="0">
                <a:latin typeface="+mj-lt"/>
              </a:rPr>
              <a:t>Народився Володимир Левицький у Тернополі в останній день 1872 р. у старій священицькій родині. З 1882 р. навчається у Золочівській, потім у Тернопільській гімназії. Влітку 1889 р. Левицькі переїздять до Львова, Володимир записується до польської гімназії Франца Йосифа, яку закінчує з відзнакою у 1890 р., і вступає до Львівського університету. </a:t>
            </a:r>
            <a:endParaRPr lang="uk-UA" sz="20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799856" cy="309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15657"/>
            <a:ext cx="2925173" cy="19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5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2960" y="260648"/>
            <a:ext cx="7520940" cy="4419829"/>
          </a:xfrm>
        </p:spPr>
        <p:txBody>
          <a:bodyPr>
            <a:normAutofit/>
          </a:bodyPr>
          <a:lstStyle/>
          <a:p>
            <a:r>
              <a:rPr lang="uk-UA" b="0" dirty="0">
                <a:latin typeface="+mj-lt"/>
              </a:rPr>
              <a:t>Результатом багаторічної роботи В.Левицького була публікація у 8 томі "Збірника" (1902 р.) матеріалів до математичної термінології. Вони складалися з двох частин (елементарної та вищої математики) і охоплювали більше 2000 термінів</a:t>
            </a:r>
            <a:r>
              <a:rPr lang="uk-UA" b="0" dirty="0" smtClean="0">
                <a:latin typeface="+mj-lt"/>
              </a:rPr>
              <a:t>.</a:t>
            </a:r>
          </a:p>
          <a:p>
            <a:r>
              <a:rPr lang="ru-RU" b="0" dirty="0">
                <a:latin typeface="+mj-lt"/>
              </a:rPr>
              <a:t>1901 року Володимир Левицький у Львівському університеті здобув ступінь доктора філософії</a:t>
            </a:r>
            <a:r>
              <a:rPr lang="ru-RU" b="0" dirty="0" smtClean="0">
                <a:latin typeface="+mj-lt"/>
              </a:rPr>
              <a:t>.</a:t>
            </a:r>
          </a:p>
          <a:p>
            <a:r>
              <a:rPr lang="uk-UA" b="0" dirty="0">
                <a:latin typeface="+mj-lt"/>
              </a:rPr>
              <a:t>Автор праць із теорії аналітичних функцій, диференціальних та інтегральних рівнянь, алгебри, геометрії, теоретичної фізики, астрономії</a:t>
            </a:r>
            <a:r>
              <a:rPr lang="uk-UA" b="0" dirty="0" smtClean="0">
                <a:latin typeface="+mj-lt"/>
              </a:rPr>
              <a:t>.</a:t>
            </a:r>
          </a:p>
          <a:p>
            <a:r>
              <a:rPr lang="uk-UA" b="0" dirty="0">
                <a:latin typeface="+mj-lt"/>
              </a:rPr>
              <a:t>Друкував праці українською, польською, німецькою, французькою, англійською та іспанською мовами.</a:t>
            </a:r>
            <a:r>
              <a:rPr lang="uk-UA" b="0" dirty="0"/>
              <a:t/>
            </a:r>
            <a:br>
              <a:rPr lang="uk-UA" b="0" dirty="0"/>
            </a:br>
            <a:endParaRPr lang="uk-UA" dirty="0">
              <a:latin typeface="+mj-lt"/>
            </a:endParaRPr>
          </a:p>
        </p:txBody>
      </p:sp>
      <p:pic>
        <p:nvPicPr>
          <p:cNvPr id="7170" name="Picture 2" descr="C:\Users\home\Desktop\ІГРИ\Створити папку (3)\rjv k\HIkXFQbko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8970"/>
            <a:ext cx="36195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ome\Desktop\ІГРИ\Створити папку (3)\rjv k\UMALEuUg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5103"/>
            <a:ext cx="4303736" cy="28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Коли помер Левицький В. Й.?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095058"/>
                <a:ext cx="6840760" cy="103887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i="1" dirty="0"/>
                  <a:t>Щоб </a:t>
                </a:r>
                <a:r>
                  <a:rPr lang="uk-UA" i="1" dirty="0" smtClean="0"/>
                  <a:t>взнати, </a:t>
                </a:r>
                <a:r>
                  <a:rPr lang="uk-UA" i="1" dirty="0"/>
                  <a:t>якого дня помер В.Левицький, скажіть при якому значенні </a:t>
                </a:r>
                <a:r>
                  <a:rPr lang="en-US" i="1" dirty="0"/>
                  <a:t>k </a:t>
                </a:r>
                <a:r>
                  <a:rPr lang="uk-UA" i="1" dirty="0"/>
                  <a:t>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i="1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i="1" dirty="0"/>
                  <a:t> і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i="1" dirty="0"/>
                  <a:t> (-2; </a:t>
                </a:r>
                <a:r>
                  <a:rPr lang="en-US" i="1" dirty="0"/>
                  <a:t>k</a:t>
                </a:r>
                <a:r>
                  <a:rPr lang="uk-UA" i="1" dirty="0"/>
                  <a:t>) є перпендикулярними.</a:t>
                </a:r>
                <a:endParaRPr lang="uk-UA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95058"/>
                <a:ext cx="6840760" cy="1038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2030006"/>
                <a:ext cx="8368701" cy="126419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uk-UA" i="1" dirty="0"/>
                  <a:t>Щоб </a:t>
                </a:r>
                <a:r>
                  <a:rPr lang="uk-UA" i="1" dirty="0" smtClean="0"/>
                  <a:t>взнати, </a:t>
                </a:r>
                <a:r>
                  <a:rPr lang="uk-UA" i="1" dirty="0"/>
                  <a:t>якого місяця помер В.Левицький, розв’яжіть систему рівнянь</a:t>
                </a:r>
                <a:br>
                  <a:rPr lang="uk-UA" i="1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+6∗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+9∗</m:t>
                            </m:r>
                            <m:sSup>
                              <m:s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=16</m:t>
                            </m:r>
                          </m:e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−3∗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i="1" dirty="0"/>
                  <a:t>.</a:t>
                </a:r>
                <a:br>
                  <a:rPr lang="uk-UA" i="1" dirty="0"/>
                </a:br>
                <a:r>
                  <a:rPr lang="uk-UA" i="1" dirty="0"/>
                  <a:t>Суму усіх координат помножте на 3 і </a:t>
                </a:r>
                <a:r>
                  <a:rPr lang="uk-UA" i="1" dirty="0" smtClean="0"/>
                  <a:t>додайте </a:t>
                </a:r>
                <a:r>
                  <a:rPr lang="uk-UA" i="1" dirty="0"/>
                  <a:t>1.</a:t>
                </a:r>
                <a:endParaRPr lang="uk-U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30006"/>
                <a:ext cx="8368701" cy="1264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3356992"/>
                <a:ext cx="8496944" cy="151002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:r>
                  <a:rPr lang="uk-UA" i="1" dirty="0"/>
                  <a:t>Щоб взнати рік смерті В. Левицького спершу перемножте координати центра кола і квадрат радіуса. Одержане число збільшіть у 100 разів і до отриманого результату додайте одержане число, збільшене у 10 разів. Відніміть 24.</a:t>
                </a:r>
                <a:br>
                  <a:rPr lang="uk-UA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r>
                  <a:rPr lang="uk-UA" i="1" dirty="0"/>
                  <a:t/>
                </a:r>
                <a:br>
                  <a:rPr lang="uk-UA" i="1" dirty="0"/>
                </a:br>
                <a:endParaRPr lang="uk-U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56992"/>
                <a:ext cx="8496944" cy="15100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5577" y="5805264"/>
            <a:ext cx="117692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Відповідь: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5805264"/>
            <a:ext cx="168802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13 липня 1956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якому місті помер наш земляк?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24744"/>
                <a:ext cx="5112568" cy="372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/>
                  <a:t>Щоб взнати в якому саме місті помер В. Левицький, розв’яжіть наступні вирази: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uk-UA" sz="28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uk-UA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uk-UA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2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28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uk-UA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uk-UA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uk-UA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uk-UA" sz="280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uk-UA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r>
                  <a:rPr lang="uk-UA" sz="2800" dirty="0"/>
                  <a:t/>
                </a:r>
                <a:br>
                  <a:rPr lang="uk-UA" sz="2800" dirty="0"/>
                </a:br>
                <a:r>
                  <a:rPr lang="uk-UA" sz="28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2015*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uk-UA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uk-UA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func>
                  </m:oMath>
                </a14:m>
                <a:r>
                  <a:rPr lang="uk-UA" sz="2800" dirty="0">
                    <a:solidFill>
                      <a:schemeClr val="accent3">
                        <a:lumMod val="75000"/>
                      </a:schemeClr>
                    </a:solidFill>
                  </a:rPr>
                  <a:t>+</a:t>
                </a:r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</a:rPr>
                  <a:t>v</a:t>
                </a:r>
                <a:r>
                  <a:rPr lang="uk-UA" sz="2800" dirty="0">
                    <a:solidFill>
                      <a:schemeClr val="accent3">
                        <a:lumMod val="75000"/>
                      </a:schemeClr>
                    </a:solidFill>
                  </a:rPr>
                  <a:t>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uk-UA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uk-UA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func>
                  </m:oMath>
                </a14:m>
                <a:endParaRPr lang="uk-UA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uk-UA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∗(</m:t>
                          </m:r>
                          <m:sSup>
                            <m:sSupPr>
                              <m:ctrlPr>
                                <a:rPr lang="uk-UA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−9)</m:t>
                          </m:r>
                        </m:num>
                        <m:den>
                          <m:sSup>
                            <m:sSupPr>
                              <m:ctrlPr>
                                <a:rPr lang="uk-UA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uk-UA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e>
                            <m:sup>
                              <m:r>
                                <a:rPr lang="uk-UA" sz="28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uk-UA" sz="28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uk-UA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uk-UA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uk-UA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num>
                        <m:den>
                          <m:r>
                            <a:rPr lang="uk-UA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uk-UA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uk-UA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</m:den>
                      </m:f>
                    </m:oMath>
                  </m:oMathPara>
                </a14:m>
                <a:endParaRPr lang="uk-UA" sz="2800" dirty="0"/>
              </a:p>
              <a:p>
                <a:pPr algn="ctr"/>
                <a:r>
                  <a:rPr lang="en-US" sz="2800" i="1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k-UA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f>
                              <m:fPr>
                                <m:ctrlPr>
                                  <a:rPr lang="uk-UA" sz="28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2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uk-UA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f>
                              <m:fPr>
                                <m:ctrlPr>
                                  <a:rPr lang="uk-UA" sz="28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uk-UA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5112568" cy="3725443"/>
              </a:xfrm>
              <a:prstGeom prst="rect">
                <a:avLst/>
              </a:prstGeom>
              <a:blipFill rotWithShape="1">
                <a:blip r:embed="rId2"/>
                <a:stretch>
                  <a:fillRect l="-954" t="-81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37042"/>
            <a:ext cx="3498677" cy="22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84012" y="1111206"/>
            <a:ext cx="1096120" cy="387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Відповідь: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980154" y="1111206"/>
            <a:ext cx="1032655" cy="36933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В Львові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7543" y="4850157"/>
            <a:ext cx="4109023" cy="160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80" y="4128492"/>
            <a:ext cx="3814396" cy="255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9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293</TotalTime>
  <Words>294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Franklin Gothic Book</vt:lpstr>
      <vt:lpstr>Franklin Gothic Medium</vt:lpstr>
      <vt:lpstr>Tunga</vt:lpstr>
      <vt:lpstr>Wingdings</vt:lpstr>
      <vt:lpstr>Углы</vt:lpstr>
      <vt:lpstr>Володимир Йосипович Левицький</vt:lpstr>
      <vt:lpstr>На скільки добре ми знаємо нашого земляка?</vt:lpstr>
      <vt:lpstr>Коли народився Володимир Левицький? </vt:lpstr>
      <vt:lpstr>Де народився талановитий математик?</vt:lpstr>
      <vt:lpstr>Презентация PowerPoint</vt:lpstr>
      <vt:lpstr>Презентация PowerPoint</vt:lpstr>
      <vt:lpstr>Презентация PowerPoint</vt:lpstr>
      <vt:lpstr>Коли помер Левицький В. Й.?</vt:lpstr>
      <vt:lpstr>В якому місті помер наш земляк?</vt:lpstr>
      <vt:lpstr>Земляки свято шанують пам’ять видатного сина Тернопільщини. Якій тернопільській школі присвоєне ім’я В.Левицького?</vt:lpstr>
      <vt:lpstr>Молодці!!!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Максим Соловей</cp:lastModifiedBy>
  <cp:revision>20</cp:revision>
  <dcterms:created xsi:type="dcterms:W3CDTF">2015-10-12T13:52:10Z</dcterms:created>
  <dcterms:modified xsi:type="dcterms:W3CDTF">2016-08-21T11:53:57Z</dcterms:modified>
</cp:coreProperties>
</file>