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F62D-5254-4FAC-A068-EBBBD8A2D3DE}" type="datetimeFigureOut">
              <a:rPr lang="uk-UA" smtClean="0"/>
              <a:t>11.02.2014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2670-C842-4A0F-9440-46BA4AD36A0A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F62D-5254-4FAC-A068-EBBBD8A2D3DE}" type="datetimeFigureOut">
              <a:rPr lang="uk-UA" smtClean="0"/>
              <a:t>11.02.2014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2670-C842-4A0F-9440-46BA4AD36A0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F62D-5254-4FAC-A068-EBBBD8A2D3DE}" type="datetimeFigureOut">
              <a:rPr lang="uk-UA" smtClean="0"/>
              <a:t>11.02.2014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2670-C842-4A0F-9440-46BA4AD36A0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F62D-5254-4FAC-A068-EBBBD8A2D3DE}" type="datetimeFigureOut">
              <a:rPr lang="uk-UA" smtClean="0"/>
              <a:t>11.02.2014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2670-C842-4A0F-9440-46BA4AD36A0A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F62D-5254-4FAC-A068-EBBBD8A2D3DE}" type="datetimeFigureOut">
              <a:rPr lang="uk-UA" smtClean="0"/>
              <a:t>11.02.2014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2670-C842-4A0F-9440-46BA4AD36A0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F62D-5254-4FAC-A068-EBBBD8A2D3DE}" type="datetimeFigureOut">
              <a:rPr lang="uk-UA" smtClean="0"/>
              <a:t>11.02.2014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2670-C842-4A0F-9440-46BA4AD36A0A}" type="slidenum">
              <a:rPr lang="uk-UA" smtClean="0"/>
              <a:t>‹#›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F62D-5254-4FAC-A068-EBBBD8A2D3DE}" type="datetimeFigureOut">
              <a:rPr lang="uk-UA" smtClean="0"/>
              <a:t>11.02.2014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2670-C842-4A0F-9440-46BA4AD36A0A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F62D-5254-4FAC-A068-EBBBD8A2D3DE}" type="datetimeFigureOut">
              <a:rPr lang="uk-UA" smtClean="0"/>
              <a:t>11.02.2014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2670-C842-4A0F-9440-46BA4AD36A0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F62D-5254-4FAC-A068-EBBBD8A2D3DE}" type="datetimeFigureOut">
              <a:rPr lang="uk-UA" smtClean="0"/>
              <a:t>11.02.2014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2670-C842-4A0F-9440-46BA4AD36A0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F62D-5254-4FAC-A068-EBBBD8A2D3DE}" type="datetimeFigureOut">
              <a:rPr lang="uk-UA" smtClean="0"/>
              <a:t>11.02.2014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2670-C842-4A0F-9440-46BA4AD36A0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F62D-5254-4FAC-A068-EBBBD8A2D3DE}" type="datetimeFigureOut">
              <a:rPr lang="uk-UA" smtClean="0"/>
              <a:t>11.02.2014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12670-C842-4A0F-9440-46BA4AD36A0A}" type="slidenum">
              <a:rPr lang="uk-UA" smtClean="0"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F92F62D-5254-4FAC-A068-EBBBD8A2D3DE}" type="datetimeFigureOut">
              <a:rPr lang="uk-UA" smtClean="0"/>
              <a:t>11.02.2014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D212670-C842-4A0F-9440-46BA4AD36A0A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325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27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image" Target="../media/image29.jpeg"/><Relationship Id="rId7" Type="http://schemas.openxmlformats.org/officeDocument/2006/relationships/image" Target="../media/image6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jpeg"/><Relationship Id="rId5" Type="http://schemas.openxmlformats.org/officeDocument/2006/relationships/image" Target="../media/image22.jpeg"/><Relationship Id="rId4" Type="http://schemas.openxmlformats.org/officeDocument/2006/relationships/image" Target="../media/image30.jpeg"/><Relationship Id="rId9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470025"/>
          </a:xfrm>
        </p:spPr>
        <p:txBody>
          <a:bodyPr>
            <a:normAutofit fontScale="90000"/>
          </a:bodyPr>
          <a:lstStyle/>
          <a:p>
            <a:pPr marL="182880" indent="0">
              <a:buNone/>
            </a:pPr>
            <a:r>
              <a:rPr lang="uk-UA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Моделювання   </a:t>
            </a:r>
            <a:br>
              <a:rPr lang="uk-UA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uk-UA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нестандартних ситуацій на уроках</a:t>
            </a:r>
            <a:br>
              <a:rPr lang="uk-UA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uk-UA" sz="60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uk-UA" sz="60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</a:t>
            </a:r>
            <a:r>
              <a:rPr lang="uk-UA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математики</a:t>
            </a:r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uk-UA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07841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кеігі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629149"/>
            <a:ext cx="2133600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457200"/>
            <a:ext cx="7543800" cy="1295400"/>
          </a:xfrm>
        </p:spPr>
        <p:txBody>
          <a:bodyPr/>
          <a:lstStyle/>
          <a:p>
            <a:pPr algn="ctr" eaLnBrk="1" hangingPunct="1">
              <a:defRPr/>
            </a:pPr>
            <a:r>
              <a:rPr lang="uk-UA" sz="4400" i="1" smtClean="0">
                <a:solidFill>
                  <a:srgbClr val="F92A07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Розв</a:t>
            </a:r>
            <a:r>
              <a:rPr lang="en-US" sz="4400" i="1" smtClean="0">
                <a:solidFill>
                  <a:srgbClr val="F92A07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’</a:t>
            </a:r>
            <a:r>
              <a:rPr lang="uk-UA" sz="4400" i="1" smtClean="0">
                <a:solidFill>
                  <a:srgbClr val="F92A07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язання</a:t>
            </a:r>
          </a:p>
        </p:txBody>
      </p:sp>
      <p:pic>
        <p:nvPicPr>
          <p:cNvPr id="5124" name="Picture 5" descr="images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37" b="19723"/>
          <a:stretch/>
        </p:blipFill>
        <p:spPr bwMode="auto">
          <a:xfrm>
            <a:off x="0" y="166255"/>
            <a:ext cx="2619375" cy="1233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WordArt 9"/>
          <p:cNvSpPr>
            <a:spLocks noChangeArrowheads="1" noChangeShapeType="1" noTextEdit="1"/>
          </p:cNvSpPr>
          <p:nvPr/>
        </p:nvSpPr>
        <p:spPr bwMode="auto">
          <a:xfrm>
            <a:off x="990600" y="2133600"/>
            <a:ext cx="6629400" cy="20574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uk-UA" sz="4800" b="1" kern="10" spc="-48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92 дні – 92г Са</a:t>
            </a:r>
          </a:p>
        </p:txBody>
      </p:sp>
      <p:pic>
        <p:nvPicPr>
          <p:cNvPr id="5126" name="Picture 10" descr="ярнявнф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724400"/>
            <a:ext cx="2333625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07730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uk-UA" smtClean="0"/>
              <a:t>Шукаємо масу молока </a:t>
            </a:r>
            <a:br>
              <a:rPr lang="uk-UA" altLang="uk-UA" smtClean="0"/>
            </a:br>
            <a:r>
              <a:rPr lang="uk-UA" altLang="uk-UA" smtClean="0"/>
              <a:t>за формулою:</a:t>
            </a:r>
          </a:p>
        </p:txBody>
      </p:sp>
      <p:pic>
        <p:nvPicPr>
          <p:cNvPr id="6147" name="Picture 4" descr="images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228599"/>
            <a:ext cx="1278232" cy="2264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WordArt 5"/>
          <p:cNvSpPr>
            <a:spLocks noChangeArrowheads="1" noChangeShapeType="1" noTextEdit="1"/>
          </p:cNvSpPr>
          <p:nvPr/>
        </p:nvSpPr>
        <p:spPr bwMode="auto">
          <a:xfrm>
            <a:off x="762000" y="2209800"/>
            <a:ext cx="7772400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m </a:t>
            </a:r>
            <a:r>
              <a:rPr lang="uk-UA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молока=</a:t>
            </a:r>
            <a:r>
              <a:rPr lang="el-GR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ρ*</a:t>
            </a:r>
            <a:r>
              <a:rPr lang="en-US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V=3*1,032=3,096</a:t>
            </a:r>
            <a:r>
              <a:rPr lang="uk-UA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г</a:t>
            </a:r>
          </a:p>
        </p:txBody>
      </p:sp>
      <p:pic>
        <p:nvPicPr>
          <p:cNvPr id="6149" name="Picture 8" descr="крвч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DFE"/>
              </a:clrFrom>
              <a:clrTo>
                <a:srgbClr val="FFFD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038600"/>
            <a:ext cx="2209800" cy="207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9" descr="янрґнк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52400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8193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0" descr="вккфгкфін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2362200"/>
            <a:ext cx="1905000" cy="207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9" descr="вккфгкфі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438400"/>
            <a:ext cx="1905000" cy="207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8" descr="вккфгкфін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1905000" cy="207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1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19200"/>
            <a:ext cx="8229600" cy="4411663"/>
          </a:xfrm>
          <a:prstGeom prst="rect">
            <a:avLst/>
          </a:prstGeom>
        </p:spPr>
        <p:txBody>
          <a:bodyPr/>
          <a:lstStyle/>
          <a:p>
            <a:pPr eaLnBrk="1" hangingPunct="1">
              <a:buFont typeface="Wingdings" charset="2"/>
              <a:buNone/>
              <a:defRPr/>
            </a:pPr>
            <a:r>
              <a:rPr lang="uk-UA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А тепер шукаємо </a:t>
            </a:r>
            <a:r>
              <a:rPr lang="en-US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</a:t>
            </a:r>
            <a:r>
              <a:rPr lang="uk-UA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uk-UA" sz="28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Са</a:t>
            </a:r>
            <a:r>
              <a:rPr lang="uk-UA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 в 3,096г </a:t>
            </a:r>
          </a:p>
          <a:p>
            <a:pPr eaLnBrk="1" hangingPunct="1">
              <a:buFont typeface="Wingdings" charset="2"/>
              <a:buNone/>
              <a:defRPr/>
            </a:pPr>
            <a:r>
              <a:rPr lang="uk-UA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молока за формулою масової</a:t>
            </a:r>
          </a:p>
          <a:p>
            <a:pPr eaLnBrk="1" hangingPunct="1">
              <a:buFont typeface="Wingdings" charset="2"/>
              <a:buNone/>
              <a:defRPr/>
            </a:pPr>
            <a:r>
              <a:rPr lang="uk-UA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частки речовини в розчині:</a:t>
            </a:r>
          </a:p>
          <a:p>
            <a:pPr eaLnBrk="1" hangingPunct="1">
              <a:buFont typeface="Wingdings" charset="2"/>
              <a:buNone/>
              <a:defRPr/>
            </a:pPr>
            <a:r>
              <a:rPr lang="uk-UA" sz="2800" dirty="0" smtClean="0">
                <a:solidFill>
                  <a:schemeClr val="accent1"/>
                </a:solidFill>
              </a:rPr>
              <a:t>      </a:t>
            </a:r>
            <a:endParaRPr lang="uk-UA" dirty="0" smtClean="0"/>
          </a:p>
        </p:txBody>
      </p:sp>
      <p:pic>
        <p:nvPicPr>
          <p:cNvPr id="7174" name="Picture 4" descr="яі7гі75і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0"/>
            <a:ext cx="198120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WordArt 5"/>
          <p:cNvSpPr>
            <a:spLocks noChangeArrowheads="1" noChangeShapeType="1" noTextEdit="1"/>
          </p:cNvSpPr>
          <p:nvPr/>
        </p:nvSpPr>
        <p:spPr bwMode="auto">
          <a:xfrm>
            <a:off x="990600" y="3733800"/>
            <a:ext cx="7334250" cy="1571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C99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m(Ca)=3,096*0,14/100=0,0043344</a:t>
            </a:r>
            <a:r>
              <a:rPr lang="uk-UA" sz="3600" i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C99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г</a:t>
            </a:r>
          </a:p>
          <a:p>
            <a:pPr algn="ctr"/>
            <a:r>
              <a:rPr lang="uk-UA" sz="3600" i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C99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     </a:t>
            </a:r>
          </a:p>
        </p:txBody>
      </p:sp>
      <p:pic>
        <p:nvPicPr>
          <p:cNvPr id="7176" name="Picture 6" descr="вккфгкфін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572000"/>
            <a:ext cx="1905000" cy="207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7" descr="вккфгкфін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572000"/>
            <a:ext cx="1905000" cy="207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05186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667000" y="152400"/>
            <a:ext cx="5715000" cy="3538538"/>
          </a:xfrm>
          <a:prstGeom prst="rect">
            <a:avLst/>
          </a:prstGeom>
        </p:spPr>
        <p:txBody>
          <a:bodyPr/>
          <a:lstStyle/>
          <a:p>
            <a:pPr eaLnBrk="1" hangingPunct="1">
              <a:buFont typeface="Wingdings" charset="2"/>
              <a:buNone/>
              <a:defRPr/>
            </a:pPr>
            <a:r>
              <a:rPr lang="uk-UA" sz="2800" b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Складаємо пропорцію:</a:t>
            </a:r>
          </a:p>
          <a:p>
            <a:pPr eaLnBrk="1" hangingPunct="1">
              <a:buFont typeface="Wingdings" charset="2"/>
              <a:buNone/>
              <a:defRPr/>
            </a:pPr>
            <a:r>
              <a:rPr lang="uk-UA" sz="2800" smtClean="0">
                <a:solidFill>
                  <a:schemeClr val="accent1"/>
                </a:solidFill>
              </a:rPr>
              <a:t>      600г – 0,0043344г</a:t>
            </a:r>
          </a:p>
          <a:p>
            <a:pPr eaLnBrk="1" hangingPunct="1">
              <a:buFont typeface="Wingdings" charset="2"/>
              <a:buNone/>
              <a:defRPr/>
            </a:pPr>
            <a:r>
              <a:rPr lang="uk-UA" sz="2800" smtClean="0">
                <a:solidFill>
                  <a:schemeClr val="accent1"/>
                </a:solidFill>
              </a:rPr>
              <a:t>         Хг – 92г </a:t>
            </a:r>
          </a:p>
          <a:p>
            <a:pPr eaLnBrk="1" hangingPunct="1">
              <a:buFont typeface="Wingdings" charset="2"/>
              <a:buNone/>
              <a:defRPr/>
            </a:pPr>
            <a:r>
              <a:rPr lang="uk-UA" sz="2800" smtClean="0">
                <a:solidFill>
                  <a:schemeClr val="accent1"/>
                </a:solidFill>
              </a:rPr>
              <a:t> </a:t>
            </a:r>
            <a:r>
              <a:rPr lang="uk-UA" sz="2800" b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звідси: </a:t>
            </a:r>
          </a:p>
          <a:p>
            <a:pPr eaLnBrk="1" hangingPunct="1">
              <a:buFont typeface="Wingdings" charset="2"/>
              <a:buNone/>
              <a:defRPr/>
            </a:pPr>
            <a:r>
              <a:rPr lang="uk-UA" sz="2800" smtClean="0">
                <a:solidFill>
                  <a:schemeClr val="accent1"/>
                </a:solidFill>
              </a:rPr>
              <a:t>    </a:t>
            </a:r>
            <a:r>
              <a:rPr lang="en-US" sz="2800" smtClean="0">
                <a:solidFill>
                  <a:schemeClr val="accent1"/>
                </a:solidFill>
              </a:rPr>
              <a:t>m</a:t>
            </a:r>
            <a:r>
              <a:rPr lang="uk-UA" sz="2800" smtClean="0">
                <a:solidFill>
                  <a:schemeClr val="accent1"/>
                </a:solidFill>
              </a:rPr>
              <a:t> сиру=600*92/0,0043344г =12735326,7г=127,353267ц</a:t>
            </a:r>
          </a:p>
          <a:p>
            <a:pPr eaLnBrk="1" hangingPunct="1">
              <a:defRPr/>
            </a:pPr>
            <a:endParaRPr lang="uk-UA" smtClean="0"/>
          </a:p>
        </p:txBody>
      </p:sp>
      <p:pic>
        <p:nvPicPr>
          <p:cNvPr id="8195" name="Picture 4" descr="нфу4фу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DDFDE"/>
              </a:clrFrom>
              <a:clrTo>
                <a:srgbClr val="EDDFD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10025"/>
            <a:ext cx="3886200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5" descr="явр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336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6" descr="ееепее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725863"/>
            <a:ext cx="4724400" cy="313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7574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8" descr="images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800600"/>
            <a:ext cx="2286000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6" descr="сегщс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15681">
            <a:off x="228600" y="2286000"/>
            <a:ext cx="2438400" cy="190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 descr="вш66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245745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585787"/>
            <a:ext cx="6512511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uk-UA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Задача №2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33600" y="1828800"/>
            <a:ext cx="4343400" cy="4411663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uk-UA" sz="2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Прихильниця шоколаду Оля дізналась, що масова частка життєво важливого елемента </a:t>
            </a:r>
            <a:r>
              <a:rPr lang="uk-UA" sz="20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Феруму</a:t>
            </a:r>
            <a:r>
              <a:rPr lang="uk-UA" sz="2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в шоколаді навіть більше, ніж у м'ясі і складає 0,0027% (проти 0,0024% в пісному м'ясі)</a:t>
            </a:r>
            <a:r>
              <a:rPr lang="uk-UA" sz="20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.Оля</a:t>
            </a:r>
            <a:r>
              <a:rPr lang="uk-UA" sz="2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полюбляє з'їдати по маленькій шоколадці (30г) щодня. Скільки м'яса ще має з'їсти Оля на обід, щоб забезпечити середньодобову потребу у </a:t>
            </a:r>
            <a:r>
              <a:rPr lang="uk-UA" sz="20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Ферумі</a:t>
            </a:r>
            <a:r>
              <a:rPr lang="uk-UA" sz="2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що становить 10 мг? </a:t>
            </a:r>
          </a:p>
        </p:txBody>
      </p:sp>
      <p:pic>
        <p:nvPicPr>
          <p:cNvPr id="9223" name="Picture 5" descr="вгнвгненвг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96545">
            <a:off x="6324600" y="1676400"/>
            <a:ext cx="2562225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7" descr="index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3959" y="4848225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989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5" descr="ечгчвгке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029200"/>
            <a:ext cx="2714625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409575"/>
            <a:ext cx="6512511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uk-UA" i="1" dirty="0" err="1" smtClean="0">
                <a:solidFill>
                  <a:srgbClr val="F92A07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Розв</a:t>
            </a:r>
            <a:r>
              <a:rPr lang="en-US" i="1" dirty="0" smtClean="0">
                <a:solidFill>
                  <a:srgbClr val="F92A07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’</a:t>
            </a:r>
            <a:r>
              <a:rPr lang="uk-UA" i="1" dirty="0" err="1" smtClean="0">
                <a:solidFill>
                  <a:srgbClr val="F92A07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язання</a:t>
            </a:r>
            <a:r>
              <a:rPr lang="uk-UA" i="1" dirty="0" smtClean="0">
                <a:solidFill>
                  <a:srgbClr val="F92A07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5763" y="2039938"/>
            <a:ext cx="8229600" cy="2971800"/>
          </a:xfrm>
          <a:prstGeom prst="rect">
            <a:avLst/>
          </a:prstGeom>
        </p:spPr>
        <p:txBody>
          <a:bodyPr/>
          <a:lstStyle/>
          <a:p>
            <a:pPr marL="571500" indent="-571500" eaLnBrk="1" hangingPunct="1">
              <a:buFont typeface="Wingdings" charset="2"/>
              <a:buNone/>
              <a:defRPr/>
            </a:pPr>
            <a:r>
              <a:rPr lang="uk-UA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Шукаємо масу </a:t>
            </a:r>
            <a:r>
              <a:rPr lang="en-US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Fe </a:t>
            </a:r>
            <a:r>
              <a:rPr lang="uk-UA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 30г шоколадки за формулою масової частки речовини в розчині:</a:t>
            </a:r>
            <a:r>
              <a:rPr lang="uk-UA" sz="2000" b="1" dirty="0" smtClean="0">
                <a:solidFill>
                  <a:schemeClr val="accent1"/>
                </a:solidFill>
              </a:rPr>
              <a:t>                        </a:t>
            </a:r>
          </a:p>
          <a:p>
            <a:pPr marL="571500" indent="-571500" eaLnBrk="1" hangingPunct="1">
              <a:buFont typeface="Wingdings" charset="2"/>
              <a:buNone/>
              <a:defRPr/>
            </a:pPr>
            <a:endParaRPr lang="uk-UA" sz="20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571500" indent="-571500" eaLnBrk="1" hangingPunct="1">
              <a:defRPr/>
            </a:pPr>
            <a:endParaRPr lang="uk-UA" sz="2000" dirty="0" smtClean="0"/>
          </a:p>
          <a:p>
            <a:pPr marL="571500" indent="-571500" eaLnBrk="1" hangingPunct="1">
              <a:buFont typeface="Wingdings" charset="2"/>
              <a:buNone/>
              <a:defRPr/>
            </a:pPr>
            <a:endParaRPr lang="uk-UA" sz="2000" dirty="0" smtClean="0"/>
          </a:p>
        </p:txBody>
      </p:sp>
      <p:pic>
        <p:nvPicPr>
          <p:cNvPr id="10245" name="Picture 4" descr="аншв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8975" y="4686300"/>
            <a:ext cx="2105025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6" descr="images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CF7"/>
              </a:clrFrom>
              <a:clrTo>
                <a:srgbClr val="FDFC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33625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7" name="WordArt 7"/>
          <p:cNvSpPr>
            <a:spLocks noChangeArrowheads="1" noChangeShapeType="1" noTextEdit="1"/>
          </p:cNvSpPr>
          <p:nvPr/>
        </p:nvSpPr>
        <p:spPr bwMode="auto">
          <a:xfrm>
            <a:off x="1143000" y="3429000"/>
            <a:ext cx="6715125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 m(Fe)=30*0,0027/100=0,00081</a:t>
            </a:r>
            <a:r>
              <a:rPr lang="uk-UA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г</a:t>
            </a:r>
          </a:p>
        </p:txBody>
      </p:sp>
    </p:spTree>
    <p:extLst>
      <p:ext uri="{BB962C8B-B14F-4D97-AF65-F5344CB8AC3E}">
        <p14:creationId xmlns:p14="http://schemas.microsoft.com/office/powerpoint/2010/main" val="1856581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457200"/>
            <a:ext cx="8229600" cy="1709738"/>
          </a:xfrm>
          <a:prstGeom prst="rect">
            <a:avLst/>
          </a:prstGeom>
        </p:spPr>
        <p:txBody>
          <a:bodyPr/>
          <a:lstStyle/>
          <a:p>
            <a:pPr marL="571500" indent="-571500" eaLnBrk="1" hangingPunct="1">
              <a:buFont typeface="Wingdings" charset="2"/>
              <a:buNone/>
              <a:defRPr/>
            </a:pPr>
            <a:r>
              <a:rPr lang="uk-UA" sz="2800" b="1" smtClean="0">
                <a:solidFill>
                  <a:schemeClr val="accent1"/>
                </a:solidFill>
              </a:rPr>
              <a:t>      </a:t>
            </a:r>
            <a:r>
              <a:rPr lang="uk-UA" sz="2800" b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Знайдемо скільки життєво важливого елемента Феруму Олі ще потрібно з</a:t>
            </a:r>
            <a:r>
              <a:rPr lang="en-US" sz="2800" b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’</a:t>
            </a:r>
            <a:r>
              <a:rPr lang="uk-UA" sz="2800" b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їсти у м</a:t>
            </a:r>
            <a:r>
              <a:rPr lang="en-US" sz="2800" b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’</a:t>
            </a:r>
            <a:r>
              <a:rPr lang="uk-UA" sz="2800" b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ясі:</a:t>
            </a:r>
            <a:endParaRPr lang="uk-UA" sz="2800" b="1" smtClean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67" name="WordArt 4"/>
          <p:cNvSpPr>
            <a:spLocks noChangeArrowheads="1" noChangeShapeType="1" noTextEdit="1"/>
          </p:cNvSpPr>
          <p:nvPr/>
        </p:nvSpPr>
        <p:spPr bwMode="auto">
          <a:xfrm>
            <a:off x="1066800" y="2667000"/>
            <a:ext cx="7162800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m(Fe)=0,01-0,00081=0.00919</a:t>
            </a:r>
            <a:r>
              <a:rPr lang="uk-UA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г</a:t>
            </a:r>
          </a:p>
        </p:txBody>
      </p:sp>
      <p:pic>
        <p:nvPicPr>
          <p:cNvPr id="11268" name="Picture 5" descr="ягяувег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67200"/>
            <a:ext cx="2203450" cy="248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6" descr="івіфві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970856">
            <a:off x="5562600" y="4532313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23960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457200"/>
            <a:ext cx="8153400" cy="2395538"/>
          </a:xfrm>
          <a:prstGeom prst="rect">
            <a:avLst/>
          </a:prstGeom>
        </p:spPr>
        <p:txBody>
          <a:bodyPr/>
          <a:lstStyle/>
          <a:p>
            <a:pPr marL="571500" indent="-571500"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uk-UA" sz="2800" b="1" smtClean="0">
                <a:solidFill>
                  <a:schemeClr val="accent1"/>
                </a:solidFill>
              </a:rPr>
              <a:t>      </a:t>
            </a:r>
            <a:r>
              <a:rPr lang="uk-UA" sz="2800" b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Шукаємо масу м'яса, яку має з'їсти</a:t>
            </a:r>
          </a:p>
          <a:p>
            <a:pPr marL="571500" indent="-571500"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uk-UA" sz="2800" b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Оля на обід, щоб забезпечити середньодобову потребу у Ферумі</a:t>
            </a:r>
          </a:p>
          <a:p>
            <a:pPr marL="571500" indent="-571500"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uk-UA" sz="2800" b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за формулою масової частки </a:t>
            </a:r>
          </a:p>
          <a:p>
            <a:pPr marL="571500" indent="-571500" eaLnBrk="1" hangingPunct="1">
              <a:lnSpc>
                <a:spcPct val="90000"/>
              </a:lnSpc>
              <a:buFont typeface="Wingdings" charset="2"/>
              <a:buNone/>
              <a:defRPr/>
            </a:pPr>
            <a:r>
              <a:rPr lang="uk-UA" sz="2800" b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речовини в розчині:</a:t>
            </a:r>
            <a:endParaRPr lang="uk-UA" smtClean="0"/>
          </a:p>
          <a:p>
            <a:pPr marL="571500" indent="-571500" eaLnBrk="1" hangingPunct="1">
              <a:lnSpc>
                <a:spcPct val="90000"/>
              </a:lnSpc>
              <a:defRPr/>
            </a:pPr>
            <a:endParaRPr lang="uk-UA" smtClean="0"/>
          </a:p>
        </p:txBody>
      </p:sp>
      <p:sp>
        <p:nvSpPr>
          <p:cNvPr id="12291" name="WordArt 4"/>
          <p:cNvSpPr>
            <a:spLocks noChangeArrowheads="1" noChangeShapeType="1" noTextEdit="1"/>
          </p:cNvSpPr>
          <p:nvPr/>
        </p:nvSpPr>
        <p:spPr bwMode="auto">
          <a:xfrm>
            <a:off x="1219200" y="3200400"/>
            <a:ext cx="6572250" cy="13525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m(</a:t>
            </a:r>
            <a:r>
              <a:rPr lang="uk-UA" sz="36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м’яса)=0,00919*100/0,0024</a:t>
            </a:r>
          </a:p>
          <a:p>
            <a:pPr algn="ctr"/>
            <a:r>
              <a:rPr lang="uk-UA" sz="36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=382,916666666г</a:t>
            </a:r>
          </a:p>
        </p:txBody>
      </p:sp>
      <p:pic>
        <p:nvPicPr>
          <p:cNvPr id="12292" name="Picture 5" descr="івіві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495800"/>
            <a:ext cx="2324100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6" descr="ясячсячс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3300" y="0"/>
            <a:ext cx="1790700" cy="255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7" descr="аіфві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DFDFF"/>
              </a:clrFrom>
              <a:clrTo>
                <a:srgbClr val="FDFD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981575"/>
            <a:ext cx="2438400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Picture 8" descr="вш66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572000"/>
            <a:ext cx="245745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7405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фі6і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2819400" cy="262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5" descr="images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8463" y="0"/>
            <a:ext cx="2395537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6" descr="на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8000"/>
            <a:ext cx="2524125" cy="190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7" descr="images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EFAEE"/>
              </a:clrFrom>
              <a:clrTo>
                <a:srgbClr val="FEFAE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75" y="3352800"/>
            <a:ext cx="2333625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8" descr="index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5550" y="5248275"/>
            <a:ext cx="2838450" cy="160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Picture 9" descr="images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939" b="22503"/>
          <a:stretch/>
        </p:blipFill>
        <p:spPr bwMode="auto">
          <a:xfrm>
            <a:off x="0" y="5248275"/>
            <a:ext cx="2619375" cy="1055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0" name="Picture 10" descr="ащ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52400"/>
            <a:ext cx="2162175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1" name="Picture 11" descr="аншв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419600"/>
            <a:ext cx="31242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2" name="WordArt 12"/>
          <p:cNvSpPr>
            <a:spLocks noChangeArrowheads="1" noChangeShapeType="1" noTextEdit="1"/>
          </p:cNvSpPr>
          <p:nvPr/>
        </p:nvSpPr>
        <p:spPr bwMode="auto">
          <a:xfrm>
            <a:off x="3124200" y="2286000"/>
            <a:ext cx="2895600" cy="2157413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54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END</a:t>
            </a:r>
            <a:endParaRPr lang="uk-UA" sz="5400" b="1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Impact"/>
            </a:endParaRPr>
          </a:p>
        </p:txBody>
      </p:sp>
    </p:spTree>
    <p:extLst>
      <p:ext uri="{BB962C8B-B14F-4D97-AF65-F5344CB8AC3E}">
        <p14:creationId xmlns:p14="http://schemas.microsoft.com/office/powerpoint/2010/main" val="42265154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Прямая со стрелкой 38"/>
          <p:cNvCxnSpPr/>
          <p:nvPr/>
        </p:nvCxnSpPr>
        <p:spPr>
          <a:xfrm>
            <a:off x="5148064" y="1637184"/>
            <a:ext cx="1800200" cy="3303983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flipH="1">
            <a:off x="3060930" y="1637184"/>
            <a:ext cx="935006" cy="3560967"/>
          </a:xfrm>
          <a:prstGeom prst="straightConnector1">
            <a:avLst/>
          </a:prstGeom>
          <a:ln w="571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4644008" y="1955096"/>
            <a:ext cx="0" cy="1401896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>
            <a:off x="2051720" y="1484784"/>
            <a:ext cx="513509" cy="1471933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Группа 10"/>
          <p:cNvGrpSpPr/>
          <p:nvPr/>
        </p:nvGrpSpPr>
        <p:grpSpPr>
          <a:xfrm>
            <a:off x="1808570" y="82887"/>
            <a:ext cx="5455030" cy="1872208"/>
            <a:chOff x="1727773" y="116632"/>
            <a:chExt cx="5616624" cy="2232248"/>
          </a:xfrm>
        </p:grpSpPr>
        <p:sp>
          <p:nvSpPr>
            <p:cNvPr id="5" name="Овал 4"/>
            <p:cNvSpPr/>
            <p:nvPr/>
          </p:nvSpPr>
          <p:spPr>
            <a:xfrm>
              <a:off x="1727773" y="116632"/>
              <a:ext cx="5616624" cy="2232248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889366" y="878813"/>
              <a:ext cx="5293437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4000" b="1" dirty="0" smtClean="0">
                  <a:ln w="12700">
                    <a:solidFill>
                      <a:srgbClr val="FF0000"/>
                    </a:solidFill>
                    <a:prstDash val="solid"/>
                  </a:ln>
                  <a:solidFill>
                    <a:srgbClr val="FF0000"/>
                  </a:solidFill>
                  <a:effectLst>
                    <a:glow rad="228600">
                      <a:schemeClr val="accent1">
                        <a:satMod val="175000"/>
                        <a:alpha val="40000"/>
                      </a:schemeClr>
                    </a:glow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Нестандартний урок</a:t>
              </a:r>
              <a:endParaRPr lang="uk-UA" sz="4000" b="1" dirty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193383" y="2956717"/>
            <a:ext cx="3381054" cy="1800200"/>
            <a:chOff x="363380" y="3827653"/>
            <a:chExt cx="3381054" cy="1800200"/>
          </a:xfrm>
        </p:grpSpPr>
        <p:sp>
          <p:nvSpPr>
            <p:cNvPr id="14" name="Овал 13"/>
            <p:cNvSpPr/>
            <p:nvPr/>
          </p:nvSpPr>
          <p:spPr>
            <a:xfrm>
              <a:off x="363380" y="3827653"/>
              <a:ext cx="3204267" cy="1800200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63380" y="4502124"/>
              <a:ext cx="338105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2400" b="1" dirty="0" smtClean="0">
                  <a:solidFill>
                    <a:srgbClr val="FF0000"/>
                  </a:solidFill>
                </a:rPr>
                <a:t>Нестандартні форми </a:t>
              </a:r>
            </a:p>
            <a:p>
              <a:r>
                <a:rPr lang="uk-UA" sz="2400" b="1" dirty="0">
                  <a:solidFill>
                    <a:srgbClr val="FF0000"/>
                  </a:solidFill>
                </a:rPr>
                <a:t> </a:t>
              </a:r>
              <a:r>
                <a:rPr lang="uk-UA" sz="2400" b="1" dirty="0" smtClean="0">
                  <a:solidFill>
                    <a:srgbClr val="FF0000"/>
                  </a:solidFill>
                </a:rPr>
                <a:t>         роботи</a:t>
              </a:r>
              <a:endParaRPr lang="uk-UA" sz="24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3397650" y="3356992"/>
            <a:ext cx="2725674" cy="1399925"/>
            <a:chOff x="3700689" y="3399853"/>
            <a:chExt cx="2725674" cy="1399925"/>
          </a:xfrm>
        </p:grpSpPr>
        <p:sp>
          <p:nvSpPr>
            <p:cNvPr id="20" name="Овал 19"/>
            <p:cNvSpPr/>
            <p:nvPr/>
          </p:nvSpPr>
          <p:spPr>
            <a:xfrm>
              <a:off x="3700689" y="3399853"/>
              <a:ext cx="2725674" cy="1399925"/>
            </a:xfrm>
            <a:prstGeom prst="ellipse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928033" y="3648921"/>
              <a:ext cx="2282997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2400" b="1" dirty="0" smtClean="0">
                  <a:solidFill>
                    <a:srgbClr val="002060"/>
                  </a:solidFill>
                </a:rPr>
                <a:t>Нестандартні </a:t>
              </a:r>
            </a:p>
            <a:p>
              <a:r>
                <a:rPr lang="uk-UA" sz="2400" b="1" dirty="0">
                  <a:solidFill>
                    <a:srgbClr val="002060"/>
                  </a:solidFill>
                </a:rPr>
                <a:t> </a:t>
              </a:r>
              <a:r>
                <a:rPr lang="uk-UA" sz="2400" b="1" dirty="0" smtClean="0">
                  <a:solidFill>
                    <a:srgbClr val="002060"/>
                  </a:solidFill>
                </a:rPr>
                <a:t>    задачі</a:t>
              </a:r>
            </a:p>
            <a:p>
              <a:endParaRPr lang="uk-UA" dirty="0"/>
            </a:p>
          </p:txBody>
        </p:sp>
      </p:grpSp>
      <p:cxnSp>
        <p:nvCxnSpPr>
          <p:cNvPr id="28" name="Прямая со стрелкой 27"/>
          <p:cNvCxnSpPr/>
          <p:nvPr/>
        </p:nvCxnSpPr>
        <p:spPr>
          <a:xfrm>
            <a:off x="6300111" y="1637184"/>
            <a:ext cx="648153" cy="81970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Группа 28"/>
          <p:cNvGrpSpPr/>
          <p:nvPr/>
        </p:nvGrpSpPr>
        <p:grpSpPr>
          <a:xfrm>
            <a:off x="5819597" y="2456892"/>
            <a:ext cx="3204267" cy="1800200"/>
            <a:chOff x="363380" y="3827653"/>
            <a:chExt cx="3204267" cy="1800200"/>
          </a:xfrm>
        </p:grpSpPr>
        <p:sp>
          <p:nvSpPr>
            <p:cNvPr id="30" name="Овал 29"/>
            <p:cNvSpPr/>
            <p:nvPr/>
          </p:nvSpPr>
          <p:spPr>
            <a:xfrm>
              <a:off x="363380" y="3827653"/>
              <a:ext cx="3204267" cy="1800200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954659" y="4127588"/>
              <a:ext cx="2021707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2400" b="1" dirty="0" smtClean="0">
                  <a:solidFill>
                    <a:srgbClr val="FF0000"/>
                  </a:solidFill>
                </a:rPr>
                <a:t>Створення </a:t>
              </a:r>
            </a:p>
            <a:p>
              <a:r>
                <a:rPr lang="uk-UA" sz="2400" b="1" dirty="0" smtClean="0">
                  <a:solidFill>
                    <a:srgbClr val="FF0000"/>
                  </a:solidFill>
                </a:rPr>
                <a:t>проблемних</a:t>
              </a:r>
            </a:p>
            <a:p>
              <a:r>
                <a:rPr lang="uk-UA" sz="2400" b="1" dirty="0" smtClean="0">
                  <a:solidFill>
                    <a:srgbClr val="FF0000"/>
                  </a:solidFill>
                </a:rPr>
                <a:t>ситуацій</a:t>
              </a:r>
              <a:endParaRPr lang="uk-UA" sz="24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1035142" y="5123582"/>
            <a:ext cx="3256805" cy="1649270"/>
            <a:chOff x="3700689" y="3399853"/>
            <a:chExt cx="2725674" cy="1420096"/>
          </a:xfrm>
        </p:grpSpPr>
        <p:sp>
          <p:nvSpPr>
            <p:cNvPr id="35" name="Овал 34"/>
            <p:cNvSpPr/>
            <p:nvPr/>
          </p:nvSpPr>
          <p:spPr>
            <a:xfrm>
              <a:off x="3700689" y="3399853"/>
              <a:ext cx="2725674" cy="1399925"/>
            </a:xfrm>
            <a:prstGeom prst="ellipse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317045" y="3547903"/>
              <a:ext cx="1551134" cy="12720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2400" b="1" dirty="0" smtClean="0">
                  <a:solidFill>
                    <a:srgbClr val="002060"/>
                  </a:solidFill>
                </a:rPr>
                <a:t>Створення </a:t>
              </a:r>
            </a:p>
            <a:p>
              <a:r>
                <a:rPr lang="uk-UA" sz="2400" b="1" dirty="0" smtClean="0">
                  <a:solidFill>
                    <a:srgbClr val="002060"/>
                  </a:solidFill>
                </a:rPr>
                <a:t>атмосфери</a:t>
              </a:r>
            </a:p>
            <a:p>
              <a:r>
                <a:rPr lang="uk-UA" sz="2400" b="1" dirty="0" smtClean="0">
                  <a:solidFill>
                    <a:srgbClr val="002060"/>
                  </a:solidFill>
                </a:rPr>
                <a:t>успіху</a:t>
              </a:r>
            </a:p>
            <a:p>
              <a:endParaRPr lang="uk-UA" dirty="0"/>
            </a:p>
          </p:txBody>
        </p:sp>
      </p:grpSp>
      <p:grpSp>
        <p:nvGrpSpPr>
          <p:cNvPr id="46" name="Группа 45"/>
          <p:cNvGrpSpPr/>
          <p:nvPr/>
        </p:nvGrpSpPr>
        <p:grpSpPr>
          <a:xfrm>
            <a:off x="5148064" y="4941167"/>
            <a:ext cx="3875799" cy="1816851"/>
            <a:chOff x="3424350" y="3235387"/>
            <a:chExt cx="3243720" cy="1564391"/>
          </a:xfrm>
        </p:grpSpPr>
        <p:sp>
          <p:nvSpPr>
            <p:cNvPr id="47" name="Овал 46"/>
            <p:cNvSpPr/>
            <p:nvPr/>
          </p:nvSpPr>
          <p:spPr>
            <a:xfrm>
              <a:off x="3424350" y="3235387"/>
              <a:ext cx="3243720" cy="1564391"/>
            </a:xfrm>
            <a:prstGeom prst="ellipse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893192" y="3465546"/>
              <a:ext cx="2533172" cy="12720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sz="2400" b="1" dirty="0" smtClean="0">
                  <a:solidFill>
                    <a:srgbClr val="002060"/>
                  </a:solidFill>
                </a:rPr>
                <a:t>Додатковий бал як</a:t>
              </a:r>
            </a:p>
            <a:p>
              <a:r>
                <a:rPr lang="uk-UA" sz="2400" b="1" dirty="0" smtClean="0">
                  <a:solidFill>
                    <a:srgbClr val="002060"/>
                  </a:solidFill>
                </a:rPr>
                <a:t> стимул до </a:t>
              </a:r>
            </a:p>
            <a:p>
              <a:r>
                <a:rPr lang="uk-UA" sz="2400" b="1" dirty="0" smtClean="0">
                  <a:solidFill>
                    <a:srgbClr val="002060"/>
                  </a:solidFill>
                </a:rPr>
                <a:t>покращення знань</a:t>
              </a:r>
            </a:p>
            <a:p>
              <a:endParaRPr lang="uk-UA" dirty="0"/>
            </a:p>
          </p:txBody>
        </p:sp>
      </p:grpSp>
    </p:spTree>
    <p:extLst>
      <p:ext uri="{BB962C8B-B14F-4D97-AF65-F5344CB8AC3E}">
        <p14:creationId xmlns:p14="http://schemas.microsoft.com/office/powerpoint/2010/main" val="1967595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68" y="260648"/>
            <a:ext cx="79704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Нестандартні форми роботи</a:t>
            </a:r>
            <a:endParaRPr lang="uk-UA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2507770"/>
              </p:ext>
            </p:extLst>
          </p:nvPr>
        </p:nvGraphicFramePr>
        <p:xfrm>
          <a:off x="107504" y="1030089"/>
          <a:ext cx="8928993" cy="536448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742726"/>
                <a:gridCol w="2532927"/>
                <a:gridCol w="2354636"/>
                <a:gridCol w="3298704"/>
              </a:tblGrid>
              <a:tr h="278268">
                <a:tc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effectLst/>
                        </a:rPr>
                        <a:t>№з/п</a:t>
                      </a:r>
                    </a:p>
                  </a:txBody>
                  <a:tcPr marL="19258" marR="1925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effectLst/>
                        </a:rPr>
                        <a:t>Технології</a:t>
                      </a:r>
                    </a:p>
                  </a:txBody>
                  <a:tcPr marL="19258" marR="1925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effectLst/>
                        </a:rPr>
                        <a:t>Коли доцільно використовувати</a:t>
                      </a:r>
                    </a:p>
                  </a:txBody>
                  <a:tcPr marL="19258" marR="1925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>
                          <a:effectLst/>
                        </a:rPr>
                        <a:t>Що формує в учнів</a:t>
                      </a:r>
                    </a:p>
                  </a:txBody>
                  <a:tcPr marL="19258" marR="19258" marT="0" marB="0"/>
                </a:tc>
              </a:tr>
              <a:tr h="927560">
                <a:tc>
                  <a:txBody>
                    <a:bodyPr/>
                    <a:lstStyle/>
                    <a:p>
                      <a:r>
                        <a:rPr lang="uk-UA" sz="1600">
                          <a:effectLst/>
                        </a:rPr>
                        <a:t>1</a:t>
                      </a:r>
                    </a:p>
                  </a:txBody>
                  <a:tcPr marL="19258" marR="19258" marT="0" marB="0"/>
                </a:tc>
                <a:tc>
                  <a:txBody>
                    <a:bodyPr/>
                    <a:lstStyle/>
                    <a:p>
                      <a:r>
                        <a:rPr lang="ru-RU" sz="1600" dirty="0" err="1">
                          <a:effectLst/>
                        </a:rPr>
                        <a:t>Обговорення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проблеми</a:t>
                      </a:r>
                      <a:r>
                        <a:rPr lang="ru-RU" sz="1600" dirty="0">
                          <a:effectLst/>
                        </a:rPr>
                        <a:t> в </a:t>
                      </a:r>
                      <a:r>
                        <a:rPr lang="ru-RU" sz="1600" dirty="0" err="1">
                          <a:effectLst/>
                        </a:rPr>
                        <a:t>загальному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колі</a:t>
                      </a:r>
                      <a:r>
                        <a:rPr lang="ru-RU" sz="1600" dirty="0">
                          <a:effectLst/>
                        </a:rPr>
                        <a:t>(«</a:t>
                      </a:r>
                      <a:r>
                        <a:rPr lang="ru-RU" sz="1600" dirty="0" err="1">
                          <a:effectLst/>
                        </a:rPr>
                        <a:t>Мікрофон</a:t>
                      </a:r>
                      <a:r>
                        <a:rPr lang="ru-RU" sz="1600" dirty="0">
                          <a:effectLst/>
                        </a:rPr>
                        <a:t>», «</a:t>
                      </a:r>
                      <a:r>
                        <a:rPr lang="ru-RU" sz="1600" dirty="0" err="1">
                          <a:effectLst/>
                        </a:rPr>
                        <a:t>Незакінченні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речення</a:t>
                      </a:r>
                      <a:r>
                        <a:rPr lang="ru-RU" sz="1600" dirty="0">
                          <a:effectLst/>
                        </a:rPr>
                        <a:t>».</a:t>
                      </a:r>
                    </a:p>
                  </a:txBody>
                  <a:tcPr marL="19258" marR="19258" marT="0" marB="0"/>
                </a:tc>
                <a:tc>
                  <a:txBody>
                    <a:bodyPr/>
                    <a:lstStyle/>
                    <a:p>
                      <a:r>
                        <a:rPr lang="ru-RU" sz="1600" dirty="0" err="1">
                          <a:effectLst/>
                        </a:rPr>
                        <a:t>Під</a:t>
                      </a:r>
                      <a:r>
                        <a:rPr lang="ru-RU" sz="1600" dirty="0">
                          <a:effectLst/>
                        </a:rPr>
                        <a:t> час </a:t>
                      </a:r>
                      <a:r>
                        <a:rPr lang="ru-RU" sz="1600" dirty="0" err="1">
                          <a:effectLst/>
                        </a:rPr>
                        <a:t>вивчення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складних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або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проблемних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питань</a:t>
                      </a:r>
                      <a:r>
                        <a:rPr lang="ru-RU" sz="1600" dirty="0">
                          <a:effectLst/>
                        </a:rPr>
                        <a:t> у </a:t>
                      </a:r>
                      <a:r>
                        <a:rPr lang="ru-RU" sz="1600" dirty="0" err="1">
                          <a:effectLst/>
                        </a:rPr>
                        <a:t>навчальному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матеріалі</a:t>
                      </a:r>
                      <a:r>
                        <a:rPr lang="ru-RU" sz="1600" dirty="0">
                          <a:effectLst/>
                        </a:rPr>
                        <a:t>, </a:t>
                      </a:r>
                      <a:r>
                        <a:rPr lang="ru-RU" sz="1600" dirty="0" err="1">
                          <a:effectLst/>
                        </a:rPr>
                        <a:t>мотивації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пізнавальної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діяльності</a:t>
                      </a:r>
                      <a:r>
                        <a:rPr lang="ru-RU" sz="1600" dirty="0">
                          <a:effectLst/>
                        </a:rPr>
                        <a:t>, </a:t>
                      </a:r>
                      <a:r>
                        <a:rPr lang="ru-RU" sz="1600" dirty="0" err="1">
                          <a:effectLst/>
                        </a:rPr>
                        <a:t>актуалізації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опорних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знань</a:t>
                      </a:r>
                      <a:r>
                        <a:rPr lang="ru-RU" sz="1600" dirty="0">
                          <a:effectLst/>
                        </a:rPr>
                        <a:t>.</a:t>
                      </a:r>
                    </a:p>
                  </a:txBody>
                  <a:tcPr marL="19258" marR="19258" marT="0" marB="0"/>
                </a:tc>
                <a:tc>
                  <a:txBody>
                    <a:bodyPr/>
                    <a:lstStyle/>
                    <a:p>
                      <a:r>
                        <a:rPr lang="ru-RU" sz="1600" dirty="0" err="1">
                          <a:effectLst/>
                        </a:rPr>
                        <a:t>Сприяє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розвитку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вміння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вільно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висловлювати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власні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ідеї</a:t>
                      </a:r>
                      <a:r>
                        <a:rPr lang="ru-RU" sz="1600" dirty="0">
                          <a:effectLst/>
                        </a:rPr>
                        <a:t>, </a:t>
                      </a:r>
                      <a:r>
                        <a:rPr lang="ru-RU" sz="1600" dirty="0" err="1">
                          <a:effectLst/>
                        </a:rPr>
                        <a:t>розвиває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вміння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говорити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коротко,але</a:t>
                      </a:r>
                      <a:r>
                        <a:rPr lang="ru-RU" sz="1600" dirty="0">
                          <a:effectLst/>
                        </a:rPr>
                        <a:t> по </a:t>
                      </a:r>
                      <a:r>
                        <a:rPr lang="ru-RU" sz="1600" dirty="0" err="1">
                          <a:effectLst/>
                        </a:rPr>
                        <a:t>суті</a:t>
                      </a:r>
                      <a:r>
                        <a:rPr lang="ru-RU" sz="1600" dirty="0">
                          <a:effectLst/>
                        </a:rPr>
                        <a:t> й </a:t>
                      </a:r>
                      <a:r>
                        <a:rPr lang="ru-RU" sz="1600" dirty="0" err="1">
                          <a:effectLst/>
                        </a:rPr>
                        <a:t>переконливо</a:t>
                      </a:r>
                      <a:r>
                        <a:rPr lang="ru-RU" sz="1600" dirty="0">
                          <a:effectLst/>
                        </a:rPr>
                        <a:t>.</a:t>
                      </a:r>
                    </a:p>
                  </a:txBody>
                  <a:tcPr marL="19258" marR="19258" marT="0" marB="0"/>
                </a:tc>
              </a:tr>
              <a:tr h="742049">
                <a:tc>
                  <a:txBody>
                    <a:bodyPr/>
                    <a:lstStyle/>
                    <a:p>
                      <a:r>
                        <a:rPr lang="uk-UA" sz="1600">
                          <a:effectLst/>
                        </a:rPr>
                        <a:t>2</a:t>
                      </a:r>
                    </a:p>
                  </a:txBody>
                  <a:tcPr marL="19258" marR="19258" marT="0" marB="0"/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Навчаючись вчусь(«Броунівський рух», «Кожен учить кожного»).</a:t>
                      </a:r>
                    </a:p>
                  </a:txBody>
                  <a:tcPr marL="19258" marR="19258" marT="0" marB="0"/>
                </a:tc>
                <a:tc>
                  <a:txBody>
                    <a:bodyPr/>
                    <a:lstStyle/>
                    <a:p>
                      <a:r>
                        <a:rPr lang="ru-RU" sz="1600" dirty="0" err="1">
                          <a:effectLst/>
                        </a:rPr>
                        <a:t>Під</a:t>
                      </a:r>
                      <a:r>
                        <a:rPr lang="ru-RU" sz="1600" dirty="0">
                          <a:effectLst/>
                        </a:rPr>
                        <a:t> час </a:t>
                      </a:r>
                      <a:r>
                        <a:rPr lang="ru-RU" sz="1600" dirty="0" err="1">
                          <a:effectLst/>
                        </a:rPr>
                        <a:t>вивчення</a:t>
                      </a:r>
                      <a:r>
                        <a:rPr lang="ru-RU" sz="1600" dirty="0">
                          <a:effectLst/>
                        </a:rPr>
                        <a:t> великого </a:t>
                      </a:r>
                      <a:r>
                        <a:rPr lang="ru-RU" sz="1600" dirty="0" err="1">
                          <a:effectLst/>
                        </a:rPr>
                        <a:t>обсягу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інформації</a:t>
                      </a:r>
                      <a:r>
                        <a:rPr lang="ru-RU" sz="1600" dirty="0">
                          <a:effectLst/>
                        </a:rPr>
                        <a:t>, </a:t>
                      </a:r>
                      <a:r>
                        <a:rPr lang="ru-RU" sz="1600" dirty="0" err="1">
                          <a:effectLst/>
                        </a:rPr>
                        <a:t>узагальненя</a:t>
                      </a:r>
                      <a:r>
                        <a:rPr lang="ru-RU" sz="1600" dirty="0">
                          <a:effectLst/>
                        </a:rPr>
                        <a:t> та </a:t>
                      </a:r>
                      <a:r>
                        <a:rPr lang="ru-RU" sz="1600" dirty="0" err="1">
                          <a:effectLst/>
                        </a:rPr>
                        <a:t>повторення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вивченого</a:t>
                      </a:r>
                      <a:r>
                        <a:rPr lang="ru-RU" sz="1600" dirty="0">
                          <a:effectLst/>
                        </a:rPr>
                        <a:t>.</a:t>
                      </a:r>
                    </a:p>
                  </a:txBody>
                  <a:tcPr marL="19258" marR="19258" marT="0" marB="0"/>
                </a:tc>
                <a:tc>
                  <a:txBody>
                    <a:bodyPr/>
                    <a:lstStyle/>
                    <a:p>
                      <a:r>
                        <a:rPr lang="ru-RU" sz="1600" dirty="0" err="1">
                          <a:effectLst/>
                        </a:rPr>
                        <a:t>Підвищує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інтерес</a:t>
                      </a:r>
                      <a:r>
                        <a:rPr lang="ru-RU" sz="1600" dirty="0">
                          <a:effectLst/>
                        </a:rPr>
                        <a:t> до </a:t>
                      </a:r>
                      <a:r>
                        <a:rPr lang="ru-RU" sz="1600" dirty="0" err="1">
                          <a:effectLst/>
                        </a:rPr>
                        <a:t>предмета,формує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вміння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структурувати</a:t>
                      </a:r>
                      <a:r>
                        <a:rPr lang="ru-RU" sz="1600" dirty="0">
                          <a:effectLst/>
                        </a:rPr>
                        <a:t>, </a:t>
                      </a:r>
                      <a:r>
                        <a:rPr lang="ru-RU" sz="1600" dirty="0" err="1">
                          <a:effectLst/>
                        </a:rPr>
                        <a:t>узагальнювати</a:t>
                      </a:r>
                      <a:r>
                        <a:rPr lang="ru-RU" sz="1600" dirty="0">
                          <a:effectLst/>
                        </a:rPr>
                        <a:t>, </a:t>
                      </a:r>
                      <a:r>
                        <a:rPr lang="ru-RU" sz="1600" dirty="0" err="1">
                          <a:effectLst/>
                        </a:rPr>
                        <a:t>аналізувати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матеріал</a:t>
                      </a:r>
                      <a:r>
                        <a:rPr lang="ru-RU" sz="1600" dirty="0">
                          <a:effectLst/>
                        </a:rPr>
                        <a:t>.</a:t>
                      </a:r>
                    </a:p>
                  </a:txBody>
                  <a:tcPr marL="19258" marR="19258" marT="0" marB="0"/>
                </a:tc>
              </a:tr>
              <a:tr h="742049">
                <a:tc>
                  <a:txBody>
                    <a:bodyPr/>
                    <a:lstStyle/>
                    <a:p>
                      <a:r>
                        <a:rPr lang="uk-UA" sz="1600">
                          <a:effectLst/>
                        </a:rPr>
                        <a:t>3</a:t>
                      </a:r>
                    </a:p>
                  </a:txBody>
                  <a:tcPr marL="19258" marR="19258" marT="0" marB="0"/>
                </a:tc>
                <a:tc>
                  <a:txBody>
                    <a:bodyPr/>
                    <a:lstStyle/>
                    <a:p>
                      <a:r>
                        <a:rPr lang="uk-UA" sz="1600" dirty="0">
                          <a:effectLst/>
                        </a:rPr>
                        <a:t>Мозковий штурм.</a:t>
                      </a:r>
                    </a:p>
                    <a:p>
                      <a:r>
                        <a:rPr lang="uk-UA" sz="1600" dirty="0">
                          <a:effectLst/>
                        </a:rPr>
                        <a:t/>
                      </a:r>
                      <a:br>
                        <a:rPr lang="uk-UA" sz="1600" dirty="0">
                          <a:effectLst/>
                        </a:rPr>
                      </a:br>
                      <a:endParaRPr lang="uk-UA" sz="1600" dirty="0">
                        <a:effectLst/>
                      </a:endParaRPr>
                    </a:p>
                  </a:txBody>
                  <a:tcPr marL="19258" marR="19258" marT="0" marB="0"/>
                </a:tc>
                <a:tc>
                  <a:txBody>
                    <a:bodyPr/>
                    <a:lstStyle/>
                    <a:p>
                      <a:r>
                        <a:rPr lang="ru-RU" sz="1600" dirty="0" err="1">
                          <a:effectLst/>
                        </a:rPr>
                        <a:t>Під</a:t>
                      </a:r>
                      <a:r>
                        <a:rPr lang="ru-RU" sz="1600" dirty="0">
                          <a:effectLst/>
                        </a:rPr>
                        <a:t> час </a:t>
                      </a:r>
                      <a:r>
                        <a:rPr lang="ru-RU" sz="1600" dirty="0" err="1">
                          <a:effectLst/>
                        </a:rPr>
                        <a:t>засвоєння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вмінь</a:t>
                      </a:r>
                      <a:r>
                        <a:rPr lang="ru-RU" sz="1600" dirty="0">
                          <a:effectLst/>
                        </a:rPr>
                        <a:t> та </a:t>
                      </a:r>
                      <a:r>
                        <a:rPr lang="ru-RU" sz="1600" dirty="0" err="1">
                          <a:effectLst/>
                        </a:rPr>
                        <a:t>навичок</a:t>
                      </a:r>
                      <a:r>
                        <a:rPr lang="ru-RU" sz="1600" dirty="0">
                          <a:effectLst/>
                        </a:rPr>
                        <a:t>, </a:t>
                      </a:r>
                      <a:r>
                        <a:rPr lang="ru-RU" sz="1600" dirty="0" err="1">
                          <a:effectLst/>
                        </a:rPr>
                        <a:t>розвязування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складних</a:t>
                      </a:r>
                      <a:r>
                        <a:rPr lang="ru-RU" sz="1600" dirty="0">
                          <a:effectLst/>
                        </a:rPr>
                        <a:t> задач </a:t>
                      </a:r>
                      <a:r>
                        <a:rPr lang="ru-RU" sz="1600" dirty="0" err="1">
                          <a:effectLst/>
                        </a:rPr>
                        <a:t>або</a:t>
                      </a:r>
                      <a:r>
                        <a:rPr lang="ru-RU" sz="1600" dirty="0">
                          <a:effectLst/>
                        </a:rPr>
                        <a:t> для </a:t>
                      </a:r>
                      <a:r>
                        <a:rPr lang="ru-RU" sz="1600" dirty="0" err="1">
                          <a:effectLst/>
                        </a:rPr>
                        <a:t>пошуку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різних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способів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розвязування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однієї</a:t>
                      </a:r>
                      <a:r>
                        <a:rPr lang="ru-RU" sz="1600" dirty="0">
                          <a:effectLst/>
                        </a:rPr>
                        <a:t>  </a:t>
                      </a:r>
                      <a:r>
                        <a:rPr lang="ru-RU" sz="1600" dirty="0" err="1">
                          <a:effectLst/>
                        </a:rPr>
                        <a:t>задачі</a:t>
                      </a:r>
                      <a:r>
                        <a:rPr lang="ru-RU" sz="1600" dirty="0">
                          <a:effectLst/>
                        </a:rPr>
                        <a:t>.</a:t>
                      </a:r>
                    </a:p>
                  </a:txBody>
                  <a:tcPr marL="19258" marR="19258" marT="0" marB="0"/>
                </a:tc>
                <a:tc>
                  <a:txBody>
                    <a:bodyPr/>
                    <a:lstStyle/>
                    <a:p>
                      <a:r>
                        <a:rPr lang="ru-RU" sz="1600" dirty="0" err="1">
                          <a:effectLst/>
                        </a:rPr>
                        <a:t>Сприяє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розвитку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уяви</a:t>
                      </a:r>
                      <a:r>
                        <a:rPr lang="ru-RU" sz="1600" dirty="0">
                          <a:effectLst/>
                        </a:rPr>
                        <a:t> та </a:t>
                      </a:r>
                      <a:r>
                        <a:rPr lang="ru-RU" sz="1600" dirty="0" err="1">
                          <a:effectLst/>
                        </a:rPr>
                        <a:t>творчості</a:t>
                      </a:r>
                      <a:r>
                        <a:rPr lang="ru-RU" sz="1600" dirty="0">
                          <a:effectLst/>
                        </a:rPr>
                        <a:t>, </a:t>
                      </a:r>
                      <a:r>
                        <a:rPr lang="ru-RU" sz="1600" dirty="0" err="1">
                          <a:effectLst/>
                        </a:rPr>
                        <a:t>формує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вміння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чітко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висловлювати</a:t>
                      </a:r>
                      <a:r>
                        <a:rPr lang="ru-RU" sz="1600" dirty="0">
                          <a:effectLst/>
                        </a:rPr>
                        <a:t> свою думку.</a:t>
                      </a:r>
                    </a:p>
                  </a:txBody>
                  <a:tcPr marL="19258" marR="19258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490913" y="671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uk-UA" alt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uk-UA" alt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3067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118518297"/>
              </p:ext>
            </p:extLst>
          </p:nvPr>
        </p:nvGraphicFramePr>
        <p:xfrm>
          <a:off x="179512" y="33327"/>
          <a:ext cx="8875166" cy="685800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688899"/>
                <a:gridCol w="2532927"/>
                <a:gridCol w="2354636"/>
                <a:gridCol w="3298704"/>
              </a:tblGrid>
              <a:tr h="648071">
                <a:tc>
                  <a:txBody>
                    <a:bodyPr/>
                    <a:lstStyle/>
                    <a:p>
                      <a:r>
                        <a:rPr lang="uk-UA" sz="1800" dirty="0">
                          <a:effectLst/>
                        </a:rPr>
                        <a:t>4</a:t>
                      </a:r>
                    </a:p>
                  </a:txBody>
                  <a:tcPr marL="19258" marR="19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dirty="0">
                          <a:effectLst/>
                        </a:rPr>
                        <a:t>Робота в парах.</a:t>
                      </a:r>
                    </a:p>
                  </a:txBody>
                  <a:tcPr marL="19258" marR="19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err="1">
                          <a:effectLst/>
                        </a:rPr>
                        <a:t>Під</a:t>
                      </a:r>
                      <a:r>
                        <a:rPr lang="ru-RU" sz="1800" dirty="0">
                          <a:effectLst/>
                        </a:rPr>
                        <a:t> час </a:t>
                      </a:r>
                      <a:r>
                        <a:rPr lang="ru-RU" sz="1800" dirty="0" err="1">
                          <a:effectLst/>
                        </a:rPr>
                        <a:t>засвоєння</a:t>
                      </a:r>
                      <a:r>
                        <a:rPr lang="ru-RU" sz="1800" dirty="0">
                          <a:effectLst/>
                        </a:rPr>
                        <a:t>, </a:t>
                      </a:r>
                      <a:r>
                        <a:rPr lang="ru-RU" sz="1800" dirty="0" err="1">
                          <a:effectLst/>
                        </a:rPr>
                        <a:t>закріплення</a:t>
                      </a:r>
                      <a:r>
                        <a:rPr lang="ru-RU" sz="1800" dirty="0">
                          <a:effectLst/>
                        </a:rPr>
                        <a:t>, </a:t>
                      </a:r>
                      <a:r>
                        <a:rPr lang="ru-RU" sz="1800" dirty="0" err="1">
                          <a:effectLst/>
                        </a:rPr>
                        <a:t>перевірки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знань</a:t>
                      </a:r>
                      <a:endParaRPr lang="ru-RU" sz="1800" dirty="0">
                        <a:effectLst/>
                      </a:endParaRPr>
                    </a:p>
                  </a:txBody>
                  <a:tcPr marL="19258" marR="19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dirty="0">
                          <a:effectLst/>
                        </a:rPr>
                        <a:t>Сприяє розвитку навичок спілкування.</a:t>
                      </a:r>
                    </a:p>
                  </a:txBody>
                  <a:tcPr marL="19258" marR="19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9293">
                <a:tc>
                  <a:txBody>
                    <a:bodyPr/>
                    <a:lstStyle/>
                    <a:p>
                      <a:r>
                        <a:rPr lang="uk-UA" sz="1800">
                          <a:effectLst/>
                        </a:rPr>
                        <a:t>5</a:t>
                      </a:r>
                    </a:p>
                  </a:txBody>
                  <a:tcPr marL="19258" marR="19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800" dirty="0">
                          <a:effectLst/>
                        </a:rPr>
                        <a:t>Два-чотири-всі разом.</a:t>
                      </a:r>
                    </a:p>
                  </a:txBody>
                  <a:tcPr marL="19258" marR="19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err="1">
                          <a:effectLst/>
                        </a:rPr>
                        <a:t>Під</a:t>
                      </a:r>
                      <a:r>
                        <a:rPr lang="ru-RU" sz="1800" dirty="0">
                          <a:effectLst/>
                        </a:rPr>
                        <a:t> час </a:t>
                      </a:r>
                      <a:r>
                        <a:rPr lang="ru-RU" sz="1800" dirty="0" err="1">
                          <a:effectLst/>
                        </a:rPr>
                        <a:t>закріплення</a:t>
                      </a:r>
                      <a:r>
                        <a:rPr lang="ru-RU" sz="1800" dirty="0">
                          <a:effectLst/>
                        </a:rPr>
                        <a:t> та </a:t>
                      </a:r>
                      <a:r>
                        <a:rPr lang="ru-RU" sz="1800" dirty="0" err="1">
                          <a:effectLst/>
                        </a:rPr>
                        <a:t>засвоєння</a:t>
                      </a:r>
                      <a:r>
                        <a:rPr lang="ru-RU" sz="1800" dirty="0">
                          <a:effectLst/>
                        </a:rPr>
                        <a:t> нового </a:t>
                      </a:r>
                      <a:r>
                        <a:rPr lang="ru-RU" sz="1800" dirty="0" err="1">
                          <a:effectLst/>
                        </a:rPr>
                        <a:t>матеріалу</a:t>
                      </a:r>
                      <a:r>
                        <a:rPr lang="ru-RU" sz="1800" dirty="0">
                          <a:effectLst/>
                        </a:rPr>
                        <a:t> з метою </a:t>
                      </a:r>
                      <a:r>
                        <a:rPr lang="ru-RU" sz="1800" dirty="0" err="1">
                          <a:effectLst/>
                        </a:rPr>
                        <a:t>його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грунтовного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аналізу</a:t>
                      </a:r>
                      <a:r>
                        <a:rPr lang="ru-RU" sz="1800" dirty="0">
                          <a:effectLst/>
                        </a:rPr>
                        <a:t> та </a:t>
                      </a:r>
                      <a:r>
                        <a:rPr lang="ru-RU" sz="1800" dirty="0" err="1">
                          <a:effectLst/>
                        </a:rPr>
                        <a:t>осмислення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</a:p>
                  </a:txBody>
                  <a:tcPr marL="19258" marR="19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err="1">
                          <a:effectLst/>
                        </a:rPr>
                        <a:t>Сприяє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розвотку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спілкування</a:t>
                      </a:r>
                      <a:r>
                        <a:rPr lang="ru-RU" sz="1800" dirty="0">
                          <a:effectLst/>
                        </a:rPr>
                        <a:t> в </a:t>
                      </a:r>
                      <a:r>
                        <a:rPr lang="ru-RU" sz="1800" dirty="0" err="1">
                          <a:effectLst/>
                        </a:rPr>
                        <a:t>групі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</a:p>
                  </a:txBody>
                  <a:tcPr marL="19258" marR="19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4804">
                <a:tc>
                  <a:txBody>
                    <a:bodyPr/>
                    <a:lstStyle/>
                    <a:p>
                      <a:r>
                        <a:rPr lang="uk-UA" sz="1800">
                          <a:effectLst/>
                        </a:rPr>
                        <a:t>6</a:t>
                      </a:r>
                    </a:p>
                  </a:txBody>
                  <a:tcPr marL="19258" marR="19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</a:rPr>
                        <a:t>Робота в малих групах( «Діалог», «Спільний проект», «Пошук інформації».</a:t>
                      </a:r>
                    </a:p>
                  </a:txBody>
                  <a:tcPr marL="19258" marR="19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err="1">
                          <a:effectLst/>
                        </a:rPr>
                        <a:t>Підчас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закріплення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вмінь</a:t>
                      </a:r>
                      <a:r>
                        <a:rPr lang="ru-RU" sz="1800" dirty="0">
                          <a:effectLst/>
                        </a:rPr>
                        <a:t> та </a:t>
                      </a:r>
                      <a:r>
                        <a:rPr lang="ru-RU" sz="1800" dirty="0" err="1">
                          <a:effectLst/>
                        </a:rPr>
                        <a:t>навичок.Для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розв’язання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складних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проблем,що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потребують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колективного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розуму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</a:p>
                  </a:txBody>
                  <a:tcPr marL="19258" marR="19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err="1">
                          <a:effectLst/>
                        </a:rPr>
                        <a:t>Сприяє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розвитку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вмінь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аналізувати,узагальнювати</a:t>
                      </a:r>
                      <a:r>
                        <a:rPr lang="ru-RU" sz="1800" dirty="0">
                          <a:effectLst/>
                        </a:rPr>
                        <a:t>; </a:t>
                      </a:r>
                      <a:r>
                        <a:rPr lang="ru-RU" sz="1800" dirty="0" err="1">
                          <a:effectLst/>
                        </a:rPr>
                        <a:t>розвитку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пізнавальної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активності</a:t>
                      </a:r>
                      <a:r>
                        <a:rPr lang="ru-RU" sz="1800" dirty="0">
                          <a:effectLst/>
                        </a:rPr>
                        <a:t>, </a:t>
                      </a:r>
                      <a:r>
                        <a:rPr lang="ru-RU" sz="1800" dirty="0" err="1">
                          <a:effectLst/>
                        </a:rPr>
                        <a:t>логічного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мислення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</a:p>
                  </a:txBody>
                  <a:tcPr marL="19258" marR="19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024">
                <a:tc>
                  <a:txBody>
                    <a:bodyPr/>
                    <a:lstStyle/>
                    <a:p>
                      <a:r>
                        <a:rPr lang="uk-UA" sz="1800">
                          <a:effectLst/>
                        </a:rPr>
                        <a:t>7</a:t>
                      </a:r>
                    </a:p>
                  </a:txBody>
                  <a:tcPr marL="19258" marR="19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800">
                          <a:effectLst/>
                        </a:rPr>
                        <a:t>Карусель.</a:t>
                      </a:r>
                    </a:p>
                  </a:txBody>
                  <a:tcPr marL="19258" marR="19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err="1">
                          <a:effectLst/>
                        </a:rPr>
                        <a:t>Під</a:t>
                      </a:r>
                      <a:r>
                        <a:rPr lang="ru-RU" sz="1800" dirty="0">
                          <a:effectLst/>
                        </a:rPr>
                        <a:t> час </a:t>
                      </a:r>
                      <a:r>
                        <a:rPr lang="ru-RU" sz="1800" dirty="0" err="1">
                          <a:effectLst/>
                        </a:rPr>
                        <a:t>інтенсивної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перевірки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обсягу</a:t>
                      </a:r>
                      <a:r>
                        <a:rPr lang="ru-RU" sz="1800" dirty="0">
                          <a:effectLst/>
                        </a:rPr>
                        <a:t> й </a:t>
                      </a:r>
                      <a:r>
                        <a:rPr lang="ru-RU" sz="1800" dirty="0" err="1">
                          <a:effectLst/>
                        </a:rPr>
                        <a:t>глибини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наявних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знань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</a:p>
                  </a:txBody>
                  <a:tcPr marL="19258" marR="19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err="1">
                          <a:effectLst/>
                        </a:rPr>
                        <a:t>Розвиває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вміння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аргументувати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власну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позицію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</a:p>
                  </a:txBody>
                  <a:tcPr marL="19258" marR="19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9293">
                <a:tc>
                  <a:txBody>
                    <a:bodyPr/>
                    <a:lstStyle/>
                    <a:p>
                      <a:r>
                        <a:rPr lang="uk-UA" sz="1800">
                          <a:effectLst/>
                        </a:rPr>
                        <a:t>8</a:t>
                      </a:r>
                    </a:p>
                  </a:txBody>
                  <a:tcPr marL="19258" marR="19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800">
                          <a:effectLst/>
                        </a:rPr>
                        <a:t>Акваріум</a:t>
                      </a:r>
                    </a:p>
                  </a:txBody>
                  <a:tcPr marL="19258" marR="19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</a:rPr>
                        <a:t>Під час закріплення вмінь та навичок.</a:t>
                      </a:r>
                    </a:p>
                  </a:txBody>
                  <a:tcPr marL="19258" marR="19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err="1">
                          <a:effectLst/>
                        </a:rPr>
                        <a:t>Сприяє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розвитку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спілкування</a:t>
                      </a:r>
                      <a:r>
                        <a:rPr lang="ru-RU" sz="1800" dirty="0">
                          <a:effectLst/>
                        </a:rPr>
                        <a:t> в </a:t>
                      </a:r>
                      <a:r>
                        <a:rPr lang="ru-RU" sz="1800" dirty="0" err="1">
                          <a:effectLst/>
                        </a:rPr>
                        <a:t>малій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групі</a:t>
                      </a:r>
                      <a:r>
                        <a:rPr lang="ru-RU" sz="1800" dirty="0">
                          <a:effectLst/>
                        </a:rPr>
                        <a:t>, </a:t>
                      </a:r>
                      <a:r>
                        <a:rPr lang="ru-RU" sz="1800" dirty="0" err="1">
                          <a:effectLst/>
                        </a:rPr>
                        <a:t>вдосконаленню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вміння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дискутувати</a:t>
                      </a:r>
                      <a:r>
                        <a:rPr lang="ru-RU" sz="1800" dirty="0">
                          <a:effectLst/>
                        </a:rPr>
                        <a:t> та </a:t>
                      </a:r>
                      <a:r>
                        <a:rPr lang="ru-RU" sz="1800" dirty="0" err="1">
                          <a:effectLst/>
                        </a:rPr>
                        <a:t>аргументувати</a:t>
                      </a:r>
                      <a:r>
                        <a:rPr lang="ru-RU" sz="1800" dirty="0">
                          <a:effectLst/>
                        </a:rPr>
                        <a:t> свою думку.</a:t>
                      </a:r>
                    </a:p>
                  </a:txBody>
                  <a:tcPr marL="19258" marR="192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48885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531" y="21107"/>
            <a:ext cx="936104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dirty="0" smtClean="0">
                <a:solidFill>
                  <a:srgbClr val="7030A0"/>
                </a:solidFill>
              </a:rPr>
              <a:t>«Знайди помилку» </a:t>
            </a:r>
            <a:r>
              <a:rPr lang="uk-UA" sz="4400" dirty="0" err="1" smtClean="0">
                <a:solidFill>
                  <a:srgbClr val="7030A0"/>
                </a:solidFill>
              </a:rPr>
              <a:t>Інтернет-пошук</a:t>
            </a:r>
            <a:r>
              <a:rPr lang="uk-UA" sz="4400" dirty="0" smtClean="0">
                <a:solidFill>
                  <a:srgbClr val="7030A0"/>
                </a:solidFill>
              </a:rPr>
              <a:t/>
            </a:r>
            <a:br>
              <a:rPr lang="uk-UA" sz="4400" dirty="0" smtClean="0">
                <a:solidFill>
                  <a:srgbClr val="7030A0"/>
                </a:solidFill>
              </a:rPr>
            </a:br>
            <a:r>
              <a:rPr lang="uk-UA" sz="4400" dirty="0" smtClean="0">
                <a:solidFill>
                  <a:srgbClr val="7030A0"/>
                </a:solidFill>
              </a:rPr>
              <a:t>         Математична реклама</a:t>
            </a:r>
            <a:endParaRPr lang="uk-UA" sz="4400" dirty="0">
              <a:solidFill>
                <a:srgbClr val="7030A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484479"/>
            <a:ext cx="87849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Наприклад, урок по </a:t>
            </a:r>
            <a:r>
              <a:rPr lang="uk-UA" b="1" dirty="0"/>
              <a:t>темі: «Числові і буквені вирази. </a:t>
            </a:r>
            <a:r>
              <a:rPr lang="uk-UA" b="1" dirty="0" err="1"/>
              <a:t>Формули»</a:t>
            </a:r>
            <a:r>
              <a:rPr lang="uk-UA" b="1" dirty="0"/>
              <a:t>-5 клас.</a:t>
            </a:r>
            <a:endParaRPr lang="uk-UA" dirty="0"/>
          </a:p>
          <a:p>
            <a:r>
              <a:rPr lang="uk-UA" b="1" dirty="0"/>
              <a:t>Реклама 1</a:t>
            </a:r>
            <a:endParaRPr lang="uk-UA" dirty="0"/>
          </a:p>
          <a:p>
            <a:r>
              <a:rPr lang="uk-UA" dirty="0"/>
              <a:t>Як знайти , з якою швидкістю їде велосипедист, якщо відомі час і відстань?</a:t>
            </a:r>
          </a:p>
          <a:p>
            <a:r>
              <a:rPr lang="uk-UA" dirty="0"/>
              <a:t>А яку відстань проїде поїзд, якщо є швидкість і час?</a:t>
            </a:r>
          </a:p>
          <a:p>
            <a:r>
              <a:rPr lang="uk-UA" dirty="0"/>
              <a:t>За скільки годин пішохід дійде до міста, якщо ми будемо знати відстань і швидкість?</a:t>
            </a:r>
          </a:p>
          <a:p>
            <a:r>
              <a:rPr lang="uk-UA" dirty="0"/>
              <a:t>Як знайти об’єм, площу,периметр?</a:t>
            </a:r>
          </a:p>
          <a:p>
            <a:r>
              <a:rPr lang="uk-UA" dirty="0"/>
              <a:t>Відповідь дуже проста: дружіть із формулами, вони допоможуть!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3763210"/>
            <a:ext cx="878497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Тема: «Кут. </a:t>
            </a:r>
            <a:r>
              <a:rPr lang="ru-RU" b="1" dirty="0" err="1"/>
              <a:t>Позначення</a:t>
            </a:r>
            <a:r>
              <a:rPr lang="ru-RU" b="1" dirty="0"/>
              <a:t> кутів»-5клас.</a:t>
            </a:r>
            <a:endParaRPr lang="ru-RU" dirty="0"/>
          </a:p>
          <a:p>
            <a:r>
              <a:rPr lang="ru-RU" b="1" dirty="0"/>
              <a:t>Реклама 2</a:t>
            </a:r>
            <a:endParaRPr lang="ru-RU" dirty="0"/>
          </a:p>
          <a:p>
            <a:r>
              <a:rPr lang="ru-RU" dirty="0" err="1"/>
              <a:t>Ти</a:t>
            </a:r>
            <a:r>
              <a:rPr lang="ru-RU" dirty="0"/>
              <a:t> </a:t>
            </a:r>
            <a:r>
              <a:rPr lang="ru-RU" dirty="0" err="1"/>
              <a:t>знайдеш</a:t>
            </a:r>
            <a:r>
              <a:rPr lang="ru-RU" dirty="0"/>
              <a:t> мене у </a:t>
            </a:r>
            <a:r>
              <a:rPr lang="ru-RU" dirty="0" err="1"/>
              <a:t>будинках</a:t>
            </a:r>
            <a:r>
              <a:rPr lang="ru-RU" dirty="0"/>
              <a:t>, у </a:t>
            </a:r>
            <a:r>
              <a:rPr lang="ru-RU" dirty="0" err="1"/>
              <a:t>класі</a:t>
            </a:r>
            <a:r>
              <a:rPr lang="ru-RU" dirty="0"/>
              <a:t>,</a:t>
            </a:r>
          </a:p>
          <a:p>
            <a:r>
              <a:rPr lang="ru-RU" dirty="0"/>
              <a:t>У </a:t>
            </a:r>
            <a:r>
              <a:rPr lang="ru-RU" dirty="0" err="1"/>
              <a:t>зошит</a:t>
            </a:r>
            <a:r>
              <a:rPr lang="ru-RU" dirty="0"/>
              <a:t> в </a:t>
            </a:r>
            <a:r>
              <a:rPr lang="ru-RU" dirty="0" err="1"/>
              <a:t>клітинку</a:t>
            </a:r>
            <a:r>
              <a:rPr lang="ru-RU" dirty="0"/>
              <a:t> </a:t>
            </a:r>
            <a:r>
              <a:rPr lang="ru-RU" dirty="0" err="1"/>
              <a:t>заглянеш</a:t>
            </a:r>
            <a:r>
              <a:rPr lang="ru-RU" dirty="0"/>
              <a:t> коли.</a:t>
            </a:r>
          </a:p>
          <a:p>
            <a:r>
              <a:rPr lang="ru-RU" dirty="0"/>
              <a:t>Живу я в </a:t>
            </a:r>
            <a:r>
              <a:rPr lang="ru-RU" dirty="0" err="1"/>
              <a:t>будинку</a:t>
            </a:r>
            <a:r>
              <a:rPr lang="ru-RU" dirty="0"/>
              <a:t> в </a:t>
            </a:r>
            <a:r>
              <a:rPr lang="ru-RU" dirty="0" err="1"/>
              <a:t>непослуха</a:t>
            </a:r>
            <a:r>
              <a:rPr lang="ru-RU" dirty="0"/>
              <a:t> </a:t>
            </a:r>
            <a:r>
              <a:rPr lang="ru-RU" dirty="0" err="1"/>
              <a:t>Васі</a:t>
            </a:r>
            <a:r>
              <a:rPr lang="ru-RU" dirty="0"/>
              <a:t>,</a:t>
            </a:r>
          </a:p>
          <a:p>
            <a:r>
              <a:rPr lang="ru-RU" dirty="0"/>
              <a:t>Частенько </a:t>
            </a:r>
            <a:r>
              <a:rPr lang="ru-RU" dirty="0" err="1"/>
              <a:t>дідусь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ставить </a:t>
            </a:r>
            <a:r>
              <a:rPr lang="ru-RU" dirty="0" err="1"/>
              <a:t>туди</a:t>
            </a:r>
            <a:r>
              <a:rPr lang="ru-RU" dirty="0"/>
              <a:t>.</a:t>
            </a:r>
          </a:p>
          <a:p>
            <a:r>
              <a:rPr lang="ru-RU" dirty="0"/>
              <a:t>Я </a:t>
            </a:r>
            <a:r>
              <a:rPr lang="ru-RU" dirty="0" err="1"/>
              <a:t>скрізь</a:t>
            </a:r>
            <a:r>
              <a:rPr lang="ru-RU" dirty="0"/>
              <a:t> </a:t>
            </a:r>
            <a:r>
              <a:rPr lang="ru-RU" dirty="0" err="1"/>
              <a:t>зустрічаюсь</a:t>
            </a:r>
            <a:r>
              <a:rPr lang="ru-RU" dirty="0"/>
              <a:t>, мене </a:t>
            </a:r>
            <a:r>
              <a:rPr lang="ru-RU" dirty="0" err="1"/>
              <a:t>скрізь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,</a:t>
            </a:r>
          </a:p>
          <a:p>
            <a:r>
              <a:rPr lang="ru-RU" dirty="0" err="1"/>
              <a:t>Бо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брати</a:t>
            </a:r>
            <a:r>
              <a:rPr lang="ru-RU" dirty="0"/>
              <a:t> є:прямий і </a:t>
            </a:r>
            <a:r>
              <a:rPr lang="ru-RU" dirty="0" err="1"/>
              <a:t>тупий</a:t>
            </a:r>
            <a:r>
              <a:rPr lang="ru-RU" dirty="0"/>
              <a:t>,</a:t>
            </a:r>
          </a:p>
          <a:p>
            <a:r>
              <a:rPr lang="ru-RU" dirty="0" err="1"/>
              <a:t>Розгорнутий</a:t>
            </a:r>
            <a:r>
              <a:rPr lang="ru-RU" dirty="0"/>
              <a:t>, </a:t>
            </a:r>
            <a:r>
              <a:rPr lang="ru-RU" dirty="0" err="1"/>
              <a:t>гострий</a:t>
            </a:r>
            <a:r>
              <a:rPr lang="ru-RU" dirty="0"/>
              <a:t>, і </a:t>
            </a:r>
            <a:r>
              <a:rPr lang="ru-RU" dirty="0" err="1"/>
              <a:t>кожний</a:t>
            </a:r>
            <a:r>
              <a:rPr lang="ru-RU" dirty="0"/>
              <a:t> </a:t>
            </a:r>
            <a:r>
              <a:rPr lang="ru-RU" dirty="0" err="1"/>
              <a:t>важливий</a:t>
            </a:r>
            <a:r>
              <a:rPr lang="ru-RU" dirty="0"/>
              <a:t>,</a:t>
            </a:r>
          </a:p>
          <a:p>
            <a:r>
              <a:rPr lang="ru-RU" dirty="0"/>
              <a:t>Без нас </a:t>
            </a:r>
            <a:r>
              <a:rPr lang="ru-RU" dirty="0" err="1"/>
              <a:t>неможливо</a:t>
            </a:r>
            <a:r>
              <a:rPr lang="ru-RU" dirty="0"/>
              <a:t>!</a:t>
            </a:r>
          </a:p>
          <a:p>
            <a:r>
              <a:rPr lang="ru-RU" dirty="0"/>
              <a:t>А ось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зразки</a:t>
            </a:r>
            <a:r>
              <a:rPr lang="ru-RU" dirty="0"/>
              <a:t> </a:t>
            </a:r>
            <a:r>
              <a:rPr lang="ru-RU" dirty="0" err="1"/>
              <a:t>реклами</a:t>
            </a:r>
            <a:r>
              <a:rPr lang="ru-RU" dirty="0"/>
              <a:t>, </a:t>
            </a:r>
            <a:r>
              <a:rPr lang="ru-RU" dirty="0" err="1"/>
              <a:t>запропоновані</a:t>
            </a:r>
            <a:r>
              <a:rPr lang="ru-RU" dirty="0"/>
              <a:t> </a:t>
            </a:r>
            <a:r>
              <a:rPr lang="ru-RU" dirty="0" err="1"/>
              <a:t>учнями</a:t>
            </a:r>
            <a:r>
              <a:rPr lang="ru-RU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187681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8265" y="13823"/>
            <a:ext cx="8856984" cy="6955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Тема: «</a:t>
            </a:r>
            <a:r>
              <a:rPr lang="ru-RU" sz="2400" b="1" dirty="0" err="1"/>
              <a:t>Правильні</a:t>
            </a:r>
            <a:r>
              <a:rPr lang="ru-RU" sz="2400" b="1" dirty="0"/>
              <a:t> і </a:t>
            </a:r>
            <a:r>
              <a:rPr lang="ru-RU" sz="2400" b="1" dirty="0" err="1"/>
              <a:t>неправильні</a:t>
            </a:r>
            <a:r>
              <a:rPr lang="ru-RU" sz="2400" b="1" dirty="0"/>
              <a:t> дроби»-5 </a:t>
            </a:r>
            <a:r>
              <a:rPr lang="ru-RU" sz="2400" b="1" dirty="0" err="1"/>
              <a:t>клас</a:t>
            </a:r>
            <a:r>
              <a:rPr lang="ru-RU" sz="2400" b="1" dirty="0"/>
              <a:t>.</a:t>
            </a:r>
          </a:p>
          <a:p>
            <a:r>
              <a:rPr lang="ru-RU" sz="2400" b="1" dirty="0"/>
              <a:t>Реклама 3</a:t>
            </a:r>
          </a:p>
          <a:p>
            <a:r>
              <a:rPr lang="ru-RU" dirty="0"/>
              <a:t>     </a:t>
            </a:r>
            <a:r>
              <a:rPr lang="ru-RU" sz="2000" dirty="0"/>
              <a:t>Стояли </a:t>
            </a:r>
            <a:r>
              <a:rPr lang="ru-RU" sz="2000" dirty="0" err="1"/>
              <a:t>поруч</a:t>
            </a:r>
            <a:r>
              <a:rPr lang="ru-RU" sz="2000" dirty="0"/>
              <a:t> два </a:t>
            </a:r>
            <a:r>
              <a:rPr lang="ru-RU" sz="2000" dirty="0" err="1"/>
              <a:t>будинки</a:t>
            </a:r>
            <a:r>
              <a:rPr lang="ru-RU" sz="2000" dirty="0"/>
              <a:t>. В одному жив </a:t>
            </a:r>
            <a:r>
              <a:rPr lang="ru-RU" sz="2000" dirty="0" err="1"/>
              <a:t>дідусь</a:t>
            </a:r>
            <a:r>
              <a:rPr lang="ru-RU" sz="2000" dirty="0"/>
              <a:t> </a:t>
            </a:r>
            <a:r>
              <a:rPr lang="ru-RU" sz="2000" dirty="0" err="1"/>
              <a:t>Дріб,в</a:t>
            </a:r>
            <a:r>
              <a:rPr lang="ru-RU" sz="2000" dirty="0"/>
              <a:t> </a:t>
            </a:r>
            <a:r>
              <a:rPr lang="ru-RU" sz="2000" dirty="0" err="1"/>
              <a:t>іншому</a:t>
            </a:r>
            <a:r>
              <a:rPr lang="ru-RU" sz="2000" dirty="0"/>
              <a:t> –</a:t>
            </a:r>
            <a:r>
              <a:rPr lang="ru-RU" sz="2000" dirty="0" err="1"/>
              <a:t>онук</a:t>
            </a:r>
            <a:r>
              <a:rPr lang="ru-RU" sz="2000" dirty="0"/>
              <a:t> </a:t>
            </a:r>
            <a:r>
              <a:rPr lang="ru-RU" sz="2000" dirty="0" err="1"/>
              <a:t>дріб</a:t>
            </a:r>
            <a:r>
              <a:rPr lang="ru-RU" sz="2000" dirty="0"/>
              <a:t>.</a:t>
            </a:r>
          </a:p>
          <a:p>
            <a:r>
              <a:rPr lang="ru-RU" sz="2000" dirty="0"/>
              <a:t>У </a:t>
            </a:r>
            <a:r>
              <a:rPr lang="ru-RU" sz="2000" dirty="0" err="1"/>
              <a:t>дідуся</a:t>
            </a:r>
            <a:r>
              <a:rPr lang="ru-RU" sz="2000" dirty="0"/>
              <a:t> </a:t>
            </a:r>
            <a:r>
              <a:rPr lang="ru-RU" sz="2000" dirty="0" err="1"/>
              <a:t>був</a:t>
            </a:r>
            <a:r>
              <a:rPr lang="ru-RU" sz="2000" dirty="0"/>
              <a:t> маленький </a:t>
            </a:r>
            <a:r>
              <a:rPr lang="ru-RU" sz="2000" dirty="0" err="1"/>
              <a:t>кіт</a:t>
            </a:r>
            <a:r>
              <a:rPr lang="ru-RU" sz="2000" dirty="0"/>
              <a:t> </a:t>
            </a:r>
            <a:r>
              <a:rPr lang="ru-RU" sz="2000" dirty="0" err="1"/>
              <a:t>Чисельник</a:t>
            </a:r>
            <a:r>
              <a:rPr lang="ru-RU" sz="2000" dirty="0"/>
              <a:t> та великий пес </a:t>
            </a:r>
            <a:r>
              <a:rPr lang="ru-RU" sz="2000" dirty="0" err="1"/>
              <a:t>Знаменник</a:t>
            </a:r>
            <a:r>
              <a:rPr lang="ru-RU" sz="2000" dirty="0"/>
              <a:t>. </a:t>
            </a:r>
            <a:r>
              <a:rPr lang="ru-RU" sz="2000" dirty="0" err="1"/>
              <a:t>Дідусь</a:t>
            </a:r>
            <a:r>
              <a:rPr lang="ru-RU" sz="2000" dirty="0"/>
              <a:t> </a:t>
            </a:r>
            <a:r>
              <a:rPr lang="ru-RU" sz="2000" dirty="0" err="1"/>
              <a:t>дріб</a:t>
            </a:r>
            <a:r>
              <a:rPr lang="ru-RU" sz="2000" dirty="0"/>
              <a:t> </a:t>
            </a:r>
            <a:r>
              <a:rPr lang="ru-RU" sz="2000" dirty="0" err="1"/>
              <a:t>називався</a:t>
            </a:r>
            <a:r>
              <a:rPr lang="ru-RU" sz="2000" dirty="0"/>
              <a:t> </a:t>
            </a:r>
            <a:r>
              <a:rPr lang="ru-RU" sz="2000" dirty="0" err="1"/>
              <a:t>Правильним</a:t>
            </a:r>
            <a:r>
              <a:rPr lang="ru-RU" sz="2000" dirty="0"/>
              <a:t>.</a:t>
            </a:r>
          </a:p>
          <a:p>
            <a:r>
              <a:rPr lang="ru-RU" sz="2000" dirty="0"/>
              <a:t>   </a:t>
            </a:r>
            <a:r>
              <a:rPr lang="ru-RU" sz="2000" dirty="0" err="1"/>
              <a:t>Дріб</a:t>
            </a:r>
            <a:r>
              <a:rPr lang="ru-RU" sz="2000" dirty="0"/>
              <a:t>, у </a:t>
            </a:r>
            <a:r>
              <a:rPr lang="ru-RU" sz="2000" dirty="0" err="1"/>
              <a:t>якого</a:t>
            </a:r>
            <a:r>
              <a:rPr lang="ru-RU" sz="2000" dirty="0"/>
              <a:t> </a:t>
            </a:r>
            <a:r>
              <a:rPr lang="ru-RU" sz="2000" dirty="0" err="1"/>
              <a:t>чисельник</a:t>
            </a:r>
            <a:r>
              <a:rPr lang="ru-RU" sz="2000" dirty="0"/>
              <a:t> </a:t>
            </a:r>
            <a:r>
              <a:rPr lang="ru-RU" sz="2000" dirty="0" err="1"/>
              <a:t>менший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знаменника</a:t>
            </a:r>
            <a:r>
              <a:rPr lang="ru-RU" sz="2000" dirty="0"/>
              <a:t> , </a:t>
            </a:r>
            <a:r>
              <a:rPr lang="ru-RU" sz="2000" dirty="0" err="1"/>
              <a:t>називається</a:t>
            </a:r>
            <a:r>
              <a:rPr lang="ru-RU" sz="2000" dirty="0"/>
              <a:t> </a:t>
            </a:r>
            <a:r>
              <a:rPr lang="ru-RU" sz="2000" dirty="0" err="1"/>
              <a:t>правильним</a:t>
            </a:r>
            <a:r>
              <a:rPr lang="ru-RU" sz="2000" dirty="0"/>
              <a:t>.</a:t>
            </a:r>
          </a:p>
          <a:p>
            <a:r>
              <a:rPr lang="ru-RU" sz="2000" dirty="0"/>
              <a:t>У </a:t>
            </a:r>
            <a:r>
              <a:rPr lang="ru-RU" sz="2000" dirty="0" err="1"/>
              <a:t>онука</a:t>
            </a:r>
            <a:r>
              <a:rPr lang="ru-RU" sz="2000" dirty="0"/>
              <a:t> на </a:t>
            </a:r>
            <a:r>
              <a:rPr lang="ru-RU" sz="2000" dirty="0" err="1"/>
              <a:t>підвіконні</a:t>
            </a:r>
            <a:r>
              <a:rPr lang="ru-RU" sz="2000" dirty="0"/>
              <a:t> росли два </a:t>
            </a:r>
            <a:r>
              <a:rPr lang="ru-RU" sz="2000" dirty="0" err="1"/>
              <a:t>кактуси</a:t>
            </a:r>
            <a:r>
              <a:rPr lang="ru-RU" sz="2000" dirty="0"/>
              <a:t>. Один маленький-</a:t>
            </a:r>
            <a:r>
              <a:rPr lang="ru-RU" sz="2000" dirty="0" err="1"/>
              <a:t>знаменник</a:t>
            </a:r>
            <a:r>
              <a:rPr lang="ru-RU" sz="2000" dirty="0"/>
              <a:t>, </a:t>
            </a:r>
            <a:r>
              <a:rPr lang="ru-RU" sz="2000" dirty="0" err="1"/>
              <a:t>інший</a:t>
            </a:r>
            <a:r>
              <a:rPr lang="ru-RU" sz="2000" dirty="0"/>
              <a:t> великий-</a:t>
            </a:r>
            <a:r>
              <a:rPr lang="ru-RU" sz="2000" dirty="0" err="1"/>
              <a:t>чисельник.Але</a:t>
            </a:r>
            <a:r>
              <a:rPr lang="ru-RU" sz="2000" dirty="0"/>
              <a:t> коли </a:t>
            </a:r>
            <a:r>
              <a:rPr lang="ru-RU" sz="2000" dirty="0" err="1"/>
              <a:t>онук</a:t>
            </a:r>
            <a:r>
              <a:rPr lang="ru-RU" sz="2000" dirty="0"/>
              <a:t> добре </a:t>
            </a:r>
            <a:r>
              <a:rPr lang="ru-RU" sz="2000" dirty="0" err="1"/>
              <a:t>поливає</a:t>
            </a:r>
            <a:r>
              <a:rPr lang="ru-RU" sz="2000" dirty="0"/>
              <a:t> маленький кактус, то на </a:t>
            </a:r>
            <a:r>
              <a:rPr lang="ru-RU" sz="2000" dirty="0" err="1"/>
              <a:t>ньому</a:t>
            </a:r>
            <a:r>
              <a:rPr lang="ru-RU" sz="2000" dirty="0"/>
              <a:t> </a:t>
            </a:r>
            <a:r>
              <a:rPr lang="ru-RU" sz="2000" dirty="0" err="1"/>
              <a:t>зявляються</a:t>
            </a:r>
            <a:r>
              <a:rPr lang="ru-RU" sz="2000" dirty="0"/>
              <a:t> </a:t>
            </a:r>
            <a:r>
              <a:rPr lang="ru-RU" sz="2000" dirty="0" err="1"/>
              <a:t>квітки</a:t>
            </a:r>
            <a:r>
              <a:rPr lang="ru-RU" sz="2000" dirty="0"/>
              <a:t> і </a:t>
            </a:r>
            <a:r>
              <a:rPr lang="ru-RU" sz="2000" dirty="0" err="1"/>
              <a:t>тоді,знаменник</a:t>
            </a:r>
            <a:r>
              <a:rPr lang="ru-RU" sz="2000" dirty="0"/>
              <a:t> та </a:t>
            </a:r>
            <a:r>
              <a:rPr lang="ru-RU" sz="2000" dirty="0" err="1"/>
              <a:t>чисельник</a:t>
            </a:r>
            <a:r>
              <a:rPr lang="ru-RU" sz="2000" dirty="0"/>
              <a:t> </a:t>
            </a:r>
            <a:r>
              <a:rPr lang="ru-RU" sz="2000" dirty="0" err="1"/>
              <a:t>стають</a:t>
            </a:r>
            <a:r>
              <a:rPr lang="ru-RU" sz="2000" dirty="0"/>
              <a:t> </a:t>
            </a:r>
            <a:r>
              <a:rPr lang="ru-RU" sz="2000" dirty="0" err="1"/>
              <a:t>однаковими.Онука</a:t>
            </a:r>
            <a:r>
              <a:rPr lang="ru-RU" sz="2000" dirty="0"/>
              <a:t> звали </a:t>
            </a:r>
            <a:r>
              <a:rPr lang="ru-RU" sz="2000" dirty="0" err="1"/>
              <a:t>Неправильний</a:t>
            </a:r>
            <a:r>
              <a:rPr lang="ru-RU" sz="2000" dirty="0"/>
              <a:t> </a:t>
            </a:r>
            <a:r>
              <a:rPr lang="ru-RU" sz="2000" dirty="0" err="1"/>
              <a:t>дріб</a:t>
            </a:r>
            <a:r>
              <a:rPr lang="ru-RU" sz="2000" dirty="0"/>
              <a:t>.</a:t>
            </a:r>
          </a:p>
          <a:p>
            <a:r>
              <a:rPr lang="ru-RU" sz="2000" dirty="0"/>
              <a:t>   </a:t>
            </a:r>
            <a:r>
              <a:rPr lang="ru-RU" sz="2000" dirty="0" err="1"/>
              <a:t>Дріб</a:t>
            </a:r>
            <a:r>
              <a:rPr lang="ru-RU" sz="2000" dirty="0"/>
              <a:t>, у </a:t>
            </a:r>
            <a:r>
              <a:rPr lang="ru-RU" sz="2000" dirty="0" err="1"/>
              <a:t>якого</a:t>
            </a:r>
            <a:r>
              <a:rPr lang="ru-RU" sz="2000" dirty="0"/>
              <a:t> </a:t>
            </a:r>
            <a:r>
              <a:rPr lang="ru-RU" sz="2000" dirty="0" err="1"/>
              <a:t>чисельник</a:t>
            </a:r>
            <a:r>
              <a:rPr lang="ru-RU" sz="2000" dirty="0"/>
              <a:t> </a:t>
            </a:r>
            <a:r>
              <a:rPr lang="ru-RU" sz="2000" dirty="0" err="1"/>
              <a:t>більший</a:t>
            </a:r>
            <a:r>
              <a:rPr lang="ru-RU" sz="2000" dirty="0"/>
              <a:t> за </a:t>
            </a:r>
            <a:r>
              <a:rPr lang="ru-RU" sz="2000" dirty="0" err="1"/>
              <a:t>знаменник</a:t>
            </a:r>
            <a:r>
              <a:rPr lang="ru-RU" sz="2000" dirty="0"/>
              <a:t>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дорівнює</a:t>
            </a:r>
            <a:r>
              <a:rPr lang="ru-RU" sz="2000" dirty="0"/>
              <a:t> </a:t>
            </a:r>
            <a:r>
              <a:rPr lang="ru-RU" sz="2000" dirty="0" err="1"/>
              <a:t>йому,називається</a:t>
            </a:r>
            <a:r>
              <a:rPr lang="ru-RU" sz="2000" dirty="0"/>
              <a:t> </a:t>
            </a:r>
            <a:r>
              <a:rPr lang="ru-RU" sz="2000" dirty="0" err="1"/>
              <a:t>неправильним</a:t>
            </a:r>
            <a:r>
              <a:rPr lang="ru-RU" sz="2000" dirty="0"/>
              <a:t>.</a:t>
            </a:r>
          </a:p>
          <a:p>
            <a:r>
              <a:rPr lang="ru-RU" sz="2000" b="1" dirty="0"/>
              <a:t>Реклама 4</a:t>
            </a:r>
            <a:endParaRPr lang="ru-RU" sz="2000" dirty="0"/>
          </a:p>
          <a:p>
            <a:r>
              <a:rPr lang="ru-RU" sz="2000" dirty="0"/>
              <a:t>   Жили-</a:t>
            </a:r>
            <a:r>
              <a:rPr lang="ru-RU" sz="2000" dirty="0" err="1"/>
              <a:t>були</a:t>
            </a:r>
            <a:r>
              <a:rPr lang="ru-RU" sz="2000" dirty="0"/>
              <a:t> два </a:t>
            </a:r>
            <a:r>
              <a:rPr lang="ru-RU" sz="2000" dirty="0" err="1"/>
              <a:t>брати-дроби.Один</a:t>
            </a:r>
            <a:r>
              <a:rPr lang="ru-RU" sz="2000" dirty="0"/>
              <a:t> </a:t>
            </a:r>
            <a:r>
              <a:rPr lang="ru-RU" sz="2000" dirty="0" err="1"/>
              <a:t>робив</a:t>
            </a:r>
            <a:r>
              <a:rPr lang="ru-RU" sz="2000" dirty="0"/>
              <a:t> усе правильно: </a:t>
            </a:r>
            <a:r>
              <a:rPr lang="ru-RU" sz="2000" dirty="0" err="1"/>
              <a:t>робив</a:t>
            </a:r>
            <a:r>
              <a:rPr lang="ru-RU" sz="2000" dirty="0"/>
              <a:t> </a:t>
            </a:r>
            <a:r>
              <a:rPr lang="ru-RU" sz="2000" dirty="0" err="1"/>
              <a:t>вчасно</a:t>
            </a:r>
            <a:r>
              <a:rPr lang="ru-RU" sz="2000" dirty="0"/>
              <a:t> </a:t>
            </a:r>
            <a:r>
              <a:rPr lang="ru-RU" sz="2000" dirty="0" err="1"/>
              <a:t>зарядку,допомагав</a:t>
            </a:r>
            <a:r>
              <a:rPr lang="ru-RU" sz="2000" dirty="0"/>
              <a:t> </a:t>
            </a:r>
            <a:r>
              <a:rPr lang="ru-RU" sz="2000" dirty="0" err="1"/>
              <a:t>мамі</a:t>
            </a:r>
            <a:r>
              <a:rPr lang="ru-RU" sz="2000" dirty="0"/>
              <a:t>, </a:t>
            </a:r>
            <a:r>
              <a:rPr lang="ru-RU" sz="2000" dirty="0" err="1"/>
              <a:t>вигулював</a:t>
            </a:r>
            <a:r>
              <a:rPr lang="ru-RU" sz="2000" dirty="0"/>
              <a:t> собаку, </a:t>
            </a:r>
            <a:r>
              <a:rPr lang="ru-RU" sz="2000" dirty="0" err="1"/>
              <a:t>мав</a:t>
            </a:r>
            <a:r>
              <a:rPr lang="ru-RU" sz="2000" dirty="0"/>
              <a:t> </a:t>
            </a:r>
            <a:r>
              <a:rPr lang="ru-RU" sz="2000" dirty="0" err="1"/>
              <a:t>друзів</a:t>
            </a:r>
            <a:r>
              <a:rPr lang="ru-RU" sz="2000" dirty="0"/>
              <a:t>. Звали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правильний</a:t>
            </a:r>
            <a:r>
              <a:rPr lang="ru-RU" sz="2000" dirty="0"/>
              <a:t> </a:t>
            </a:r>
            <a:r>
              <a:rPr lang="ru-RU" sz="2000" dirty="0" err="1"/>
              <a:t>дріб.Інший</a:t>
            </a:r>
            <a:r>
              <a:rPr lang="ru-RU" sz="2000" dirty="0"/>
              <a:t> брат </a:t>
            </a:r>
            <a:r>
              <a:rPr lang="ru-RU" sz="2000" dirty="0" err="1"/>
              <a:t>лінувався</a:t>
            </a:r>
            <a:r>
              <a:rPr lang="ru-RU" sz="2000" dirty="0"/>
              <a:t>, перед уроками </a:t>
            </a:r>
            <a:r>
              <a:rPr lang="ru-RU" sz="2000" dirty="0" err="1"/>
              <a:t>списував</a:t>
            </a:r>
            <a:r>
              <a:rPr lang="ru-RU" sz="2000" dirty="0"/>
              <a:t> </a:t>
            </a:r>
            <a:r>
              <a:rPr lang="ru-RU" sz="2000" dirty="0" err="1"/>
              <a:t>домашні</a:t>
            </a:r>
            <a:r>
              <a:rPr lang="ru-RU" sz="2000" dirty="0"/>
              <a:t> </a:t>
            </a:r>
            <a:r>
              <a:rPr lang="ru-RU" sz="2000" dirty="0" err="1"/>
              <a:t>роботи,не</a:t>
            </a:r>
            <a:r>
              <a:rPr lang="ru-RU" sz="2000" dirty="0"/>
              <a:t> </a:t>
            </a:r>
            <a:r>
              <a:rPr lang="ru-RU" sz="2000" dirty="0" err="1"/>
              <a:t>годував</a:t>
            </a:r>
            <a:r>
              <a:rPr lang="ru-RU" sz="2000" dirty="0"/>
              <a:t> </a:t>
            </a:r>
            <a:r>
              <a:rPr lang="ru-RU" sz="2000" dirty="0" err="1"/>
              <a:t>свого</a:t>
            </a:r>
            <a:r>
              <a:rPr lang="ru-RU" sz="2000" dirty="0"/>
              <a:t> кота, не скидав </a:t>
            </a:r>
            <a:r>
              <a:rPr lang="ru-RU" sz="2000" dirty="0" err="1"/>
              <a:t>свої</a:t>
            </a:r>
            <a:r>
              <a:rPr lang="ru-RU" sz="2000" dirty="0"/>
              <a:t> черевики </a:t>
            </a:r>
            <a:r>
              <a:rPr lang="ru-RU" sz="2000" dirty="0" err="1"/>
              <a:t>вдома.Мама</a:t>
            </a:r>
            <a:r>
              <a:rPr lang="ru-RU" sz="2000" dirty="0"/>
              <a:t> </a:t>
            </a:r>
            <a:r>
              <a:rPr lang="ru-RU" sz="2000" dirty="0" err="1"/>
              <a:t>завжди</a:t>
            </a:r>
            <a:r>
              <a:rPr lang="ru-RU" sz="2000" dirty="0"/>
              <a:t> </a:t>
            </a:r>
            <a:r>
              <a:rPr lang="ru-RU" sz="2000" dirty="0" err="1"/>
              <a:t>зітхала</a:t>
            </a:r>
            <a:r>
              <a:rPr lang="ru-RU" sz="2000" dirty="0"/>
              <a:t>: «</a:t>
            </a:r>
            <a:r>
              <a:rPr lang="ru-RU" sz="2000" dirty="0" err="1"/>
              <a:t>Неправильний</a:t>
            </a:r>
            <a:r>
              <a:rPr lang="ru-RU" sz="2000" dirty="0"/>
              <a:t> </a:t>
            </a:r>
            <a:r>
              <a:rPr lang="ru-RU" sz="2000" dirty="0" err="1"/>
              <a:t>ти</a:t>
            </a:r>
            <a:r>
              <a:rPr lang="ru-RU" sz="2000" dirty="0"/>
              <a:t> у мене </a:t>
            </a:r>
            <a:r>
              <a:rPr lang="ru-RU" sz="2000" dirty="0" err="1"/>
              <a:t>дріб</a:t>
            </a:r>
            <a:r>
              <a:rPr lang="ru-RU" sz="2000" dirty="0"/>
              <a:t>».</a:t>
            </a:r>
          </a:p>
          <a:p>
            <a:r>
              <a:rPr lang="ru-RU" sz="2000" dirty="0"/>
              <a:t>  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50463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83568" y="2060848"/>
            <a:ext cx="7848872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8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Нестандартні задачі </a:t>
            </a:r>
            <a:endParaRPr lang="uk-UA" sz="8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32809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19100" y="476672"/>
            <a:ext cx="8401372" cy="2016224"/>
          </a:xfrm>
        </p:spPr>
        <p:txBody>
          <a:bodyPr/>
          <a:lstStyle/>
          <a:p>
            <a:pPr eaLnBrk="1" hangingPunct="1"/>
            <a:r>
              <a:rPr lang="uk-UA" altLang="uk-UA" sz="4400" dirty="0" smtClean="0"/>
              <a:t>Застосування математики у </a:t>
            </a:r>
            <a:r>
              <a:rPr lang="uk-UA" altLang="uk-UA" sz="4400" dirty="0" err="1" smtClean="0"/>
              <a:t>розв</a:t>
            </a:r>
            <a:r>
              <a:rPr lang="en-US" altLang="uk-UA" sz="4400" dirty="0" smtClean="0"/>
              <a:t>’</a:t>
            </a:r>
            <a:r>
              <a:rPr lang="uk-UA" altLang="uk-UA" sz="4400" dirty="0" err="1" smtClean="0"/>
              <a:t>язуванні</a:t>
            </a:r>
            <a:r>
              <a:rPr lang="uk-UA" altLang="uk-UA" sz="4400" dirty="0" smtClean="0"/>
              <a:t> задач із хімії</a:t>
            </a:r>
          </a:p>
        </p:txBody>
      </p:sp>
      <p:pic>
        <p:nvPicPr>
          <p:cNvPr id="3075" name="Picture 4" descr="ащ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56992"/>
            <a:ext cx="3276600" cy="320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5" descr="аншв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573016"/>
            <a:ext cx="302895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10847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uk-UA" sz="48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Задача №1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066800"/>
            <a:ext cx="5257800" cy="5334000"/>
          </a:xfrm>
          <a:prstGeom prst="rect">
            <a:avLst/>
          </a:prstGeom>
        </p:spPr>
        <p:txBody>
          <a:bodyPr/>
          <a:lstStyle/>
          <a:p>
            <a:pPr eaLnBrk="1" hangingPunct="1">
              <a:buFont typeface="Wingdings" charset="2"/>
              <a:buNone/>
              <a:defRPr/>
            </a:pPr>
            <a:r>
              <a:rPr lang="uk-UA" sz="2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  <a:r>
              <a:rPr lang="uk-UA" sz="2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Семикласник дізнався, що для того, щоб 1 вересня прийти до школи повним сил і здоров'я, йому потрібно з'їдати з молочними продуктами  1г </a:t>
            </a:r>
            <a:r>
              <a:rPr lang="uk-UA" sz="22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Кальці</a:t>
            </a:r>
            <a:r>
              <a:rPr lang="uk-UA" sz="2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ю щодня . Яку масу сиру повинна зробити бабуся учня впродовж літа, якщо корова дає молоко, в якому масова частка Кальцію складає 0,14%, а з трьох літрів молока виходить 600 г чудового сиру? Густина молока від корови - 1,032 г/л. </a:t>
            </a:r>
          </a:p>
        </p:txBody>
      </p:sp>
      <p:pic>
        <p:nvPicPr>
          <p:cNvPr id="4100" name="Picture 5" descr="ащ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819400"/>
            <a:ext cx="2162175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6" descr="іггі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7975" y="4800600"/>
            <a:ext cx="2486025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4" descr="фуфя67у5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990600"/>
            <a:ext cx="2124075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2631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25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61</TotalTime>
  <Words>633</Words>
  <Application>Microsoft Office PowerPoint</Application>
  <PresentationFormat>Экран (4:3)</PresentationFormat>
  <Paragraphs>117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Воздушный поток</vt:lpstr>
      <vt:lpstr>    Моделювання      нестандартних ситуацій на уроках      математики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Застосування математики у розв’язуванні задач із хімії</vt:lpstr>
      <vt:lpstr>Задача №1</vt:lpstr>
      <vt:lpstr>Розв’язання</vt:lpstr>
      <vt:lpstr>Шукаємо масу молока  за формулою:</vt:lpstr>
      <vt:lpstr>Презентация PowerPoint</vt:lpstr>
      <vt:lpstr>Презентация PowerPoint</vt:lpstr>
      <vt:lpstr>Задача №2</vt:lpstr>
      <vt:lpstr>Розв’язання: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Моделювання нестандартних ситуацій</dc:title>
  <dc:creator>Максим Соловей</dc:creator>
  <cp:lastModifiedBy>Максим Соловей</cp:lastModifiedBy>
  <cp:revision>47</cp:revision>
  <dcterms:created xsi:type="dcterms:W3CDTF">2014-02-11T19:07:41Z</dcterms:created>
  <dcterms:modified xsi:type="dcterms:W3CDTF">2014-02-11T20:08:44Z</dcterms:modified>
</cp:coreProperties>
</file>