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F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pPr>
              <a:solidFill>
                <a:schemeClr val="accent6">
                  <a:lumMod val="75000"/>
                </a:schemeClr>
              </a:solidFill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991952"/>
        <c:axId val="237992344"/>
      </c:lineChart>
      <c:catAx>
        <c:axId val="23799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992344"/>
        <c:crosses val="autoZero"/>
        <c:auto val="1"/>
        <c:lblAlgn val="ctr"/>
        <c:lblOffset val="100"/>
        <c:noMultiLvlLbl val="0"/>
      </c:catAx>
      <c:valAx>
        <c:axId val="237992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99195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0FE545C-F77C-403E-BC14-5BD209696D77}" type="datetimeFigureOut">
              <a:rPr lang="uk-UA" smtClean="0"/>
              <a:t>25.02.2014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869707C-CB34-4849-888C-94C2461C453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ld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>
                <a:lumMod val="95000"/>
                <a:lumOff val="5000"/>
              </a:srgbClr>
            </a:gs>
            <a:gs pos="35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188640"/>
            <a:ext cx="3313355" cy="583264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uk-UA" sz="3100" b="1" dirty="0">
                <a:solidFill>
                  <a:schemeClr val="bg1"/>
                </a:solidFill>
              </a:rPr>
              <a:t>Вибіркові характеристики: </a:t>
            </a:r>
            <a:r>
              <a:rPr lang="uk-UA" sz="3100" b="1" dirty="0" smtClean="0">
                <a:solidFill>
                  <a:schemeClr val="bg1"/>
                </a:solidFill>
              </a:rPr>
              <a:t/>
            </a:r>
            <a:br>
              <a:rPr lang="uk-UA" sz="3100" b="1" dirty="0" smtClean="0">
                <a:solidFill>
                  <a:schemeClr val="bg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вибірка,</a:t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мода</a:t>
            </a:r>
            <a:r>
              <a:rPr lang="uk-UA" sz="2700" b="1" dirty="0">
                <a:solidFill>
                  <a:schemeClr val="tx1"/>
                </a:solidFill>
              </a:rPr>
              <a:t>, </a:t>
            </a: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медіана</a:t>
            </a:r>
            <a:r>
              <a:rPr lang="uk-UA" sz="2700" b="1" dirty="0">
                <a:solidFill>
                  <a:schemeClr val="tx1"/>
                </a:solidFill>
              </a:rPr>
              <a:t>, </a:t>
            </a: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середнє </a:t>
            </a:r>
            <a:r>
              <a:rPr lang="uk-UA" sz="2700" b="1" dirty="0">
                <a:solidFill>
                  <a:schemeClr val="tx1"/>
                </a:solidFill>
              </a:rPr>
              <a:t>значення. Графічне подання інформації про вибірку</a:t>
            </a:r>
            <a:endParaRPr lang="uk-UA" sz="27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137" y="404663"/>
            <a:ext cx="4349855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Статистичний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аналіз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даних</a:t>
            </a:r>
            <a:endParaRPr lang="ru-RU" sz="4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собами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Excel</a:t>
            </a:r>
            <a:endParaRPr lang="ru-R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84941280"/>
              </p:ext>
            </p:extLst>
          </p:nvPr>
        </p:nvGraphicFramePr>
        <p:xfrm>
          <a:off x="827584" y="3645024"/>
          <a:ext cx="3408040" cy="2255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074220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2058" name="Рисунок 1"/>
          <p:cNvPicPr>
            <a:picLocks noChangeAspect="1" noChangeArrowheads="1"/>
          </p:cNvPicPr>
          <p:nvPr/>
        </p:nvPicPr>
        <p:blipFill>
          <a:blip r:embed="rId2">
            <a:lum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18" r="62309" b="27559"/>
          <a:stretch>
            <a:fillRect/>
          </a:stretch>
        </p:blipFill>
        <p:spPr bwMode="auto">
          <a:xfrm>
            <a:off x="1187624" y="908720"/>
            <a:ext cx="6768752" cy="521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5428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</a:t>
            </a:r>
            <a:r>
              <a:rPr lang="en-US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707" y="59841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solidFill>
                  <a:srgbClr val="0070C0"/>
                </a:solidFill>
                <a:latin typeface="Franklin Gothic Medium" pitchFamily="34" charset="0"/>
              </a:rPr>
              <a:t>Для вибірки, заданої статистичним рядом, побудувати гістограму частот</a:t>
            </a:r>
            <a:r>
              <a:rPr lang="uk-UA" sz="2000" dirty="0" smtClean="0">
                <a:solidFill>
                  <a:srgbClr val="0070C0"/>
                </a:solidFill>
                <a:latin typeface="Franklin Gothic Medium" pitchFamily="34" charset="0"/>
              </a:rPr>
              <a:t>.</a:t>
            </a:r>
            <a:endParaRPr lang="uk-UA" sz="2000" dirty="0">
              <a:solidFill>
                <a:srgbClr val="0070C0"/>
              </a:solidFill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endParaRPr lang="uk-UA" sz="2000" dirty="0" smtClean="0"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endParaRPr lang="uk-UA" sz="2000" dirty="0"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dirty="0" err="1" smtClean="0">
                <a:latin typeface="Franklin Gothic Medium" pitchFamily="34" charset="0"/>
              </a:rPr>
              <a:t>Розв’</a:t>
            </a:r>
            <a:r>
              <a:rPr lang="en-US" sz="2000" dirty="0" err="1">
                <a:latin typeface="Franklin Gothic Medium" pitchFamily="34" charset="0"/>
              </a:rPr>
              <a:t>язання</a:t>
            </a:r>
            <a:r>
              <a:rPr lang="en-US" sz="2000" dirty="0" smtClean="0">
                <a:latin typeface="Franklin Gothic Medium" pitchFamily="34" charset="0"/>
              </a:rPr>
              <a:t>.</a:t>
            </a:r>
            <a:endParaRPr lang="uk-UA" sz="2000" dirty="0" smtClean="0">
              <a:latin typeface="Franklin Gothic Medium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Побудуємо гістограму частот за допомогою </a:t>
            </a:r>
            <a:r>
              <a:rPr lang="en-US" sz="2000" dirty="0" smtClean="0">
                <a:latin typeface="Franklin Gothic Medium" pitchFamily="34" charset="0"/>
              </a:rPr>
              <a:t>Excel</a:t>
            </a:r>
            <a:r>
              <a:rPr lang="uk-UA" sz="2000" dirty="0" smtClean="0">
                <a:latin typeface="Franklin Gothic Medium" pitchFamily="34" charset="0"/>
              </a:rPr>
              <a:t>.</a:t>
            </a:r>
            <a:endParaRPr lang="uk-UA" sz="2000" dirty="0">
              <a:latin typeface="Franklin Gothic Medium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37648"/>
              </p:ext>
            </p:extLst>
          </p:nvPr>
        </p:nvGraphicFramePr>
        <p:xfrm>
          <a:off x="1187624" y="1799700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Формула" r:id="rId3" imgW="152334" imgH="228501" progId="Equation.3">
                  <p:embed/>
                </p:oleObj>
              </mc:Choice>
              <mc:Fallback>
                <p:oleObj name="Формула" r:id="rId3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799700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979583"/>
              </p:ext>
            </p:extLst>
          </p:nvPr>
        </p:nvGraphicFramePr>
        <p:xfrm>
          <a:off x="1187624" y="2132856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Формула" r:id="rId5" imgW="152334" imgH="228501" progId="Equation.3">
                  <p:embed/>
                </p:oleObj>
              </mc:Choice>
              <mc:Fallback>
                <p:oleObj name="Формула" r:id="rId5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132856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999121"/>
              </p:ext>
            </p:extLst>
          </p:nvPr>
        </p:nvGraphicFramePr>
        <p:xfrm>
          <a:off x="770856" y="1709539"/>
          <a:ext cx="6777035" cy="640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55407"/>
                <a:gridCol w="1355407"/>
                <a:gridCol w="1355407"/>
                <a:gridCol w="1355407"/>
                <a:gridCol w="135540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Рисунок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12" r="62405" b="24884"/>
          <a:stretch>
            <a:fillRect/>
          </a:stretch>
        </p:blipFill>
        <p:spPr bwMode="auto">
          <a:xfrm>
            <a:off x="2383160" y="3460740"/>
            <a:ext cx="3600400" cy="277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333569" y="3462018"/>
            <a:ext cx="3677344" cy="277919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2780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3276" y="1719389"/>
            <a:ext cx="6637467" cy="37267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Практично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жодна галузь не обходиться без статистичних даних. Для того, щоб планувати успішно подальшу діяльність необхідно знати всі дані, їх характеристики, бачити динаміку змін і т.д. З кожним днем збільшується об’єм інформації, темпи розвитку виробництв і технологій і без допомоги обчислювальних машин сучасній людині не обійтися.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6665" y="980728"/>
            <a:ext cx="76706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Статистика – наука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сучасності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381430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15616" y="1772816"/>
                <a:ext cx="6637467" cy="4608512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Вибірка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– сукупність зібраних даних, на основі яких проводять дослідження.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Генеральна сукупність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– множина всіх можливих результатів певного випробовування.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Середнє значення вибірки (вибіркове середнє)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– число </a:t>
                </a:r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</m:acc>
                  </m:oMath>
                </a14:m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b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b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+…+</m:t>
                        </m:r>
                        <m:sSub>
                          <m:sSubPr>
                            <m:ctrlP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uk-UA" b="1" i="1" smtClean="0">
                        <a:solidFill>
                          <a:schemeClr val="tx1"/>
                        </a:solidFill>
                        <a:latin typeface="Cambria Math"/>
                      </a:rPr>
                      <m:t>,  де </m:t>
                    </m:r>
                    <m:sSub>
                      <m:sSubPr>
                        <m:ctrlP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….</a:t>
                </a:r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- 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числові дані</a:t>
                </a:r>
                <a:endParaRPr lang="uk-UA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15616" y="1772816"/>
                <a:ext cx="6637467" cy="4608512"/>
              </a:xfrm>
              <a:blipFill rotWithShape="1">
                <a:blip r:embed="rId2"/>
                <a:stretch>
                  <a:fillRect l="-91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62309" y="836712"/>
            <a:ext cx="76193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Основні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статистики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959213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53272" y="1772816"/>
                <a:ext cx="6637467" cy="439248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Медіана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– значення впорядкованої вибірки, яке знаходиться посередині: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А, В, С, </a:t>
                </a:r>
                <a:r>
                  <a:rPr lang="uk-UA" dirty="0" err="1" smtClean="0">
                    <a:solidFill>
                      <a:srgbClr val="FF0000"/>
                    </a:solidFill>
                    <a:latin typeface="Franklin Gothic Medium" pitchFamily="34" charset="0"/>
                  </a:rPr>
                  <a:t>С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, Д, Е, </a:t>
                </a:r>
                <a:r>
                  <a:rPr lang="uk-UA" dirty="0" err="1" smtClean="0">
                    <a:solidFill>
                      <a:schemeClr val="tx1"/>
                    </a:solidFill>
                    <a:latin typeface="Franklin Gothic Medium" pitchFamily="34" charset="0"/>
                  </a:rPr>
                  <a:t>Е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            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А, В, </a:t>
                </a:r>
                <a:r>
                  <a:rPr lang="uk-UA" dirty="0" err="1" smtClean="0">
                    <a:solidFill>
                      <a:srgbClr val="FF0000"/>
                    </a:solidFill>
                    <a:latin typeface="Franklin Gothic Medium" pitchFamily="34" charset="0"/>
                  </a:rPr>
                  <a:t>В</a:t>
                </a: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, </a:t>
                </a:r>
                <a:r>
                  <a:rPr lang="uk-UA" dirty="0">
                    <a:solidFill>
                      <a:srgbClr val="FF0000"/>
                    </a:solidFill>
                    <a:latin typeface="Franklin Gothic Medium" pitchFamily="34" charset="0"/>
                  </a:rPr>
                  <a:t>С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, Д,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Е </a:t>
                </a:r>
                <a:endParaRPr lang="uk-UA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</a:rPr>
                      <m:t>Ме=</m:t>
                    </m:r>
                    <m:f>
                      <m:fPr>
                        <m:ctrlPr>
                          <a:rPr lang="uk-U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uk-UA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uk-U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х</m:t>
                        </m:r>
                      </m:e>
                      <m:sub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≤…≤</m:t>
                    </m:r>
                    <m:sSub>
                      <m:sSubPr>
                        <m:ctrlPr>
                          <a:rPr lang="uk-U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х</m:t>
                        </m:r>
                      </m:e>
                      <m:sub>
                        <m:r>
                          <a:rPr lang="uk-UA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uk-UA" dirty="0" smtClean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Мода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– те з даних, яке зустрічається в переліку даних найчастіше:</a:t>
                </a:r>
              </a:p>
              <a:p>
                <a:pPr>
                  <a:lnSpc>
                    <a:spcPct val="150000"/>
                  </a:lnSpc>
                </a:pP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А, В,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С, 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Д, Е, </a:t>
                </a:r>
                <a:r>
                  <a:rPr lang="uk-UA" dirty="0" err="1">
                    <a:solidFill>
                      <a:schemeClr val="tx1"/>
                    </a:solidFill>
                    <a:latin typeface="Franklin Gothic Medium" pitchFamily="34" charset="0"/>
                  </a:rPr>
                  <a:t>Е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              А, В, </a:t>
                </a:r>
                <a:r>
                  <a:rPr lang="uk-UA" dirty="0" err="1">
                    <a:solidFill>
                      <a:schemeClr val="tx1"/>
                    </a:solidFill>
                    <a:latin typeface="Franklin Gothic Medium" pitchFamily="34" charset="0"/>
                  </a:rPr>
                  <a:t>В</a:t>
                </a:r>
                <a:r>
                  <a:rPr lang="uk-UA" dirty="0">
                    <a:solidFill>
                      <a:schemeClr val="tx1"/>
                    </a:solidFill>
                    <a:latin typeface="Franklin Gothic Medium" pitchFamily="34" charset="0"/>
                  </a:rPr>
                  <a:t>, С, Д,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Е,</a:t>
                </a:r>
                <a:r>
                  <a:rPr lang="uk-UA" dirty="0" err="1" smtClean="0">
                    <a:solidFill>
                      <a:schemeClr val="tx1"/>
                    </a:solidFill>
                    <a:latin typeface="Franklin Gothic Medium" pitchFamily="34" charset="0"/>
                  </a:rPr>
                  <a:t>Е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endParaRPr lang="uk-UA" dirty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k-UA" i="1">
                        <a:solidFill>
                          <a:schemeClr val="tx1"/>
                        </a:solidFill>
                        <a:latin typeface="Cambria Math"/>
                      </a:rPr>
                      <m:t>М</m:t>
                    </m:r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</a:rPr>
                      <m:t>о= </m:t>
                    </m:r>
                  </m:oMath>
                </a14:m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Е </a:t>
                </a:r>
                <a14:m>
                  <m:oMath xmlns:m="http://schemas.openxmlformats.org/officeDocument/2006/math">
                    <m:r>
                      <a:rPr lang="uk-UA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                           </m:t>
                    </m:r>
                    <m:r>
                      <a:rPr lang="uk-UA" i="1">
                        <a:solidFill>
                          <a:schemeClr val="tx1"/>
                        </a:solidFill>
                        <a:latin typeface="Cambria Math"/>
                      </a:rPr>
                      <m:t>М</m:t>
                    </m:r>
                    <m:r>
                      <a:rPr lang="uk-UA" b="0" i="1" smtClean="0">
                        <a:solidFill>
                          <a:schemeClr val="tx1"/>
                        </a:solidFill>
                        <a:latin typeface="Cambria Math"/>
                      </a:rPr>
                      <m:t>о=</m:t>
                    </m:r>
                  </m:oMath>
                </a14:m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 В, Е 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53272" y="1772816"/>
                <a:ext cx="6637467" cy="4392488"/>
              </a:xfrm>
              <a:blipFill rotWithShape="1">
                <a:blip r:embed="rId2"/>
                <a:stretch>
                  <a:fillRect l="-10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62309" y="836712"/>
            <a:ext cx="76193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Основні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статистики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660314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53272" y="1844824"/>
                <a:ext cx="6637467" cy="439248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rgbClr val="FF0000"/>
                    </a:solidFill>
                    <a:latin typeface="Franklin Gothic Medium" pitchFamily="34" charset="0"/>
                  </a:rPr>
                  <a:t>Середнє зважене значення чисел </a:t>
                </a: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– значення чисел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  <a:latin typeface="Franklin Gothic Medium" pitchFamily="34" charset="0"/>
                  </a:rPr>
                  <a:t>….</a:t>
                </a:r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en-US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𝐧</m:t>
                        </m:r>
                        <m:r>
                          <a:rPr lang="uk-UA" b="1" i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з додатними ваговими коефіцієнтами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uk-UA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  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chemeClr val="tx1"/>
                    </a:solidFill>
                    <a:latin typeface="Franklin Gothic Medium" pitchFamily="34" charset="0"/>
                  </a:rPr>
                  <a:t>….</a:t>
                </a:r>
                <a:r>
                  <a:rPr lang="uk-U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називають число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uk-UA" sz="2800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+…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+…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</a:t>
                </a:r>
                <a:endParaRPr lang="uk-UA" sz="2800" dirty="0" smtClean="0">
                  <a:solidFill>
                    <a:schemeClr val="tx1"/>
                  </a:solidFill>
                  <a:latin typeface="Franklin Gothic Medium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uk-UA" dirty="0" smtClean="0">
                    <a:solidFill>
                      <a:schemeClr val="tx1"/>
                    </a:solidFill>
                    <a:latin typeface="Franklin Gothic Medium" pitchFamily="34" charset="0"/>
                  </a:rPr>
                  <a:t>             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53272" y="1844824"/>
                <a:ext cx="6637467" cy="4392488"/>
              </a:xfrm>
              <a:blipFill rotWithShape="1">
                <a:blip r:embed="rId2"/>
                <a:stretch>
                  <a:fillRect l="-10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62309" y="836712"/>
            <a:ext cx="76193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Основні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</a:t>
            </a:r>
            <a:r>
              <a:rPr lang="ru-RU" sz="40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статистики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295" y="3429000"/>
            <a:ext cx="2896244" cy="262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608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7848872" cy="43326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  <a:latin typeface="Franklin Gothic Medium" pitchFamily="34" charset="0"/>
              </a:rPr>
              <a:t>У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таблиці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наведено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розміри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процентних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ставок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деяких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банків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України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за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строковими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депозитами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населення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в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національній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валюті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та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суми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вкладів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у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цих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банках.</a:t>
            </a:r>
            <a:endParaRPr lang="uk-UA" dirty="0">
              <a:solidFill>
                <a:srgbClr val="0070C0"/>
              </a:solidFill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Оцініть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середнє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значення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вибірки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розміру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процентної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ставки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банків</a:t>
            </a: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;</a:t>
            </a:r>
          </a:p>
          <a:p>
            <a:pPr lvl="0">
              <a:lnSpc>
                <a:spcPct val="150000"/>
              </a:lnSpc>
            </a:pP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Який середній прибуток (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у процентах</a:t>
            </a: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)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отримують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вкладники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цих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банків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у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національній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валюті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?</a:t>
            </a:r>
            <a:endParaRPr lang="uk-UA" dirty="0">
              <a:solidFill>
                <a:srgbClr val="0070C0"/>
              </a:solidFill>
              <a:latin typeface="Franklin Gothic Medium" pitchFamily="34" charset="0"/>
            </a:endParaRPr>
          </a:p>
          <a:p>
            <a:pPr>
              <a:lnSpc>
                <a:spcPct val="150000"/>
              </a:lnSpc>
            </a:pPr>
            <a:r>
              <a:rPr lang="uk-UA" dirty="0">
                <a:solidFill>
                  <a:srgbClr val="0070C0"/>
                </a:solidFill>
                <a:latin typeface="Franklin Gothic Medium" pitchFamily="34" charset="0"/>
              </a:rPr>
              <a:t>В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ідповідь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дайте з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точністю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до </a:t>
            </a:r>
            <a:r>
              <a:rPr lang="ru-RU" dirty="0" err="1">
                <a:solidFill>
                  <a:srgbClr val="0070C0"/>
                </a:solidFill>
                <a:latin typeface="Franklin Gothic Medium" pitchFamily="34" charset="0"/>
              </a:rPr>
              <a:t>сотих</a:t>
            </a:r>
            <a:r>
              <a:rPr lang="ru-RU" dirty="0">
                <a:solidFill>
                  <a:srgbClr val="0070C0"/>
                </a:solidFill>
                <a:latin typeface="Franklin Gothic Medium" pitchFamily="34" charset="0"/>
              </a:rPr>
              <a:t> процента.</a:t>
            </a:r>
            <a:endParaRPr lang="uk-UA" dirty="0">
              <a:solidFill>
                <a:srgbClr val="0070C0"/>
              </a:solidFill>
              <a:latin typeface="Franklin Gothic Medium" pitchFamily="34" charset="0"/>
            </a:endParaRPr>
          </a:p>
          <a:p>
            <a:pPr>
              <a:lnSpc>
                <a:spcPct val="150000"/>
              </a:lnSpc>
            </a:pP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052736"/>
            <a:ext cx="52613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Виконання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завдань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90423" y="26630"/>
            <a:ext cx="2274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400" b="1" spc="50" dirty="0">
                <a:ln w="11430"/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31.16</a:t>
            </a:r>
          </a:p>
        </p:txBody>
      </p:sp>
    </p:spTree>
    <p:extLst>
      <p:ext uri="{BB962C8B-B14F-4D97-AF65-F5344CB8AC3E}">
        <p14:creationId xmlns:p14="http://schemas.microsoft.com/office/powerpoint/2010/main" val="421444124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31.16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980315"/>
              </p:ext>
            </p:extLst>
          </p:nvPr>
        </p:nvGraphicFramePr>
        <p:xfrm>
          <a:off x="827585" y="764705"/>
          <a:ext cx="7704851" cy="2376264"/>
        </p:xfrm>
        <a:graphic>
          <a:graphicData uri="http://schemas.openxmlformats.org/drawingml/2006/table">
            <a:tbl>
              <a:tblPr/>
              <a:tblGrid>
                <a:gridCol w="1687730"/>
                <a:gridCol w="630378"/>
                <a:gridCol w="598527"/>
                <a:gridCol w="598527"/>
                <a:gridCol w="598527"/>
                <a:gridCol w="598527"/>
                <a:gridCol w="598527"/>
                <a:gridCol w="598527"/>
                <a:gridCol w="598527"/>
                <a:gridCol w="598527"/>
                <a:gridCol w="598527"/>
              </a:tblGrid>
              <a:tr h="597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Номер банку 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Franklin Gothic Medium" pitchFamily="34" charset="0"/>
                          <a:ea typeface="Times New Roman"/>
                        </a:rPr>
                        <a:t>у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вибірці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3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5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6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7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8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9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10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2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Розмір</a:t>
                      </a: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процентної</a:t>
                      </a: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 ставки, %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11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11,3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14,5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11,9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15,8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15,5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2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Сума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вкладів</a:t>
                      </a: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, 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млн. </a:t>
                      </a:r>
                      <a:r>
                        <a:rPr lang="ru-RU" sz="1200" b="1" dirty="0" err="1">
                          <a:effectLst/>
                          <a:latin typeface="Franklin Gothic Medium" pitchFamily="34" charset="0"/>
                          <a:ea typeface="Times New Roman"/>
                        </a:rPr>
                        <a:t>грн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2242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42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4793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2222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239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296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1204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2768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Franklin Gothic Medium" pitchFamily="34" charset="0"/>
                          <a:ea typeface="Times New Roman"/>
                        </a:rPr>
                        <a:t>5564</a:t>
                      </a:r>
                      <a:endParaRPr lang="uk-UA" sz="1200" b="1" dirty="0"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Текст 2"/>
          <p:cNvSpPr>
            <a:spLocks noGrp="1"/>
          </p:cNvSpPr>
          <p:nvPr>
            <p:ph type="body" idx="1"/>
          </p:nvPr>
        </p:nvSpPr>
        <p:spPr>
          <a:xfrm>
            <a:off x="683568" y="2996953"/>
            <a:ext cx="7848872" cy="403244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dirty="0" err="1" smtClean="0">
                <a:solidFill>
                  <a:schemeClr val="tx1"/>
                </a:solidFill>
                <a:latin typeface="Franklin Gothic Medium" pitchFamily="34" charset="0"/>
              </a:rPr>
              <a:t>Розв</a:t>
            </a:r>
            <a:r>
              <a:rPr lang="en-US" dirty="0" smtClean="0">
                <a:solidFill>
                  <a:schemeClr val="tx1"/>
                </a:solidFill>
                <a:latin typeface="Franklin Gothic Medium" pitchFamily="34" charset="0"/>
              </a:rPr>
              <a:t>’</a:t>
            </a:r>
            <a:r>
              <a:rPr lang="uk-UA" dirty="0" err="1" smtClean="0">
                <a:solidFill>
                  <a:schemeClr val="tx1"/>
                </a:solidFill>
                <a:latin typeface="Franklin Gothic Medium" pitchFamily="34" charset="0"/>
              </a:rPr>
              <a:t>язання</a:t>
            </a:r>
            <a:endParaRPr lang="uk-UA" dirty="0" smtClean="0">
              <a:solidFill>
                <a:schemeClr val="tx1"/>
              </a:solidFill>
              <a:latin typeface="Franklin Gothic Medium" pitchFamily="34" charset="0"/>
            </a:endParaRP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1. Набрати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в програмі </a:t>
            </a:r>
            <a:r>
              <a:rPr lang="en-US" dirty="0">
                <a:solidFill>
                  <a:schemeClr val="tx1"/>
                </a:solidFill>
                <a:latin typeface="Franklin Gothic Medium" pitchFamily="34" charset="0"/>
              </a:rPr>
              <a:t>E</a:t>
            </a:r>
            <a:r>
              <a:rPr lang="uk-UA" dirty="0" err="1">
                <a:solidFill>
                  <a:schemeClr val="tx1"/>
                </a:solidFill>
                <a:latin typeface="Franklin Gothic Medium" pitchFamily="34" charset="0"/>
              </a:rPr>
              <a:t>xc</a:t>
            </a:r>
            <a:r>
              <a:rPr lang="en-US" dirty="0">
                <a:solidFill>
                  <a:schemeClr val="tx1"/>
                </a:solidFill>
                <a:latin typeface="Franklin Gothic Medium" pitchFamily="34" charset="0"/>
              </a:rPr>
              <a:t>el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 таблицю даних.</a:t>
            </a: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2. Обчислити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середнє значення процентної ставки </a:t>
            </a:r>
            <a:r>
              <a:rPr lang="uk-UA" b="1" u="sng" dirty="0">
                <a:solidFill>
                  <a:schemeClr val="tx1"/>
                </a:solidFill>
                <a:latin typeface="Franklin Gothic Medium" pitchFamily="34" charset="0"/>
              </a:rPr>
              <a:t>без програмних засобів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 </a:t>
            </a:r>
          </a:p>
          <a:p>
            <a:pPr lvl="0">
              <a:lnSpc>
                <a:spcPct val="110000"/>
              </a:lnSpc>
            </a:pPr>
            <a:r>
              <a:rPr lang="uk-UA" i="1" dirty="0" smtClean="0">
                <a:solidFill>
                  <a:schemeClr val="tx1"/>
                </a:solidFill>
                <a:latin typeface="Franklin Gothic Medium" pitchFamily="34" charset="0"/>
              </a:rPr>
              <a:t>(</a:t>
            </a:r>
            <a:r>
              <a:rPr lang="uk-UA" i="1" dirty="0">
                <a:solidFill>
                  <a:schemeClr val="tx1"/>
                </a:solidFill>
                <a:latin typeface="Franklin Gothic Medium" pitchFamily="34" charset="0"/>
              </a:rPr>
              <a:t>відповідь </a:t>
            </a:r>
            <a:r>
              <a:rPr lang="uk-UA" i="1" dirty="0">
                <a:solidFill>
                  <a:srgbClr val="FF0000"/>
                </a:solidFill>
                <a:latin typeface="Franklin Gothic Medium" pitchFamily="34" charset="0"/>
              </a:rPr>
              <a:t>13,72</a:t>
            </a:r>
            <a:r>
              <a:rPr lang="uk-UA" i="1" dirty="0" smtClean="0">
                <a:solidFill>
                  <a:schemeClr val="tx1"/>
                </a:solidFill>
                <a:latin typeface="Franklin Gothic Medium" pitchFamily="34" charset="0"/>
              </a:rPr>
              <a:t>).</a:t>
            </a: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3. Обчислити 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середнє значення процентної ставки - </a:t>
            </a:r>
            <a:r>
              <a:rPr lang="uk-UA" b="1" u="sng" dirty="0">
                <a:solidFill>
                  <a:schemeClr val="tx1"/>
                </a:solidFill>
                <a:latin typeface="Franklin Gothic Medium" pitchFamily="34" charset="0"/>
              </a:rPr>
              <a:t>за допомогою формули </a:t>
            </a:r>
            <a:r>
              <a:rPr lang="en-US" b="1" u="sng" dirty="0">
                <a:solidFill>
                  <a:schemeClr val="tx1"/>
                </a:solidFill>
                <a:latin typeface="Franklin Gothic Medium" pitchFamily="34" charset="0"/>
              </a:rPr>
              <a:t>Excel</a:t>
            </a:r>
            <a:r>
              <a:rPr lang="uk-UA" b="1" u="sng" dirty="0">
                <a:solidFill>
                  <a:schemeClr val="tx1"/>
                </a:solidFill>
                <a:latin typeface="Franklin Gothic Medium" pitchFamily="34" charset="0"/>
              </a:rPr>
              <a:t>.</a:t>
            </a:r>
            <a:r>
              <a:rPr lang="uk-UA" dirty="0">
                <a:solidFill>
                  <a:schemeClr val="tx1"/>
                </a:solidFill>
                <a:latin typeface="Franklin Gothic Medium" pitchFamily="34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 </a:t>
            </a:r>
          </a:p>
          <a:p>
            <a:pPr lvl="0">
              <a:lnSpc>
                <a:spcPct val="110000"/>
              </a:lnSpc>
            </a:pPr>
            <a:r>
              <a:rPr lang="uk-UA" dirty="0" smtClean="0">
                <a:solidFill>
                  <a:schemeClr val="tx1"/>
                </a:solidFill>
                <a:latin typeface="Franklin Gothic Medium" pitchFamily="34" charset="0"/>
              </a:rPr>
              <a:t>(</a:t>
            </a:r>
            <a:r>
              <a:rPr lang="uk-UA" dirty="0" smtClean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i="1" dirty="0">
                <a:solidFill>
                  <a:srgbClr val="FF0000"/>
                </a:solidFill>
                <a:latin typeface="Franklin Gothic Medium" pitchFamily="34" charset="0"/>
              </a:rPr>
              <a:t>=</a:t>
            </a:r>
            <a:r>
              <a:rPr lang="uk-UA" i="1" dirty="0" smtClean="0">
                <a:solidFill>
                  <a:srgbClr val="FF0000"/>
                </a:solidFill>
                <a:latin typeface="Franklin Gothic Medium" pitchFamily="34" charset="0"/>
              </a:rPr>
              <a:t>СРЗНАЧ(B2:K2)</a:t>
            </a:r>
            <a:r>
              <a:rPr lang="uk-UA" i="1" dirty="0" smtClean="0">
                <a:solidFill>
                  <a:schemeClr val="tx1"/>
                </a:solidFill>
                <a:latin typeface="Franklin Gothic Medium" pitchFamily="34" charset="0"/>
              </a:rPr>
              <a:t>).</a:t>
            </a: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  <a:p>
            <a:pPr algn="ctr">
              <a:lnSpc>
                <a:spcPct val="150000"/>
              </a:lnSpc>
            </a:pPr>
            <a:endParaRPr lang="uk-UA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4885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31.16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62068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dirty="0" smtClean="0">
                <a:latin typeface="Franklin Gothic Medium" pitchFamily="34" charset="0"/>
              </a:rPr>
              <a:t>4. Обчислити </a:t>
            </a:r>
            <a:r>
              <a:rPr lang="uk-UA" sz="2000" dirty="0">
                <a:latin typeface="Franklin Gothic Medium" pitchFamily="34" charset="0"/>
              </a:rPr>
              <a:t>середнє зважене значення другого рядка таблиці з ваговими коефіцієнтами третього рядка і записати в четвертому рядку. </a:t>
            </a:r>
            <a:endParaRPr lang="uk-UA" sz="2000" dirty="0" smtClean="0">
              <a:latin typeface="Franklin Gothic Medium" pitchFamily="34" charset="0"/>
            </a:endParaRPr>
          </a:p>
          <a:p>
            <a:pPr lvl="0"/>
            <a:r>
              <a:rPr lang="uk-UA" sz="2000" dirty="0" smtClean="0">
                <a:latin typeface="Franklin Gothic Medium" pitchFamily="34" charset="0"/>
              </a:rPr>
              <a:t>(</a:t>
            </a:r>
            <a:r>
              <a:rPr lang="uk-UA" sz="2000" dirty="0" smtClean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=</a:t>
            </a:r>
            <a:r>
              <a:rPr lang="uk-UA" sz="2000" i="1" dirty="0" smtClean="0">
                <a:solidFill>
                  <a:srgbClr val="FF0000"/>
                </a:solidFill>
                <a:latin typeface="Franklin Gothic Medium" pitchFamily="34" charset="0"/>
              </a:rPr>
              <a:t>B3*B2</a:t>
            </a:r>
            <a:r>
              <a:rPr lang="uk-UA" sz="2000" dirty="0" smtClean="0">
                <a:latin typeface="Franklin Gothic Medium" pitchFamily="34" charset="0"/>
              </a:rPr>
              <a:t>).</a:t>
            </a:r>
          </a:p>
          <a:p>
            <a:pPr lvl="0"/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dirty="0" smtClean="0">
                <a:latin typeface="Franklin Gothic Medium" pitchFamily="34" charset="0"/>
              </a:rPr>
              <a:t>5. Підсумувати </a:t>
            </a:r>
            <a:r>
              <a:rPr lang="uk-UA" sz="2000" dirty="0">
                <a:latin typeface="Franklin Gothic Medium" pitchFamily="34" charset="0"/>
              </a:rPr>
              <a:t>значення третього рядка </a:t>
            </a:r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latin typeface="Franklin Gothic Medium" pitchFamily="34" charset="0"/>
              </a:rPr>
              <a:t>відповідь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20153</a:t>
            </a:r>
            <a:r>
              <a:rPr lang="uk-UA" sz="2000" i="1" dirty="0">
                <a:latin typeface="Franklin Gothic Medium" pitchFamily="34" charset="0"/>
              </a:rPr>
              <a:t>)</a:t>
            </a:r>
            <a:r>
              <a:rPr lang="uk-UA" sz="2000" dirty="0">
                <a:latin typeface="Franklin Gothic Medium" pitchFamily="34" charset="0"/>
              </a:rPr>
              <a:t> </a:t>
            </a:r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dirty="0" smtClean="0">
                <a:latin typeface="Franklin Gothic Medium" pitchFamily="34" charset="0"/>
              </a:rPr>
              <a:t>і </a:t>
            </a:r>
            <a:r>
              <a:rPr lang="uk-UA" sz="2000" dirty="0">
                <a:latin typeface="Franklin Gothic Medium" pitchFamily="34" charset="0"/>
              </a:rPr>
              <a:t>підсумувати значення четвертого рядка </a:t>
            </a:r>
            <a:endParaRPr lang="uk-UA" sz="2000" dirty="0" smtClean="0">
              <a:latin typeface="Franklin Gothic Medium" pitchFamily="34" charset="0"/>
            </a:endParaRPr>
          </a:p>
          <a:p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latin typeface="Franklin Gothic Medium" pitchFamily="34" charset="0"/>
              </a:rPr>
              <a:t>відповідь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284560,3</a:t>
            </a:r>
            <a:r>
              <a:rPr lang="uk-UA" sz="2000" i="1" dirty="0" smtClean="0">
                <a:latin typeface="Franklin Gothic Medium" pitchFamily="34" charset="0"/>
              </a:rPr>
              <a:t>) (</a:t>
            </a:r>
            <a:r>
              <a:rPr lang="uk-UA" sz="2000" dirty="0" smtClean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sz="2000" dirty="0">
                <a:solidFill>
                  <a:srgbClr val="FF0000"/>
                </a:solidFill>
                <a:latin typeface="Franklin Gothic Medium" pitchFamily="34" charset="0"/>
              </a:rPr>
              <a:t>=СУММ(B3:K3</a:t>
            </a:r>
            <a:r>
              <a:rPr lang="uk-UA" sz="2000" dirty="0" smtClean="0">
                <a:solidFill>
                  <a:srgbClr val="FF0000"/>
                </a:solidFill>
                <a:latin typeface="Franklin Gothic Medium" pitchFamily="34" charset="0"/>
              </a:rPr>
              <a:t>)</a:t>
            </a:r>
            <a:r>
              <a:rPr lang="uk-UA" sz="2000" dirty="0" smtClean="0">
                <a:latin typeface="Franklin Gothic Medium" pitchFamily="34" charset="0"/>
              </a:rPr>
              <a:t>).</a:t>
            </a:r>
          </a:p>
          <a:p>
            <a:endParaRPr lang="uk-UA" sz="2000" dirty="0">
              <a:latin typeface="Franklin Gothic Medium" pitchFamily="34" charset="0"/>
            </a:endParaRPr>
          </a:p>
          <a:p>
            <a:pPr lvl="0"/>
            <a:r>
              <a:rPr lang="uk-UA" sz="2000" dirty="0" smtClean="0">
                <a:latin typeface="Franklin Gothic Medium" pitchFamily="34" charset="0"/>
              </a:rPr>
              <a:t>6. Обчислити </a:t>
            </a:r>
            <a:r>
              <a:rPr lang="uk-UA" sz="2000" dirty="0">
                <a:latin typeface="Franklin Gothic Medium" pitchFamily="34" charset="0"/>
              </a:rPr>
              <a:t>середній прибуток </a:t>
            </a:r>
            <a:endParaRPr lang="uk-UA" sz="2000" dirty="0" smtClean="0">
              <a:latin typeface="Franklin Gothic Medium" pitchFamily="34" charset="0"/>
            </a:endParaRPr>
          </a:p>
          <a:p>
            <a:pPr lvl="0"/>
            <a:r>
              <a:rPr lang="uk-UA" sz="2000" i="1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latin typeface="Franklin Gothic Medium" pitchFamily="34" charset="0"/>
              </a:rPr>
              <a:t>відповідь </a:t>
            </a:r>
            <a:r>
              <a:rPr lang="uk-UA" sz="2000" i="1" dirty="0" smtClean="0">
                <a:solidFill>
                  <a:srgbClr val="FF0000"/>
                </a:solidFill>
                <a:latin typeface="Franklin Gothic Medium" pitchFamily="34" charset="0"/>
              </a:rPr>
              <a:t>14,12, </a:t>
            </a:r>
            <a:r>
              <a:rPr lang="uk-UA" sz="2000" dirty="0" smtClean="0">
                <a:latin typeface="Franklin Gothic Medium" pitchFamily="34" charset="0"/>
              </a:rPr>
              <a:t> </a:t>
            </a:r>
            <a:r>
              <a:rPr lang="uk-UA" sz="2000" dirty="0">
                <a:solidFill>
                  <a:srgbClr val="FF0000"/>
                </a:solidFill>
                <a:latin typeface="Franklin Gothic Medium" pitchFamily="34" charset="0"/>
              </a:rPr>
              <a:t>Формула 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=</a:t>
            </a:r>
            <a:r>
              <a:rPr lang="uk-UA" sz="2000" i="1" dirty="0" smtClean="0">
                <a:solidFill>
                  <a:srgbClr val="FF0000"/>
                </a:solidFill>
                <a:latin typeface="Franklin Gothic Medium" pitchFamily="34" charset="0"/>
              </a:rPr>
              <a:t>L4/L3</a:t>
            </a:r>
            <a:r>
              <a:rPr lang="uk-UA" sz="2000" dirty="0" smtClean="0">
                <a:latin typeface="Franklin Gothic Medium" pitchFamily="34" charset="0"/>
              </a:rPr>
              <a:t>).</a:t>
            </a:r>
          </a:p>
          <a:p>
            <a:pPr lvl="0">
              <a:lnSpc>
                <a:spcPct val="150000"/>
              </a:lnSpc>
            </a:pPr>
            <a:endParaRPr lang="uk-UA" sz="2000" dirty="0">
              <a:latin typeface="Franklin Gothic Medium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-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53" r="29056" b="66876"/>
          <a:stretch>
            <a:fillRect/>
          </a:stretch>
        </p:blipFill>
        <p:spPr bwMode="auto">
          <a:xfrm>
            <a:off x="179512" y="4509120"/>
            <a:ext cx="8784976" cy="1937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84004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27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0"/>
            <a:ext cx="29523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</a:t>
            </a:r>
            <a:endParaRPr lang="ru-RU" sz="2400" cap="none" spc="50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707" y="598418"/>
            <a:ext cx="792088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70C0"/>
                </a:solidFill>
                <a:latin typeface="Franklin Gothic Medium" pitchFamily="34" charset="0"/>
              </a:rPr>
              <a:t>Для </a:t>
            </a:r>
            <a:r>
              <a:rPr lang="uk-UA" sz="2000" dirty="0">
                <a:solidFill>
                  <a:srgbClr val="0070C0"/>
                </a:solidFill>
                <a:latin typeface="Franklin Gothic Medium" pitchFamily="34" charset="0"/>
              </a:rPr>
              <a:t>вибірки, заданої варіаційним рядом 3, 8, 1, 3, 0, 5, 3, 1, 3, 5, побудувати полігон частот.</a:t>
            </a:r>
          </a:p>
          <a:p>
            <a:pPr algn="ctr">
              <a:lnSpc>
                <a:spcPct val="150000"/>
              </a:lnSpc>
            </a:pPr>
            <a:r>
              <a:rPr lang="uk-UA" sz="2000" dirty="0" err="1">
                <a:latin typeface="Franklin Gothic Medium" pitchFamily="34" charset="0"/>
              </a:rPr>
              <a:t>Розв’</a:t>
            </a:r>
            <a:r>
              <a:rPr lang="en-US" sz="2000" dirty="0" err="1">
                <a:latin typeface="Franklin Gothic Medium" pitchFamily="34" charset="0"/>
              </a:rPr>
              <a:t>язання</a:t>
            </a:r>
            <a:r>
              <a:rPr lang="en-US" sz="2000" dirty="0">
                <a:latin typeface="Franklin Gothic Medium" pitchFamily="34" charset="0"/>
              </a:rPr>
              <a:t>.</a:t>
            </a:r>
            <a:endParaRPr lang="uk-UA" sz="2000" dirty="0"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1. Впорядкуємо </a:t>
            </a:r>
            <a:r>
              <a:rPr lang="uk-UA" sz="2000" dirty="0">
                <a:latin typeface="Franklin Gothic Medium" pitchFamily="34" charset="0"/>
              </a:rPr>
              <a:t>вибірку: 0, 1, 1, 3, 3, 3, 3, 5, 5, 8.</a:t>
            </a: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2. Складемо </a:t>
            </a:r>
            <a:r>
              <a:rPr lang="uk-UA" sz="2000" dirty="0">
                <a:latin typeface="Franklin Gothic Medium" pitchFamily="34" charset="0"/>
              </a:rPr>
              <a:t>таблицю частот в ЕТ </a:t>
            </a:r>
            <a:r>
              <a:rPr lang="en-US" sz="2000" dirty="0">
                <a:latin typeface="Franklin Gothic Medium" pitchFamily="34" charset="0"/>
              </a:rPr>
              <a:t>Excel</a:t>
            </a:r>
            <a:r>
              <a:rPr lang="uk-UA" sz="2000" dirty="0">
                <a:latin typeface="Franklin Gothic Medium" pitchFamily="34" charset="0"/>
              </a:rPr>
              <a:t>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737703"/>
              </p:ext>
            </p:extLst>
          </p:nvPr>
        </p:nvGraphicFramePr>
        <p:xfrm>
          <a:off x="880901" y="3140968"/>
          <a:ext cx="6777036" cy="640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29506"/>
                <a:gridCol w="1129506"/>
                <a:gridCol w="1129506"/>
                <a:gridCol w="1129506"/>
                <a:gridCol w="1129506"/>
                <a:gridCol w="112950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717469"/>
              </p:ext>
            </p:extLst>
          </p:nvPr>
        </p:nvGraphicFramePr>
        <p:xfrm>
          <a:off x="1331640" y="3091362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Формула" r:id="rId3" imgW="152334" imgH="228501" progId="Equation.3">
                  <p:embed/>
                </p:oleObj>
              </mc:Choice>
              <mc:Fallback>
                <p:oleObj name="Формула" r:id="rId3" imgW="152334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091362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313427"/>
              </p:ext>
            </p:extLst>
          </p:nvPr>
        </p:nvGraphicFramePr>
        <p:xfrm>
          <a:off x="1259632" y="3429000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Формула" r:id="rId5" imgW="152334" imgH="228501" progId="Equation.3">
                  <p:embed/>
                </p:oleObj>
              </mc:Choice>
              <mc:Fallback>
                <p:oleObj name="Формула" r:id="rId5" imgW="152334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429000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4005064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3. Побудувати </a:t>
            </a:r>
            <a:r>
              <a:rPr lang="uk-UA" sz="2000" dirty="0">
                <a:latin typeface="Franklin Gothic Medium" pitchFamily="34" charset="0"/>
              </a:rPr>
              <a:t>графік у зошиті.</a:t>
            </a: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4. Знайти </a:t>
            </a:r>
            <a:r>
              <a:rPr lang="uk-UA" sz="2000" dirty="0">
                <a:latin typeface="Franklin Gothic Medium" pitchFamily="34" charset="0"/>
              </a:rPr>
              <a:t>моду і медіану вибірки, записати в зошит </a:t>
            </a:r>
            <a:endParaRPr lang="en-US" sz="2000" dirty="0" smtClean="0">
              <a:latin typeface="Franklin Gothic Medium" pitchFamily="34" charset="0"/>
            </a:endParaRPr>
          </a:p>
          <a:p>
            <a:pPr lvl="0">
              <a:lnSpc>
                <a:spcPct val="150000"/>
              </a:lnSpc>
            </a:pPr>
            <a:r>
              <a:rPr lang="uk-UA" sz="2000" dirty="0" smtClean="0">
                <a:latin typeface="Franklin Gothic Medium" pitchFamily="34" charset="0"/>
              </a:rPr>
              <a:t>(</a:t>
            </a:r>
            <a:r>
              <a:rPr lang="uk-UA" sz="2000" i="1" dirty="0">
                <a:solidFill>
                  <a:srgbClr val="FF0000"/>
                </a:solidFill>
                <a:latin typeface="Franklin Gothic Medium" pitchFamily="34" charset="0"/>
              </a:rPr>
              <a:t>Мо=3, Ме=3</a:t>
            </a:r>
            <a:r>
              <a:rPr lang="uk-UA" sz="2000" dirty="0">
                <a:latin typeface="Franklin Gothic Medium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1680037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243</TotalTime>
  <Words>499</Words>
  <Application>Microsoft Office PowerPoint</Application>
  <PresentationFormat>Экран (4:3)</PresentationFormat>
  <Paragraphs>109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Cambria Math</vt:lpstr>
      <vt:lpstr>Century Gothic</vt:lpstr>
      <vt:lpstr>Franklin Gothic Medium</vt:lpstr>
      <vt:lpstr>Times New Roman</vt:lpstr>
      <vt:lpstr>Wingdings 2</vt:lpstr>
      <vt:lpstr>Остин</vt:lpstr>
      <vt:lpstr>Формула</vt:lpstr>
      <vt:lpstr>Вибіркові характеристики:  вибірка, мода,  медіана,  середнє значення. Графічне подання інформації про вибірку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Максим Соловей</cp:lastModifiedBy>
  <cp:revision>37</cp:revision>
  <dcterms:created xsi:type="dcterms:W3CDTF">2012-11-22T08:20:50Z</dcterms:created>
  <dcterms:modified xsi:type="dcterms:W3CDTF">2014-02-25T19:48:18Z</dcterms:modified>
</cp:coreProperties>
</file>