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l9lWYATOKOedSZfjAkVTUQ" hashData="HEt2xSJDxuaX7OEOW5FDar2pkC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2355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B013779-A99E-41AE-A524-593D481621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35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2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35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5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356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5C88A-E7B8-4CB4-9DE7-61FE88DD03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1975E-08C9-491E-BBE7-90F5A36AC5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7A1786E7-3EC8-466C-8FDF-12EA9B3824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11BEE-9401-4154-A1FF-34C7124632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821C6-1C95-49BE-9F59-8D0D8A7B92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8D81-DB71-4E71-B568-3435651040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CCABB-7D67-479F-AE09-0FEE039035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8FE41-079E-490C-8EF1-A5190CE256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2E702-03A4-42DA-8CC8-111731B96A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D39EF-3349-4F94-9E02-81B8709AF6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695D1-3805-4643-AE33-7D41921DB5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5BF76AB2-62FE-4CF9-8DE9-97ED5F20345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254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4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25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/>
      <p:bldP spid="2254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254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254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254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254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4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25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60350"/>
            <a:ext cx="7772400" cy="865188"/>
          </a:xfrm>
        </p:spPr>
        <p:txBody>
          <a:bodyPr/>
          <a:lstStyle/>
          <a:p>
            <a:r>
              <a:rPr lang="uk-UA" sz="48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Терема Піфагора</a:t>
            </a:r>
            <a:r>
              <a:rPr lang="uk-UA" sz="4800"/>
              <a:t> </a:t>
            </a:r>
            <a:endParaRPr lang="ru-RU" sz="4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1844675"/>
            <a:ext cx="6781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Нехай зруйнується століть перепона,</a:t>
            </a:r>
          </a:p>
          <a:p>
            <a:pPr>
              <a:lnSpc>
                <a:spcPct val="80000"/>
              </a:lnSpc>
            </a:pPr>
            <a:r>
              <a:rPr lang="uk-UA" sz="28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Нехай на мить затремтять віки.</a:t>
            </a:r>
          </a:p>
          <a:p>
            <a:pPr>
              <a:lnSpc>
                <a:spcPct val="80000"/>
              </a:lnSpc>
            </a:pPr>
            <a:r>
              <a:rPr lang="uk-UA" sz="28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 знаємо його – Піфагор навколо</a:t>
            </a:r>
          </a:p>
          <a:p>
            <a:pPr>
              <a:lnSpc>
                <a:spcPct val="80000"/>
              </a:lnSpc>
            </a:pPr>
            <a:r>
              <a:rPr lang="uk-UA" sz="28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Він бога творіння, він символ науки.</a:t>
            </a:r>
            <a:endParaRPr lang="ru-RU" sz="2800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2" name="Picture 4" descr="pifago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5" y="3616325"/>
            <a:ext cx="2432050" cy="3241675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93" name="Group 17"/>
          <p:cNvGrpSpPr>
            <a:grpSpLocks noChangeAspect="1"/>
          </p:cNvGrpSpPr>
          <p:nvPr/>
        </p:nvGrpSpPr>
        <p:grpSpPr bwMode="auto">
          <a:xfrm>
            <a:off x="323850" y="692150"/>
            <a:ext cx="9145588" cy="5454650"/>
            <a:chOff x="2570" y="7226"/>
            <a:chExt cx="5930" cy="2923"/>
          </a:xfrm>
        </p:grpSpPr>
        <p:sp>
          <p:nvSpPr>
            <p:cNvPr id="24594" name="AutoShape 18"/>
            <p:cNvSpPr>
              <a:spLocks noChangeAspect="1" noChangeArrowheads="1"/>
            </p:cNvSpPr>
            <p:nvPr/>
          </p:nvSpPr>
          <p:spPr bwMode="auto">
            <a:xfrm>
              <a:off x="2570" y="7226"/>
              <a:ext cx="5930" cy="2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5" name="AutoShape 19"/>
            <p:cNvSpPr>
              <a:spLocks noChangeArrowheads="1"/>
            </p:cNvSpPr>
            <p:nvPr/>
          </p:nvSpPr>
          <p:spPr bwMode="auto">
            <a:xfrm>
              <a:off x="2610" y="7505"/>
              <a:ext cx="2542" cy="1398"/>
            </a:xfrm>
            <a:prstGeom prst="rtTriangle">
              <a:avLst/>
            </a:prstGeom>
            <a:solidFill>
              <a:srgbClr val="FFB7B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2610" y="8776"/>
              <a:ext cx="1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>
              <a:off x="2771" y="8776"/>
              <a:ext cx="0" cy="1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Text Box 22"/>
            <p:cNvSpPr txBox="1">
              <a:spLocks noChangeArrowheads="1"/>
            </p:cNvSpPr>
            <p:nvPr/>
          </p:nvSpPr>
          <p:spPr bwMode="auto">
            <a:xfrm>
              <a:off x="2570" y="8140"/>
              <a:ext cx="28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3000" b="1" i="1">
                  <a:latin typeface="Bookman Old Style" pitchFamily="18" charset="0"/>
                </a:rPr>
                <a:t>а</a:t>
              </a:r>
              <a:endParaRPr lang="ru-RU" sz="3000" i="1">
                <a:latin typeface="Bookman Old Style" pitchFamily="18" charset="0"/>
              </a:endParaRPr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4224" y="8522"/>
              <a:ext cx="282" cy="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3000" b="1" i="1">
                  <a:latin typeface="Tahoma" pitchFamily="34" charset="0"/>
                  <a:sym typeface="Symbol" pitchFamily="18" charset="2"/>
                </a:rPr>
                <a:t></a:t>
              </a:r>
              <a:endParaRPr lang="ru-RU" sz="3000">
                <a:latin typeface="Tahoma" pitchFamily="34" charset="0"/>
              </a:endParaRP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6886" y="8497"/>
              <a:ext cx="363" cy="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3000" b="1" i="1">
                  <a:latin typeface="Tahoma" pitchFamily="34" charset="0"/>
                </a:rPr>
                <a:t>с</a:t>
              </a:r>
              <a:endParaRPr lang="ru-RU" sz="3000">
                <a:latin typeface="Tahoma" pitchFamily="34" charset="0"/>
              </a:endParaRPr>
            </a:p>
          </p:txBody>
        </p:sp>
        <p:sp>
          <p:nvSpPr>
            <p:cNvPr id="24601" name="AutoShape 25"/>
            <p:cNvSpPr>
              <a:spLocks noChangeArrowheads="1"/>
            </p:cNvSpPr>
            <p:nvPr/>
          </p:nvSpPr>
          <p:spPr bwMode="auto">
            <a:xfrm flipH="1">
              <a:off x="6403" y="7251"/>
              <a:ext cx="1694" cy="2795"/>
            </a:xfrm>
            <a:prstGeom prst="rtTriangl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6524" y="9665"/>
              <a:ext cx="28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3000" b="1" i="1">
                  <a:latin typeface="Tahoma" pitchFamily="34" charset="0"/>
                  <a:sym typeface="Symbol" pitchFamily="18" charset="2"/>
                </a:rPr>
                <a:t></a:t>
              </a:r>
              <a:endParaRPr lang="ru-RU" sz="3000">
                <a:latin typeface="Tahoma" pitchFamily="34" charset="0"/>
              </a:endParaRPr>
            </a:p>
          </p:txBody>
        </p:sp>
        <p:sp>
          <p:nvSpPr>
            <p:cNvPr id="24603" name="Line 27"/>
            <p:cNvSpPr>
              <a:spLocks noChangeShapeType="1"/>
            </p:cNvSpPr>
            <p:nvPr/>
          </p:nvSpPr>
          <p:spPr bwMode="auto">
            <a:xfrm flipV="1">
              <a:off x="7976" y="9919"/>
              <a:ext cx="0" cy="1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7976" y="9919"/>
              <a:ext cx="12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5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3215" y="7226"/>
              <a:ext cx="4578" cy="5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3399"/>
                      </a:gs>
                      <a:gs pos="25000">
                        <a:srgbClr val="FF6633"/>
                      </a:gs>
                      <a:gs pos="50000">
                        <a:srgbClr val="FFFF00"/>
                      </a:gs>
                      <a:gs pos="75000">
                        <a:srgbClr val="01A78F"/>
                      </a:gs>
                      <a:gs pos="100000">
                        <a:srgbClr val="3366FF"/>
                      </a:gs>
                    </a:gsLst>
                    <a:lin ang="5400000" scaled="1"/>
                  </a:gra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Comic Sans MS"/>
                </a:rPr>
                <a:t>Розв’яжи трикутник!</a:t>
              </a: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9" name="Rectangle 319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Прийшов, побачив, переміг!</a:t>
            </a:r>
            <a:endParaRPr lang="ru-RU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5918" name="Group 318"/>
          <p:cNvGraphicFramePr>
            <a:graphicFrameLocks noGrp="1"/>
          </p:cNvGraphicFramePr>
          <p:nvPr>
            <p:ph idx="1"/>
          </p:nvPr>
        </p:nvGraphicFramePr>
        <p:xfrm>
          <a:off x="1187450" y="1628775"/>
          <a:ext cx="6470650" cy="4953002"/>
        </p:xfrm>
        <a:graphic>
          <a:graphicData uri="http://schemas.openxmlformats.org/drawingml/2006/table">
            <a:tbl>
              <a:tblPr/>
              <a:tblGrid>
                <a:gridCol w="1293813"/>
                <a:gridCol w="1293812"/>
                <a:gridCol w="1295400"/>
                <a:gridCol w="1293813"/>
                <a:gridCol w="1293812"/>
              </a:tblGrid>
              <a:tr h="973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Прийшов, побачив, переміг!</a:t>
            </a:r>
            <a:endParaRPr lang="ru-RU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7651" name="Group 3"/>
          <p:cNvGraphicFramePr>
            <a:graphicFrameLocks noGrp="1"/>
          </p:cNvGraphicFramePr>
          <p:nvPr>
            <p:ph idx="1"/>
          </p:nvPr>
        </p:nvGraphicFramePr>
        <p:xfrm>
          <a:off x="1187450" y="1628775"/>
          <a:ext cx="6470650" cy="4953002"/>
        </p:xfrm>
        <a:graphic>
          <a:graphicData uri="http://schemas.openxmlformats.org/drawingml/2006/table">
            <a:tbl>
              <a:tblPr/>
              <a:tblGrid>
                <a:gridCol w="1293813"/>
                <a:gridCol w="1293812"/>
                <a:gridCol w="1295400"/>
                <a:gridCol w="1293813"/>
                <a:gridCol w="1293812"/>
              </a:tblGrid>
              <a:tr h="973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27696" name="Rectangle 48"/>
          <p:cNvSpPr>
            <a:spLocks noChangeArrowheads="1"/>
          </p:cNvSpPr>
          <p:nvPr/>
        </p:nvSpPr>
        <p:spPr bwMode="auto">
          <a:xfrm>
            <a:off x="1187450" y="1628775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</a:t>
            </a:r>
            <a:endParaRPr lang="ru-RU" sz="4000" b="1"/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5076825" y="2636838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9</a:t>
            </a:r>
            <a:endParaRPr lang="ru-RU" sz="4000" b="1"/>
          </a:p>
        </p:txBody>
      </p:sp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6372225" y="2636838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10</a:t>
            </a:r>
            <a:endParaRPr lang="ru-RU" sz="4000" b="1"/>
          </a:p>
        </p:txBody>
      </p:sp>
      <p:sp>
        <p:nvSpPr>
          <p:cNvPr id="27699" name="Rectangle 51"/>
          <p:cNvSpPr>
            <a:spLocks noChangeArrowheads="1"/>
          </p:cNvSpPr>
          <p:nvPr/>
        </p:nvSpPr>
        <p:spPr bwMode="auto">
          <a:xfrm>
            <a:off x="2484438" y="1628775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2</a:t>
            </a:r>
            <a:endParaRPr lang="ru-RU" sz="4000" b="1"/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3779838" y="1628775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3</a:t>
            </a:r>
            <a:endParaRPr lang="ru-RU" sz="4000" b="1"/>
          </a:p>
        </p:txBody>
      </p:sp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5076825" y="1628775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4</a:t>
            </a:r>
            <a:endParaRPr lang="ru-RU" sz="4000" b="1"/>
          </a:p>
        </p:txBody>
      </p:sp>
      <p:sp>
        <p:nvSpPr>
          <p:cNvPr id="27702" name="Rectangle 54"/>
          <p:cNvSpPr>
            <a:spLocks noChangeArrowheads="1"/>
          </p:cNvSpPr>
          <p:nvPr/>
        </p:nvSpPr>
        <p:spPr bwMode="auto">
          <a:xfrm>
            <a:off x="6372225" y="1628775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5</a:t>
            </a:r>
            <a:endParaRPr lang="ru-RU" sz="4000" b="1"/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3779838" y="5589588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23</a:t>
            </a:r>
            <a:endParaRPr lang="ru-RU" sz="4000" b="1"/>
          </a:p>
        </p:txBody>
      </p:sp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3779838" y="4581525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18</a:t>
            </a:r>
            <a:endParaRPr lang="ru-RU" sz="4000" b="1"/>
          </a:p>
        </p:txBody>
      </p:sp>
      <p:sp>
        <p:nvSpPr>
          <p:cNvPr id="27705" name="Rectangle 57"/>
          <p:cNvSpPr>
            <a:spLocks noChangeArrowheads="1"/>
          </p:cNvSpPr>
          <p:nvPr/>
        </p:nvSpPr>
        <p:spPr bwMode="auto">
          <a:xfrm>
            <a:off x="3779838" y="3644900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13</a:t>
            </a:r>
            <a:endParaRPr lang="ru-RU" sz="4000" b="1"/>
          </a:p>
        </p:txBody>
      </p:sp>
      <p:sp>
        <p:nvSpPr>
          <p:cNvPr id="27706" name="Rectangle 58"/>
          <p:cNvSpPr>
            <a:spLocks noChangeArrowheads="1"/>
          </p:cNvSpPr>
          <p:nvPr/>
        </p:nvSpPr>
        <p:spPr bwMode="auto">
          <a:xfrm>
            <a:off x="3779838" y="2636838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8</a:t>
            </a:r>
            <a:endParaRPr lang="ru-RU" sz="4000" b="1"/>
          </a:p>
        </p:txBody>
      </p:sp>
      <p:sp>
        <p:nvSpPr>
          <p:cNvPr id="27707" name="Rectangle 59"/>
          <p:cNvSpPr>
            <a:spLocks noChangeArrowheads="1"/>
          </p:cNvSpPr>
          <p:nvPr/>
        </p:nvSpPr>
        <p:spPr bwMode="auto">
          <a:xfrm>
            <a:off x="5076825" y="5589588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24</a:t>
            </a:r>
            <a:endParaRPr lang="ru-RU" sz="4000" b="1"/>
          </a:p>
        </p:txBody>
      </p:sp>
      <p:sp>
        <p:nvSpPr>
          <p:cNvPr id="27708" name="Rectangle 60"/>
          <p:cNvSpPr>
            <a:spLocks noChangeArrowheads="1"/>
          </p:cNvSpPr>
          <p:nvPr/>
        </p:nvSpPr>
        <p:spPr bwMode="auto">
          <a:xfrm>
            <a:off x="5076825" y="4581525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19</a:t>
            </a:r>
            <a:endParaRPr lang="ru-RU" sz="4000" b="1"/>
          </a:p>
        </p:txBody>
      </p:sp>
      <p:sp>
        <p:nvSpPr>
          <p:cNvPr id="27709" name="Rectangle 61"/>
          <p:cNvSpPr>
            <a:spLocks noChangeArrowheads="1"/>
          </p:cNvSpPr>
          <p:nvPr/>
        </p:nvSpPr>
        <p:spPr bwMode="auto">
          <a:xfrm>
            <a:off x="5076825" y="3644900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14</a:t>
            </a:r>
            <a:endParaRPr lang="ru-RU" sz="4000" b="1"/>
          </a:p>
        </p:txBody>
      </p:sp>
      <p:sp>
        <p:nvSpPr>
          <p:cNvPr id="27710" name="Rectangle 62"/>
          <p:cNvSpPr>
            <a:spLocks noChangeArrowheads="1"/>
          </p:cNvSpPr>
          <p:nvPr/>
        </p:nvSpPr>
        <p:spPr bwMode="auto">
          <a:xfrm>
            <a:off x="6372225" y="5589588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25</a:t>
            </a:r>
            <a:endParaRPr lang="ru-RU" sz="4000" b="1"/>
          </a:p>
        </p:txBody>
      </p:sp>
      <p:sp>
        <p:nvSpPr>
          <p:cNvPr id="27711" name="Rectangle 63"/>
          <p:cNvSpPr>
            <a:spLocks noChangeArrowheads="1"/>
          </p:cNvSpPr>
          <p:nvPr/>
        </p:nvSpPr>
        <p:spPr bwMode="auto">
          <a:xfrm>
            <a:off x="6372225" y="4581525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20</a:t>
            </a:r>
            <a:endParaRPr lang="ru-RU" sz="4000" b="1"/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6372225" y="3644900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15</a:t>
            </a:r>
            <a:endParaRPr lang="ru-RU" sz="4000" b="1"/>
          </a:p>
        </p:txBody>
      </p:sp>
      <p:sp>
        <p:nvSpPr>
          <p:cNvPr id="27713" name="Rectangle 65"/>
          <p:cNvSpPr>
            <a:spLocks noChangeArrowheads="1"/>
          </p:cNvSpPr>
          <p:nvPr/>
        </p:nvSpPr>
        <p:spPr bwMode="auto">
          <a:xfrm>
            <a:off x="1187450" y="3644900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11</a:t>
            </a:r>
            <a:endParaRPr lang="ru-RU" sz="4000" b="1"/>
          </a:p>
        </p:txBody>
      </p:sp>
      <p:sp>
        <p:nvSpPr>
          <p:cNvPr id="27714" name="Rectangle 66"/>
          <p:cNvSpPr>
            <a:spLocks noChangeArrowheads="1"/>
          </p:cNvSpPr>
          <p:nvPr/>
        </p:nvSpPr>
        <p:spPr bwMode="auto">
          <a:xfrm>
            <a:off x="2484438" y="3644900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12</a:t>
            </a:r>
            <a:endParaRPr lang="ru-RU" sz="4000" b="1"/>
          </a:p>
        </p:txBody>
      </p:sp>
      <p:sp>
        <p:nvSpPr>
          <p:cNvPr id="27715" name="Rectangle 67"/>
          <p:cNvSpPr>
            <a:spLocks noChangeArrowheads="1"/>
          </p:cNvSpPr>
          <p:nvPr/>
        </p:nvSpPr>
        <p:spPr bwMode="auto">
          <a:xfrm>
            <a:off x="1187450" y="4581525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16</a:t>
            </a:r>
            <a:endParaRPr lang="ru-RU" sz="4000" b="1"/>
          </a:p>
        </p:txBody>
      </p:sp>
      <p:sp>
        <p:nvSpPr>
          <p:cNvPr id="27716" name="Rectangle 68"/>
          <p:cNvSpPr>
            <a:spLocks noChangeArrowheads="1"/>
          </p:cNvSpPr>
          <p:nvPr/>
        </p:nvSpPr>
        <p:spPr bwMode="auto">
          <a:xfrm>
            <a:off x="2484438" y="4581525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17</a:t>
            </a:r>
            <a:endParaRPr lang="ru-RU" sz="4000" b="1"/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1187450" y="5589588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21</a:t>
            </a:r>
            <a:endParaRPr lang="ru-RU" sz="4000" b="1"/>
          </a:p>
        </p:txBody>
      </p:sp>
      <p:sp>
        <p:nvSpPr>
          <p:cNvPr id="27718" name="Rectangle 70"/>
          <p:cNvSpPr>
            <a:spLocks noChangeArrowheads="1"/>
          </p:cNvSpPr>
          <p:nvPr/>
        </p:nvSpPr>
        <p:spPr bwMode="auto">
          <a:xfrm>
            <a:off x="2484438" y="5589588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22</a:t>
            </a:r>
            <a:endParaRPr lang="ru-RU" sz="4000" b="1"/>
          </a:p>
        </p:txBody>
      </p:sp>
      <p:sp>
        <p:nvSpPr>
          <p:cNvPr id="27719" name="Rectangle 71"/>
          <p:cNvSpPr>
            <a:spLocks noChangeArrowheads="1"/>
          </p:cNvSpPr>
          <p:nvPr/>
        </p:nvSpPr>
        <p:spPr bwMode="auto">
          <a:xfrm>
            <a:off x="1187450" y="2636838"/>
            <a:ext cx="12969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6</a:t>
            </a:r>
            <a:endParaRPr lang="ru-RU" sz="4000" b="1"/>
          </a:p>
        </p:txBody>
      </p:sp>
      <p:sp>
        <p:nvSpPr>
          <p:cNvPr id="27720" name="Rectangle 72"/>
          <p:cNvSpPr>
            <a:spLocks noChangeArrowheads="1"/>
          </p:cNvSpPr>
          <p:nvPr/>
        </p:nvSpPr>
        <p:spPr bwMode="auto">
          <a:xfrm>
            <a:off x="2484438" y="2636838"/>
            <a:ext cx="12969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4000" b="1"/>
              <a:t>7</a:t>
            </a:r>
            <a:endParaRPr lang="ru-RU" sz="4000" b="1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Геометричний кросворд</a:t>
            </a:r>
            <a:endParaRPr lang="ru-RU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42"/>
          <a:stretch>
            <a:fillRect/>
          </a:stretch>
        </p:blipFill>
        <p:spPr bwMode="auto">
          <a:xfrm>
            <a:off x="611188" y="1657350"/>
            <a:ext cx="7777162" cy="4845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188913"/>
            <a:ext cx="8385175" cy="1431925"/>
          </a:xfrm>
        </p:spPr>
        <p:txBody>
          <a:bodyPr/>
          <a:lstStyle/>
          <a:p>
            <a:pPr algn="ctr"/>
            <a:r>
              <a:rPr lang="uk-UA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Хто швидше зафарбує</a:t>
            </a:r>
            <a:endParaRPr lang="ru-RU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9700" name="Group 4"/>
          <p:cNvGrpSpPr>
            <a:grpSpLocks noChangeAspect="1"/>
          </p:cNvGrpSpPr>
          <p:nvPr/>
        </p:nvGrpSpPr>
        <p:grpSpPr bwMode="auto">
          <a:xfrm>
            <a:off x="179388" y="1700213"/>
            <a:ext cx="8964612" cy="3130550"/>
            <a:chOff x="799" y="2936"/>
            <a:chExt cx="7730" cy="2700"/>
          </a:xfrm>
        </p:grpSpPr>
        <p:sp>
          <p:nvSpPr>
            <p:cNvPr id="29701" name="AutoShape 5"/>
            <p:cNvSpPr>
              <a:spLocks noChangeAspect="1" noChangeArrowheads="1"/>
            </p:cNvSpPr>
            <p:nvPr/>
          </p:nvSpPr>
          <p:spPr bwMode="auto">
            <a:xfrm>
              <a:off x="799" y="2936"/>
              <a:ext cx="7730" cy="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2" name="AutoShape 6"/>
            <p:cNvSpPr>
              <a:spLocks noChangeArrowheads="1"/>
            </p:cNvSpPr>
            <p:nvPr/>
          </p:nvSpPr>
          <p:spPr bwMode="auto">
            <a:xfrm rot="-2706117">
              <a:off x="2680" y="3296"/>
              <a:ext cx="1076" cy="1075"/>
            </a:xfrm>
            <a:prstGeom prst="rtTriangl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3" name="AutoShape 7"/>
            <p:cNvSpPr>
              <a:spLocks noChangeArrowheads="1"/>
            </p:cNvSpPr>
            <p:nvPr/>
          </p:nvSpPr>
          <p:spPr bwMode="auto">
            <a:xfrm rot="18861995">
              <a:off x="5646" y="3294"/>
              <a:ext cx="1074" cy="1078"/>
            </a:xfrm>
            <a:prstGeom prst="rtTriangl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4" name="AutoShape 8"/>
            <p:cNvSpPr>
              <a:spLocks noChangeArrowheads="1"/>
            </p:cNvSpPr>
            <p:nvPr/>
          </p:nvSpPr>
          <p:spPr bwMode="auto">
            <a:xfrm rot="-13493313">
              <a:off x="1198" y="3296"/>
              <a:ext cx="1076" cy="1077"/>
            </a:xfrm>
            <a:prstGeom prst="rtTriangle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5" name="AutoShape 9"/>
            <p:cNvSpPr>
              <a:spLocks noChangeArrowheads="1"/>
            </p:cNvSpPr>
            <p:nvPr/>
          </p:nvSpPr>
          <p:spPr bwMode="auto">
            <a:xfrm rot="-13493313">
              <a:off x="7126" y="3296"/>
              <a:ext cx="1078" cy="1074"/>
            </a:xfrm>
            <a:prstGeom prst="rtTriangl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6" name="AutoShape 10"/>
            <p:cNvSpPr>
              <a:spLocks noChangeArrowheads="1"/>
            </p:cNvSpPr>
            <p:nvPr/>
          </p:nvSpPr>
          <p:spPr bwMode="auto">
            <a:xfrm rot="-13493313">
              <a:off x="4162" y="3296"/>
              <a:ext cx="1077" cy="1077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970" y="3836"/>
              <a:ext cx="741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970" y="383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8380" y="3836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>
              <a:off x="970" y="4916"/>
              <a:ext cx="74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4162" y="5096"/>
              <a:ext cx="1026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/>
                <a:t>30 см</a:t>
              </a:r>
              <a:endParaRPr lang="ru-RU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ВІТАЄМО ПЕРЕМОЖЦІВ!</a:t>
            </a:r>
            <a:endParaRPr lang="ru-RU" u="sng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1748" name="Picture 4" descr="Alexandr_Kalinichenko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12875"/>
            <a:ext cx="4248150" cy="3186113"/>
          </a:xfrm>
          <a:prstGeom prst="rect">
            <a:avLst/>
          </a:prstGeom>
          <a:noFill/>
        </p:spPr>
      </p:pic>
      <p:pic>
        <p:nvPicPr>
          <p:cNvPr id="31750" name="Picture 6" descr="object_5"/>
          <p:cNvPicPr>
            <a:picLocks noChangeAspect="1" noChangeArrowheads="1"/>
          </p:cNvPicPr>
          <p:nvPr/>
        </p:nvPicPr>
        <p:blipFill>
          <a:blip r:embed="rId4"/>
          <a:srcRect t="1250"/>
          <a:stretch>
            <a:fillRect/>
          </a:stretch>
        </p:blipFill>
        <p:spPr bwMode="auto">
          <a:xfrm>
            <a:off x="4572000" y="1628775"/>
            <a:ext cx="3525838" cy="4973638"/>
          </a:xfrm>
          <a:prstGeom prst="rect">
            <a:avLst/>
          </a:prstGeom>
          <a:noFill/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372225" y="1628775"/>
            <a:ext cx="1728788" cy="36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1752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755650" y="594995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317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Домашнє завдання</a:t>
            </a:r>
            <a:endParaRPr lang="ru-RU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Повторити теоретичний матеріал, переглянути розв’язування задач. Підготуватися до то.</a:t>
            </a:r>
          </a:p>
          <a:p>
            <a:r>
              <a:rPr lang="uk-UA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Розв’язати № 70, 71.</a:t>
            </a:r>
            <a:endParaRPr lang="ru-RU" sz="4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5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E2F4FF"/>
      </a:accent3>
      <a:accent4>
        <a:srgbClr val="000000"/>
      </a:accent4>
      <a:accent5>
        <a:srgbClr val="F2F6F8"/>
      </a:accent5>
      <a:accent6>
        <a:srgbClr val="809AE3"/>
      </a:accent6>
      <a:hlink>
        <a:srgbClr val="0066FF"/>
      </a:hlink>
      <a:folHlink>
        <a:srgbClr val="9947FD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103</TotalTime>
  <Words>151</Words>
  <Application>Microsoft Office PowerPoint</Application>
  <PresentationFormat>Экран (4:3)</PresentationFormat>
  <Paragraphs>94</Paragraphs>
  <Slides>8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Times New Roman</vt:lpstr>
      <vt:lpstr>Wingdings</vt:lpstr>
      <vt:lpstr>Bookman Old Style</vt:lpstr>
      <vt:lpstr>Tahoma</vt:lpstr>
      <vt:lpstr>Symbol</vt:lpstr>
      <vt:lpstr>Трава</vt:lpstr>
      <vt:lpstr>Терема Піфагора </vt:lpstr>
      <vt:lpstr>Слайд 2</vt:lpstr>
      <vt:lpstr>Прийшов, побачив, переміг!</vt:lpstr>
      <vt:lpstr>Прийшов, побачив, переміг!</vt:lpstr>
      <vt:lpstr>Геометричний кросворд</vt:lpstr>
      <vt:lpstr>Хто швидше зафарбує</vt:lpstr>
      <vt:lpstr>ВІТАЄМО ПЕРЕМОЖЦІВ!</vt:lpstr>
      <vt:lpstr>Домашнє завдання</vt:lpstr>
    </vt:vector>
  </TitlesOfParts>
  <Company>VDV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KIV</dc:creator>
  <cp:lastModifiedBy>Женя</cp:lastModifiedBy>
  <cp:revision>7</cp:revision>
  <dcterms:created xsi:type="dcterms:W3CDTF">2007-01-12T17:26:19Z</dcterms:created>
  <dcterms:modified xsi:type="dcterms:W3CDTF">2009-11-17T22:22:34Z</dcterms:modified>
</cp:coreProperties>
</file>