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ms-office.legacyDiagramTex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74" r:id="rId10"/>
    <p:sldId id="266" r:id="rId11"/>
    <p:sldId id="267" r:id="rId12"/>
    <p:sldId id="275" r:id="rId13"/>
    <p:sldId id="268" r:id="rId14"/>
    <p:sldId id="276" r:id="rId15"/>
    <p:sldId id="270" r:id="rId16"/>
    <p:sldId id="277" r:id="rId17"/>
    <p:sldId id="278" r:id="rId18"/>
    <p:sldId id="264" r:id="rId19"/>
    <p:sldId id="271" r:id="rId20"/>
    <p:sldId id="272" r:id="rId21"/>
    <p:sldId id="279" r:id="rId22"/>
  </p:sldIdLst>
  <p:sldSz cx="9144000" cy="6858000" type="screen4x3"/>
  <p:notesSz cx="6858000" cy="9144000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06/relationships/legacyDocTextInfo" Target="legacyDocTextInfo.bin"/></Relationships>
</file>

<file path=ppt/drawings/_rels/vmlDrawing1.vml.rels><?xml version="1.0" encoding="UTF-8" standalone="yes"?>
<Relationships xmlns="http://schemas.openxmlformats.org/package/2006/relationships"><Relationship Id="rId8" Type="http://schemas.microsoft.com/office/2006/relationships/legacyDiagramText" Target="legacyDiagramText8.bin"/><Relationship Id="rId3" Type="http://schemas.microsoft.com/office/2006/relationships/legacyDiagramText" Target="legacyDiagramText3.bin"/><Relationship Id="rId7" Type="http://schemas.microsoft.com/office/2006/relationships/legacyDiagramText" Target="legacyDiagramText7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6" Type="http://schemas.microsoft.com/office/2006/relationships/legacyDiagramText" Target="legacyDiagramText6.bin"/><Relationship Id="rId11" Type="http://schemas.microsoft.com/office/2006/relationships/legacyDiagramText" Target="legacyDiagramText11.bin"/><Relationship Id="rId5" Type="http://schemas.microsoft.com/office/2006/relationships/legacyDiagramText" Target="legacyDiagramText5.bin"/><Relationship Id="rId10" Type="http://schemas.microsoft.com/office/2006/relationships/legacyDiagramText" Target="legacyDiagramText10.bin"/><Relationship Id="rId4" Type="http://schemas.microsoft.com/office/2006/relationships/legacyDiagramText" Target="legacyDiagramText4.bin"/><Relationship Id="rId9" Type="http://schemas.microsoft.com/office/2006/relationships/legacyDiagramText" Target="legacyDiagramText9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123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4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5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126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127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128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129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uk-UA"/>
              <a:t>Образец заголовка</a:t>
            </a:r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uk-UA"/>
              <a:t>Образец подзаголовка</a:t>
            </a:r>
          </a:p>
        </p:txBody>
      </p:sp>
      <p:sp>
        <p:nvSpPr>
          <p:cNvPr id="5131" name="Rectangle 11"/>
          <p:cNvSpPr>
            <a:spLocks noGrp="1" noChangeArrowheads="1"/>
          </p:cNvSpPr>
          <p:nvPr>
            <p:ph type="dt" sz="quarter" idx="2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ftr" sz="quarter" idx="3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5259DD0-7A52-49DB-81DF-9E92535B109F}" type="slidenum">
              <a:rPr lang="uk-UA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EC0610-3C96-4181-A9E4-18DF70AEFEAF}" type="slidenum">
              <a:rPr lang="uk-UA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9FBAEE-AFD3-4870-B1BC-AF0C42EBE576}" type="slidenum">
              <a:rPr lang="uk-UA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44475"/>
            <a:ext cx="838835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382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937375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fld id="{EA9DD308-0002-409D-96B7-B8D21A8CEAD4}" type="slidenum">
              <a:rPr lang="uk-UA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A2E692-4F03-4A74-AFA6-0DF8D02BF8EA}" type="slidenum">
              <a:rPr lang="uk-UA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CC3867-ADE9-4BFE-8B29-061064780B4E}" type="slidenum">
              <a:rPr lang="uk-UA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ECE489-479F-4F25-B354-53ABD2C857A4}" type="slidenum">
              <a:rPr lang="uk-UA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5F1CC5-AA0F-4B75-AECC-C35B7D1518B0}" type="slidenum">
              <a:rPr lang="uk-UA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4CD27E-FE50-4194-9277-C74E1DF78D2A}" type="slidenum">
              <a:rPr lang="uk-UA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B533DA-1391-411B-8332-9BF02E421B87}" type="slidenum">
              <a:rPr lang="uk-UA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1653DA-59FD-4751-82A1-8EF37981D5CC}" type="slidenum">
              <a:rPr lang="uk-UA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3A4A3A-27B4-468D-A904-D687B75734A0}" type="slidenum">
              <a:rPr lang="uk-UA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4099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0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1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2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03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04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05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06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10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uk-UA"/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uk-UA"/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A1329387-E23F-4FC3-9122-5952AF04B6C4}" type="slidenum">
              <a:rPr lang="uk-UA"/>
              <a:pPr/>
              <a:t>‹#›</a:t>
            </a:fld>
            <a:endParaRPr lang="uk-UA"/>
          </a:p>
        </p:txBody>
      </p:sp>
      <p:sp>
        <p:nvSpPr>
          <p:cNvPr id="4110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Образец заголовка</a:t>
            </a:r>
          </a:p>
        </p:txBody>
      </p:sp>
      <p:sp>
        <p:nvSpPr>
          <p:cNvPr id="4111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uk-UA" sz="4800">
                <a:solidFill>
                  <a:schemeClr val="folHlink"/>
                </a:solidFill>
                <a:latin typeface="Comic Sans MS" pitchFamily="66" charset="0"/>
              </a:rPr>
              <a:t>Різноманітність </a:t>
            </a:r>
            <a:r>
              <a:rPr lang="en-US" sz="4800">
                <a:solidFill>
                  <a:schemeClr val="folHlink"/>
                </a:solidFill>
                <a:latin typeface="Comic Sans MS" pitchFamily="66" charset="0"/>
              </a:rPr>
              <a:t> </a:t>
            </a:r>
            <a:r>
              <a:rPr lang="uk-UA" sz="4800">
                <a:solidFill>
                  <a:schemeClr val="folHlink"/>
                </a:solidFill>
                <a:latin typeface="Comic Sans MS" pitchFamily="66" charset="0"/>
              </a:rPr>
              <a:t>та значення земноводних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71670" y="214290"/>
            <a:ext cx="6781800" cy="1752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uk-UA" sz="2400" b="1" i="1" dirty="0">
                <a:latin typeface="Monotype Corsiva" pitchFamily="66" charset="0"/>
              </a:rPr>
              <a:t>Земноводні або амфібії – перші хребетні, які перетнули поріг водного середовища. Перші завойовники суші! Еволюційні прабатьки плазунів, птахів, ссавців і, нарешті, людини.</a:t>
            </a:r>
          </a:p>
          <a:p>
            <a:pPr algn="r">
              <a:lnSpc>
                <a:spcPct val="80000"/>
              </a:lnSpc>
            </a:pPr>
            <a:r>
              <a:rPr lang="uk-UA" sz="2400" b="1" i="1" dirty="0">
                <a:latin typeface="Monotype Corsiva" pitchFamily="66" charset="0"/>
              </a:rPr>
              <a:t>І. </a:t>
            </a:r>
            <a:r>
              <a:rPr lang="uk-UA" sz="2400" b="1" i="1" dirty="0" err="1">
                <a:latin typeface="Monotype Corsiva" pitchFamily="66" charset="0"/>
              </a:rPr>
              <a:t>Акімушкін</a:t>
            </a:r>
            <a:endParaRPr lang="uk-UA" sz="2400" b="1" i="1" dirty="0">
              <a:latin typeface="Monotype Corsiva" pitchFamily="66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429124" y="4286256"/>
            <a:ext cx="4429156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  <a:defRPr/>
            </a:pPr>
            <a:r>
              <a:rPr lang="uk-UA" sz="2400" b="1" i="1" u="sng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Підготувала: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Monotype Corsiva" pitchFamily="66" charset="0"/>
                <a:ea typeface="+mn-ea"/>
                <a:cs typeface="+mn-cs"/>
              </a:rPr>
              <a:t>Вчитель</a:t>
            </a:r>
            <a:r>
              <a:rPr kumimoji="0" lang="uk-UA" sz="2400" b="1" i="1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Monotype Corsiva" pitchFamily="66" charset="0"/>
                <a:ea typeface="+mn-ea"/>
                <a:cs typeface="+mn-cs"/>
              </a:rPr>
              <a:t> біології 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  <a:defRPr/>
            </a:pPr>
            <a:r>
              <a:rPr lang="uk-UA" sz="2400" b="1" i="1" kern="0" baseline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Козівської ЗОШ І-ІІІ ступенів №2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uk-UA" sz="2400" b="1" i="1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Monotype Corsiva" pitchFamily="66" charset="0"/>
                <a:ea typeface="+mn-ea"/>
                <a:cs typeface="+mn-cs"/>
              </a:rPr>
              <a:t>Атаманчук Надія Любомирівна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  <a:defRPr/>
            </a:pPr>
            <a:endParaRPr kumimoji="0" lang="uk-UA" sz="2400" b="1" i="1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Monotype Corsiva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2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20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 tmFilter="0,0; .5, 1; 1, 1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uiExpand="1" build="p"/>
      <p:bldP spid="6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 r="21434" b="13660"/>
          <a:stretch>
            <a:fillRect/>
          </a:stretch>
        </p:blipFill>
        <p:spPr>
          <a:xfrm>
            <a:off x="684213" y="1412875"/>
            <a:ext cx="3455987" cy="3384550"/>
          </a:xfrm>
          <a:noFill/>
          <a:ln w="57150" cap="flat" cmpd="thickThin" algn="ctr">
            <a:solidFill>
              <a:srgbClr val="FFFFFF"/>
            </a:solidFill>
          </a:ln>
        </p:spPr>
      </p:pic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4932363" y="1844675"/>
            <a:ext cx="3743325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800" b="1">
                <a:solidFill>
                  <a:schemeClr val="folHlink"/>
                </a:solidFill>
              </a:rPr>
              <a:t>Тритон гребенястий</a:t>
            </a:r>
          </a:p>
          <a:p>
            <a:pPr>
              <a:spcBef>
                <a:spcPct val="50000"/>
              </a:spcBef>
            </a:pPr>
            <a:r>
              <a:rPr lang="uk-UA" sz="1600" b="1"/>
              <a:t>Спина забарвлена у чорний колір, іноді в темно-брунатний з чорними плямами. На боках - дрібні світлі плями. З нижнього боку тіло жовтого кольору з чорними плямами.</a:t>
            </a:r>
          </a:p>
          <a:p>
            <a:pPr>
              <a:spcBef>
                <a:spcPct val="50000"/>
              </a:spcBef>
            </a:pPr>
            <a:r>
              <a:rPr lang="uk-UA" sz="1600" b="1"/>
              <a:t> Самці у шлюбному вбранні з високим зубчастим гребенем, що переривається на попереку.</a:t>
            </a:r>
          </a:p>
        </p:txBody>
      </p:sp>
      <p:sp>
        <p:nvSpPr>
          <p:cNvPr id="23559" name="WordArt 7"/>
          <p:cNvSpPr>
            <a:spLocks noChangeArrowheads="1" noChangeShapeType="1" noTextEdit="1"/>
          </p:cNvSpPr>
          <p:nvPr/>
        </p:nvSpPr>
        <p:spPr bwMode="auto">
          <a:xfrm>
            <a:off x="1476375" y="404813"/>
            <a:ext cx="6264275" cy="908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b="1" kern="1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Bookman Old Style"/>
              </a:rPr>
              <a:t>Хвостаті земноводні</a:t>
            </a:r>
          </a:p>
        </p:txBody>
      </p:sp>
      <p:pic>
        <p:nvPicPr>
          <p:cNvPr id="23560" name="Picture 8"/>
          <p:cNvPicPr>
            <a:picLocks noChangeAspect="1" noChangeArrowheads="1"/>
          </p:cNvPicPr>
          <p:nvPr/>
        </p:nvPicPr>
        <p:blipFill>
          <a:blip r:embed="rId3"/>
          <a:srcRect r="9779" b="11572"/>
          <a:stretch>
            <a:fillRect/>
          </a:stretch>
        </p:blipFill>
        <p:spPr bwMode="auto">
          <a:xfrm>
            <a:off x="2339975" y="3644900"/>
            <a:ext cx="2332038" cy="2978150"/>
          </a:xfrm>
          <a:prstGeom prst="rect">
            <a:avLst/>
          </a:prstGeom>
          <a:noFill/>
          <a:ln w="57150" cmpd="thickThin" algn="ctr">
            <a:solidFill>
              <a:srgbClr val="FFFFFF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 animBg="1"/>
      <p:bldP spid="23557" grpId="0"/>
      <p:bldP spid="2355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1916113"/>
            <a:ext cx="5329238" cy="4502150"/>
          </a:xfrm>
          <a:prstGeom prst="rect">
            <a:avLst/>
          </a:prstGeom>
          <a:noFill/>
          <a:ln w="57150" cmpd="thickThin" algn="ctr">
            <a:solidFill>
              <a:srgbClr val="FFFFFF"/>
            </a:solidFill>
            <a:miter lim="800000"/>
            <a:headEnd/>
            <a:tailEnd/>
          </a:ln>
          <a:effectLst/>
        </p:spPr>
      </p:pic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6227763" y="2924175"/>
            <a:ext cx="2916237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800" b="1" i="1">
                <a:solidFill>
                  <a:schemeClr val="folHlink"/>
                </a:solidFill>
                <a:latin typeface="Bookman Old Style" pitchFamily="18" charset="0"/>
              </a:rPr>
              <a:t>Тритон карпатський</a:t>
            </a:r>
            <a:r>
              <a:rPr lang="uk-UA" sz="2400" b="1">
                <a:latin typeface="Comic Sans MS" pitchFamily="66" charset="0"/>
              </a:rPr>
              <a:t> </a:t>
            </a:r>
            <a:r>
              <a:rPr lang="uk-UA" b="1">
                <a:latin typeface="Comic Sans MS" pitchFamily="66" charset="0"/>
              </a:rPr>
              <a:t> </a:t>
            </a:r>
            <a:r>
              <a:rPr lang="uk-UA" sz="2000" b="1">
                <a:latin typeface="Comic Sans MS" pitchFamily="66" charset="0"/>
              </a:rPr>
              <a:t>зникаючий вид, ендемік</a:t>
            </a:r>
          </a:p>
        </p:txBody>
      </p:sp>
      <p:sp>
        <p:nvSpPr>
          <p:cNvPr id="25611" name="WordArt 11"/>
          <p:cNvSpPr>
            <a:spLocks noChangeArrowheads="1" noChangeShapeType="1" noTextEdit="1"/>
          </p:cNvSpPr>
          <p:nvPr/>
        </p:nvSpPr>
        <p:spPr bwMode="auto">
          <a:xfrm>
            <a:off x="1476375" y="404813"/>
            <a:ext cx="6264275" cy="908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b="1" kern="1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Bookman Old Style"/>
              </a:rPr>
              <a:t>Хвостаті земноводні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8" grpId="0"/>
      <p:bldP spid="256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4859338" y="2060575"/>
            <a:ext cx="4103687" cy="367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800" b="1" i="1">
                <a:solidFill>
                  <a:schemeClr val="folHlink"/>
                </a:solidFill>
                <a:latin typeface="Bookman Old Style" pitchFamily="18" charset="0"/>
              </a:rPr>
              <a:t>Тритон звичайний</a:t>
            </a:r>
            <a:r>
              <a:rPr lang="uk-UA" b="1" u="sng">
                <a:latin typeface="Bookman Old Style" pitchFamily="18" charset="0"/>
              </a:rPr>
              <a:t> </a:t>
            </a:r>
          </a:p>
          <a:p>
            <a:pPr>
              <a:spcBef>
                <a:spcPct val="50000"/>
              </a:spcBef>
              <a:buFont typeface="Wingdings" pitchFamily="2" charset="2"/>
              <a:buChar char="Ш"/>
            </a:pPr>
            <a:r>
              <a:rPr lang="uk-UA">
                <a:latin typeface="Bookman Old Style" pitchFamily="18" charset="0"/>
              </a:rPr>
              <a:t>Тіло до 11 см. зеленувато – буре, черевце – оранжеве з чорними  плямочками.</a:t>
            </a:r>
          </a:p>
          <a:p>
            <a:pPr>
              <a:spcBef>
                <a:spcPct val="50000"/>
              </a:spcBef>
              <a:buFont typeface="Wingdings" pitchFamily="2" charset="2"/>
              <a:buChar char="Ш"/>
            </a:pPr>
            <a:r>
              <a:rPr lang="uk-UA">
                <a:latin typeface="Bookman Old Style" pitchFamily="18" charset="0"/>
              </a:rPr>
              <a:t>У період розмноження у самців з'являється гребінь, з боків хвоста – блакитна з перламутровим блиском смуга.</a:t>
            </a:r>
          </a:p>
          <a:p>
            <a:pPr>
              <a:spcBef>
                <a:spcPct val="50000"/>
              </a:spcBef>
              <a:buFont typeface="Wingdings" pitchFamily="2" charset="2"/>
              <a:buChar char="Ш"/>
            </a:pPr>
            <a:r>
              <a:rPr lang="uk-UA">
                <a:latin typeface="Bookman Old Style" pitchFamily="18" charset="0"/>
              </a:rPr>
              <a:t>Самочка відкладає ікру, приклеюючи кожну ікринку окремо на листки водних рослин.</a:t>
            </a:r>
            <a:endParaRPr lang="ru-RU">
              <a:latin typeface="Bookman Old Style" pitchFamily="18" charset="0"/>
            </a:endParaRPr>
          </a:p>
        </p:txBody>
      </p:sp>
      <p:sp>
        <p:nvSpPr>
          <p:cNvPr id="41990" name="WordArt 6"/>
          <p:cNvSpPr>
            <a:spLocks noChangeArrowheads="1" noChangeShapeType="1" noTextEdit="1"/>
          </p:cNvSpPr>
          <p:nvPr/>
        </p:nvSpPr>
        <p:spPr bwMode="auto">
          <a:xfrm>
            <a:off x="1476375" y="404813"/>
            <a:ext cx="6264275" cy="908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b="1" kern="1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Bookman Old Style"/>
              </a:rPr>
              <a:t>Хвостаті земноводні</a:t>
            </a:r>
          </a:p>
        </p:txBody>
      </p:sp>
      <p:pic>
        <p:nvPicPr>
          <p:cNvPr id="41992" name="Picture 8"/>
          <p:cNvPicPr>
            <a:picLocks noChangeAspect="1" noChangeArrowheads="1"/>
          </p:cNvPicPr>
          <p:nvPr/>
        </p:nvPicPr>
        <p:blipFill>
          <a:blip r:embed="rId2"/>
          <a:srcRect t="22014" b="14931"/>
          <a:stretch>
            <a:fillRect/>
          </a:stretch>
        </p:blipFill>
        <p:spPr bwMode="auto">
          <a:xfrm>
            <a:off x="468313" y="2349500"/>
            <a:ext cx="4248150" cy="2670175"/>
          </a:xfrm>
          <a:prstGeom prst="rect">
            <a:avLst/>
          </a:prstGeom>
          <a:noFill/>
          <a:ln w="57150" cmpd="thickThin" algn="ctr">
            <a:solidFill>
              <a:srgbClr val="FFFFFF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9" grpId="0"/>
      <p:bldP spid="4199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 t="15932" r="16742" b="11372"/>
          <a:stretch>
            <a:fillRect/>
          </a:stretch>
        </p:blipFill>
        <p:spPr>
          <a:xfrm>
            <a:off x="971550" y="2349500"/>
            <a:ext cx="4176713" cy="3465513"/>
          </a:xfrm>
          <a:noFill/>
          <a:ln w="57150" cap="flat" cmpd="thickThin" algn="ctr">
            <a:solidFill>
              <a:srgbClr val="FFFFFF"/>
            </a:solidFill>
          </a:ln>
        </p:spPr>
      </p:pic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5292725" y="1916113"/>
            <a:ext cx="3529013" cy="451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800" b="1" i="1">
                <a:solidFill>
                  <a:schemeClr val="folHlink"/>
                </a:solidFill>
                <a:latin typeface="Bookman Old Style" pitchFamily="18" charset="0"/>
              </a:rPr>
              <a:t>Саламандра плямиста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uk-UA" b="1"/>
              <a:t>Пори, які містять отруту, можна виявити по всій спині та обабіч голови.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uk-UA" b="1"/>
              <a:t>Біля очей помітні залози – каротиди. Обороняючись, викидає отруту на 20 см угору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uk-UA" b="1"/>
              <a:t>Отрута впливає на ЦНС, викликає судоми, параліч, зупинку дихання у тварин.</a:t>
            </a:r>
          </a:p>
          <a:p>
            <a:pPr>
              <a:spcBef>
                <a:spcPct val="50000"/>
              </a:spcBef>
            </a:pPr>
            <a:endParaRPr lang="uk-UA" b="1"/>
          </a:p>
        </p:txBody>
      </p:sp>
      <p:sp>
        <p:nvSpPr>
          <p:cNvPr id="29702" name="WordArt 6"/>
          <p:cNvSpPr>
            <a:spLocks noChangeArrowheads="1" noChangeShapeType="1" noTextEdit="1"/>
          </p:cNvSpPr>
          <p:nvPr/>
        </p:nvSpPr>
        <p:spPr bwMode="auto">
          <a:xfrm>
            <a:off x="1476375" y="404813"/>
            <a:ext cx="6264275" cy="908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b="1" kern="1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Bookman Old Style"/>
              </a:rPr>
              <a:t>Хвостаті земноводні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uiExpand="1" build="p" animBg="1"/>
      <p:bldP spid="29700" grpId="0"/>
      <p:bldP spid="2970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 t="34045"/>
          <a:stretch>
            <a:fillRect/>
          </a:stretch>
        </p:blipFill>
        <p:spPr>
          <a:xfrm>
            <a:off x="2051050" y="1773238"/>
            <a:ext cx="5689600" cy="3751262"/>
          </a:xfrm>
          <a:noFill/>
          <a:ln w="57150" cap="flat" cmpd="thickThin" algn="ctr">
            <a:solidFill>
              <a:srgbClr val="FFFFFF"/>
            </a:solidFill>
          </a:ln>
        </p:spPr>
      </p:pic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1835150" y="5734050"/>
            <a:ext cx="6049963" cy="655638"/>
          </a:xfrm>
          <a:prstGeom prst="rect">
            <a:avLst/>
          </a:prstGeom>
          <a:noFill/>
          <a:ln w="76200" cmpd="tri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3200" b="1">
                <a:latin typeface="Bookman Old Style" pitchFamily="18" charset="0"/>
              </a:rPr>
              <a:t>Саламандра</a:t>
            </a:r>
            <a:r>
              <a:rPr lang="uk-UA" sz="2000" b="1"/>
              <a:t> </a:t>
            </a:r>
            <a:r>
              <a:rPr lang="uk-UA" sz="3200" b="1">
                <a:latin typeface="Bookman Old Style" pitchFamily="18" charset="0"/>
              </a:rPr>
              <a:t>велетенська</a:t>
            </a:r>
            <a:endParaRPr lang="ru-RU" sz="3200" b="1">
              <a:latin typeface="Bookman Old Style" pitchFamily="18" charset="0"/>
            </a:endParaRPr>
          </a:p>
        </p:txBody>
      </p:sp>
      <p:sp>
        <p:nvSpPr>
          <p:cNvPr id="43013" name="WordArt 5"/>
          <p:cNvSpPr>
            <a:spLocks noChangeArrowheads="1" noChangeShapeType="1" noTextEdit="1"/>
          </p:cNvSpPr>
          <p:nvPr/>
        </p:nvSpPr>
        <p:spPr bwMode="auto">
          <a:xfrm>
            <a:off x="1476375" y="404813"/>
            <a:ext cx="6264275" cy="908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b="1" kern="1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Bookman Old Style"/>
              </a:rPr>
              <a:t>Хвостаті земноводні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301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301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 animBg="1"/>
      <p:bldP spid="43012" grpId="0" animBg="1"/>
      <p:bldP spid="430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38200" y="1989138"/>
            <a:ext cx="4381500" cy="2232025"/>
          </a:xfrm>
          <a:noFill/>
          <a:ln w="57150" cap="flat" cmpd="thickThin" algn="ctr">
            <a:solidFill>
              <a:srgbClr val="FFFFFF"/>
            </a:solidFill>
          </a:ln>
        </p:spPr>
      </p:pic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1258888" y="4724400"/>
            <a:ext cx="3313112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400" b="1">
                <a:latin typeface="Bookman Old Style" pitchFamily="18" charset="0"/>
              </a:rPr>
              <a:t>Протей </a:t>
            </a:r>
          </a:p>
          <a:p>
            <a:pPr algn="ctr">
              <a:spcBef>
                <a:spcPct val="50000"/>
              </a:spcBef>
            </a:pPr>
            <a:r>
              <a:rPr lang="uk-UA"/>
              <a:t>(Балкани) </a:t>
            </a:r>
            <a:r>
              <a:rPr lang="uk-UA">
                <a:latin typeface="Bookman Old Style" pitchFamily="18" charset="0"/>
              </a:rPr>
              <a:t>кінцівки слабо розвинуті, очі сховані під шкірою, наявні зябра</a:t>
            </a:r>
          </a:p>
        </p:txBody>
      </p:sp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5600" y="1989138"/>
            <a:ext cx="3240088" cy="2232025"/>
          </a:xfrm>
          <a:prstGeom prst="rect">
            <a:avLst/>
          </a:prstGeom>
          <a:noFill/>
          <a:ln w="57150" cmpd="thickThin" algn="ctr">
            <a:solidFill>
              <a:srgbClr val="FFFFFF"/>
            </a:solidFill>
            <a:miter lim="800000"/>
            <a:headEnd/>
            <a:tailEnd/>
          </a:ln>
          <a:effectLst/>
        </p:spPr>
      </p:pic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5435600" y="4581525"/>
            <a:ext cx="316865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400" b="1">
                <a:latin typeface="Bookman Old Style" pitchFamily="18" charset="0"/>
              </a:rPr>
              <a:t>Сирен</a:t>
            </a:r>
          </a:p>
          <a:p>
            <a:pPr>
              <a:spcBef>
                <a:spcPct val="50000"/>
              </a:spcBef>
            </a:pPr>
            <a:r>
              <a:rPr lang="uk-UA" b="1">
                <a:latin typeface="Bookman Old Style" pitchFamily="18" charset="0"/>
              </a:rPr>
              <a:t> (</a:t>
            </a:r>
            <a:r>
              <a:rPr lang="uk-UA">
                <a:latin typeface="Bookman Old Style" pitchFamily="18" charset="0"/>
              </a:rPr>
              <a:t>Пн. Америка)– наявна лише одна пара передніх недорозвинутих кінцівок</a:t>
            </a:r>
          </a:p>
        </p:txBody>
      </p:sp>
      <p:sp>
        <p:nvSpPr>
          <p:cNvPr id="31752" name="WordArt 8"/>
          <p:cNvSpPr>
            <a:spLocks noChangeArrowheads="1" noChangeShapeType="1" noTextEdit="1"/>
          </p:cNvSpPr>
          <p:nvPr/>
        </p:nvSpPr>
        <p:spPr bwMode="auto">
          <a:xfrm>
            <a:off x="1476375" y="404813"/>
            <a:ext cx="6264275" cy="908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b="1" kern="1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Bookman Old Style"/>
              </a:rPr>
              <a:t>Хвостаті земноводні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3174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300"/>
                            </p:stCondLst>
                            <p:childTnLst>
                              <p:par>
                                <p:cTn id="22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4" dur="2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300"/>
                            </p:stCondLst>
                            <p:childTnLst>
                              <p:par>
                                <p:cTn id="2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uiExpand="1" build="p" animBg="1"/>
      <p:bldP spid="31748" grpId="0"/>
      <p:bldP spid="31750" grpId="0"/>
      <p:bldP spid="3175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8" name="Picture 6"/>
          <p:cNvPicPr>
            <a:picLocks noChangeAspect="1" noChangeArrowheads="1"/>
          </p:cNvPicPr>
          <p:nvPr/>
        </p:nvPicPr>
        <p:blipFill>
          <a:blip r:embed="rId2"/>
          <a:srcRect t="13629" r="25577"/>
          <a:stretch>
            <a:fillRect/>
          </a:stretch>
        </p:blipFill>
        <p:spPr bwMode="auto">
          <a:xfrm>
            <a:off x="4932363" y="1989138"/>
            <a:ext cx="3744912" cy="2957512"/>
          </a:xfrm>
          <a:prstGeom prst="rect">
            <a:avLst/>
          </a:prstGeom>
          <a:noFill/>
          <a:ln w="57150" cmpd="thickThin" algn="ctr">
            <a:solidFill>
              <a:srgbClr val="FFFFFF"/>
            </a:solidFill>
            <a:miter lim="800000"/>
            <a:headEnd/>
            <a:tailEnd/>
          </a:ln>
          <a:effectLst/>
        </p:spPr>
      </p:pic>
      <p:pic>
        <p:nvPicPr>
          <p:cNvPr id="4403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1989138"/>
            <a:ext cx="3816350" cy="2951162"/>
          </a:xfrm>
          <a:prstGeom prst="rect">
            <a:avLst/>
          </a:prstGeom>
          <a:noFill/>
          <a:ln w="57150" cmpd="thickThin" algn="ctr">
            <a:solidFill>
              <a:srgbClr val="FFFFFF"/>
            </a:solidFill>
            <a:miter lim="800000"/>
            <a:headEnd/>
            <a:tailEnd/>
          </a:ln>
          <a:effectLst/>
        </p:spPr>
      </p:pic>
      <p:sp>
        <p:nvSpPr>
          <p:cNvPr id="44041" name="WordArt 9"/>
          <p:cNvSpPr>
            <a:spLocks noChangeArrowheads="1" noChangeShapeType="1" noTextEdit="1"/>
          </p:cNvSpPr>
          <p:nvPr/>
        </p:nvSpPr>
        <p:spPr bwMode="auto">
          <a:xfrm>
            <a:off x="1619250" y="333375"/>
            <a:ext cx="6840538" cy="12398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kern="1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Bookman Old Style"/>
              </a:rPr>
              <a:t>Безногі земноводні</a:t>
            </a:r>
          </a:p>
        </p:txBody>
      </p:sp>
      <p:sp>
        <p:nvSpPr>
          <p:cNvPr id="44043" name="Text Box 11"/>
          <p:cNvSpPr txBox="1">
            <a:spLocks noChangeArrowheads="1"/>
          </p:cNvSpPr>
          <p:nvPr/>
        </p:nvSpPr>
        <p:spPr bwMode="auto">
          <a:xfrm>
            <a:off x="2484438" y="5300663"/>
            <a:ext cx="439261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3200" b="1">
                <a:latin typeface="Bookman Old Style" pitchFamily="18" charset="0"/>
              </a:rPr>
              <a:t>Кільчаста червяга</a:t>
            </a:r>
            <a:endParaRPr lang="ru-RU" sz="3200" b="1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1" grpId="0" animBg="1"/>
      <p:bldP spid="4404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 l="4613" r="7700"/>
          <a:stretch>
            <a:fillRect/>
          </a:stretch>
        </p:blipFill>
        <p:spPr>
          <a:xfrm>
            <a:off x="900113" y="1989138"/>
            <a:ext cx="4103687" cy="3241675"/>
          </a:xfrm>
          <a:noFill/>
          <a:ln w="57150" cap="flat" cmpd="thickThin" algn="ctr">
            <a:solidFill>
              <a:srgbClr val="FFFFFF"/>
            </a:solidFill>
          </a:ln>
        </p:spPr>
      </p:pic>
      <p:pic>
        <p:nvPicPr>
          <p:cNvPr id="4506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725" y="1989138"/>
            <a:ext cx="3384550" cy="3240087"/>
          </a:xfrm>
          <a:prstGeom prst="rect">
            <a:avLst/>
          </a:prstGeom>
          <a:noFill/>
          <a:ln w="57150" cmpd="thickThin">
            <a:solidFill>
              <a:srgbClr val="FFFFFF"/>
            </a:solidFill>
            <a:miter lim="800000"/>
            <a:headEnd/>
            <a:tailEnd/>
          </a:ln>
          <a:effectLst/>
        </p:spPr>
      </p:pic>
      <p:sp>
        <p:nvSpPr>
          <p:cNvPr id="45062" name="WordArt 6"/>
          <p:cNvSpPr>
            <a:spLocks noChangeArrowheads="1" noChangeShapeType="1" noTextEdit="1"/>
          </p:cNvSpPr>
          <p:nvPr/>
        </p:nvSpPr>
        <p:spPr bwMode="auto">
          <a:xfrm>
            <a:off x="1042988" y="260350"/>
            <a:ext cx="7129462" cy="1196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kern="1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Bookman Old Style"/>
              </a:rPr>
              <a:t>Безногі земноводні</a:t>
            </a:r>
          </a:p>
        </p:txBody>
      </p:sp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1979613" y="5589588"/>
            <a:ext cx="59055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>
                <a:latin typeface="Bookman Old Style" pitchFamily="18" charset="0"/>
              </a:rPr>
              <a:t>Цейлонський</a:t>
            </a:r>
            <a:r>
              <a:rPr lang="ru-RU"/>
              <a:t> </a:t>
            </a:r>
            <a:r>
              <a:rPr lang="ru-RU" sz="3200" b="1">
                <a:latin typeface="Bookman Old Style" pitchFamily="18" charset="0"/>
              </a:rPr>
              <a:t>рибозмій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505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505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 animBg="1"/>
      <p:bldP spid="45062" grpId="0" animBg="1"/>
      <p:bldP spid="4506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827088" y="1916113"/>
            <a:ext cx="3313112" cy="2592387"/>
          </a:xfrm>
          <a:noFill/>
          <a:ln w="57150" cap="flat" cmpd="thickThin" algn="ctr">
            <a:solidFill>
              <a:srgbClr val="FFFFFF"/>
            </a:solidFill>
          </a:ln>
        </p:spPr>
      </p:pic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684213" y="4868863"/>
            <a:ext cx="2952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400" b="1">
                <a:latin typeface="Comic Sans MS" pitchFamily="66" charset="0"/>
              </a:rPr>
              <a:t>Жаба прудка</a:t>
            </a:r>
          </a:p>
        </p:txBody>
      </p:sp>
      <p:sp>
        <p:nvSpPr>
          <p:cNvPr id="19477" name="WordArt 21"/>
          <p:cNvSpPr>
            <a:spLocks noChangeArrowheads="1" noChangeShapeType="1" noTextEdit="1"/>
          </p:cNvSpPr>
          <p:nvPr/>
        </p:nvSpPr>
        <p:spPr bwMode="auto">
          <a:xfrm>
            <a:off x="684213" y="476250"/>
            <a:ext cx="8343900" cy="1104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Bookman Old Style"/>
              </a:rPr>
              <a:t>Земноводні,</a:t>
            </a:r>
          </a:p>
          <a:p>
            <a:pPr algn="ctr"/>
            <a:r>
              <a:rPr lang="ru-RU" sz="3600" b="1" kern="1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Bookman Old Style"/>
              </a:rPr>
              <a:t>занесені до Червоної книги України</a:t>
            </a:r>
          </a:p>
        </p:txBody>
      </p:sp>
      <p:sp>
        <p:nvSpPr>
          <p:cNvPr id="19478" name="Rectangle 22"/>
          <p:cNvSpPr>
            <a:spLocks noChangeArrowheads="1"/>
          </p:cNvSpPr>
          <p:nvPr/>
        </p:nvSpPr>
        <p:spPr bwMode="auto">
          <a:xfrm>
            <a:off x="1042988" y="5516563"/>
            <a:ext cx="6553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Comic Sans MS" pitchFamily="66" charset="0"/>
              </a:rPr>
              <a:t>плямиста саламандра</a:t>
            </a:r>
          </a:p>
          <a:p>
            <a:pPr algn="ctr"/>
            <a:r>
              <a:rPr lang="ru-RU" sz="2400" b="1">
                <a:latin typeface="Comic Sans MS" pitchFamily="66" charset="0"/>
              </a:rPr>
              <a:t> тритони карпатський та гірський </a:t>
            </a:r>
          </a:p>
        </p:txBody>
      </p:sp>
      <p:pic>
        <p:nvPicPr>
          <p:cNvPr id="19482" name="Picture 26"/>
          <p:cNvPicPr>
            <a:picLocks noChangeAspect="1" noChangeArrowheads="1"/>
          </p:cNvPicPr>
          <p:nvPr/>
        </p:nvPicPr>
        <p:blipFill>
          <a:blip r:embed="rId3"/>
          <a:srcRect l="8383" t="11227"/>
          <a:stretch>
            <a:fillRect/>
          </a:stretch>
        </p:blipFill>
        <p:spPr bwMode="auto">
          <a:xfrm>
            <a:off x="4787900" y="1989138"/>
            <a:ext cx="3600450" cy="2520950"/>
          </a:xfrm>
          <a:prstGeom prst="rect">
            <a:avLst/>
          </a:prstGeom>
          <a:noFill/>
          <a:ln w="57150" cmpd="thickThin" algn="ctr">
            <a:solidFill>
              <a:srgbClr val="FFFFFF"/>
            </a:solidFill>
            <a:miter lim="800000"/>
            <a:headEnd/>
            <a:tailEnd/>
          </a:ln>
          <a:effectLst/>
        </p:spPr>
      </p:pic>
      <p:sp>
        <p:nvSpPr>
          <p:cNvPr id="19484" name="Text Box 28"/>
          <p:cNvSpPr txBox="1">
            <a:spLocks noChangeArrowheads="1"/>
          </p:cNvSpPr>
          <p:nvPr/>
        </p:nvSpPr>
        <p:spPr bwMode="auto">
          <a:xfrm>
            <a:off x="5076825" y="4941888"/>
            <a:ext cx="3025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latin typeface="Comic Sans MS" pitchFamily="66" charset="0"/>
              </a:rPr>
              <a:t>Ропуха очеретяна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945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9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 animBg="1"/>
      <p:bldP spid="19462" grpId="0"/>
      <p:bldP spid="19477" grpId="0" animBg="1"/>
      <p:bldP spid="19478" grpId="0"/>
      <p:bldP spid="1948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76" name="Diagram 8"/>
          <p:cNvGraphicFramePr>
            <a:graphicFrameLocks/>
          </p:cNvGraphicFramePr>
          <p:nvPr>
            <p:ph/>
          </p:nvPr>
        </p:nvGraphicFramePr>
        <p:xfrm>
          <a:off x="468313" y="350838"/>
          <a:ext cx="8424862" cy="6173787"/>
        </p:xfrm>
        <a:graphic>
          <a:graphicData uri="http://schemas.openxmlformats.org/drawingml/2006/compatibility">
            <com:legacyDrawing xmlns:com="http://schemas.openxmlformats.org/drawingml/2006/compatibility" spid="_x0000_s3277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Dgm spid="3277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 l="25967" t="37558" r="28976" b="12595"/>
          <a:stretch>
            <a:fillRect/>
          </a:stretch>
        </p:blipFill>
        <p:spPr>
          <a:xfrm>
            <a:off x="1042988" y="1989138"/>
            <a:ext cx="3405187" cy="4103687"/>
          </a:xfrm>
          <a:noFill/>
          <a:ln w="57150" cap="flat" cmpd="thickThin" algn="ctr">
            <a:solidFill>
              <a:srgbClr val="FFFFFF"/>
            </a:solidFill>
          </a:ln>
        </p:spPr>
      </p:pic>
      <p:sp>
        <p:nvSpPr>
          <p:cNvPr id="9222" name="AutoShape 6"/>
          <p:cNvSpPr>
            <a:spLocks noChangeArrowheads="1"/>
          </p:cNvSpPr>
          <p:nvPr/>
        </p:nvSpPr>
        <p:spPr bwMode="auto">
          <a:xfrm>
            <a:off x="4643438" y="2060575"/>
            <a:ext cx="4321175" cy="3887788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uk-UA" sz="2000" b="1" u="sng">
                <a:latin typeface="Comic Sans MS" pitchFamily="66" charset="0"/>
              </a:rPr>
              <a:t>Квакша (деревна жаба) </a:t>
            </a:r>
          </a:p>
          <a:p>
            <a:endParaRPr lang="en-US" b="1">
              <a:latin typeface="Comic Sans MS" pitchFamily="66" charset="0"/>
            </a:endParaRPr>
          </a:p>
          <a:p>
            <a:r>
              <a:rPr lang="uk-UA" b="1">
                <a:latin typeface="Comic Sans MS" pitchFamily="66" charset="0"/>
              </a:rPr>
              <a:t>Живе на кущах та деревах</a:t>
            </a:r>
          </a:p>
          <a:p>
            <a:pPr>
              <a:buFontTx/>
              <a:buChar char="•"/>
            </a:pPr>
            <a:r>
              <a:rPr lang="uk-UA" b="1">
                <a:latin typeface="Comic Sans MS" pitchFamily="66" charset="0"/>
              </a:rPr>
              <a:t>Яскраво зеленого забарвлення </a:t>
            </a:r>
          </a:p>
          <a:p>
            <a:r>
              <a:rPr lang="uk-UA" b="1">
                <a:latin typeface="Comic Sans MS" pitchFamily="66" charset="0"/>
              </a:rPr>
              <a:t> має присоски на кінчиках пальців</a:t>
            </a:r>
          </a:p>
          <a:p>
            <a:pPr>
              <a:buFontTx/>
              <a:buChar char="•"/>
            </a:pPr>
            <a:r>
              <a:rPr lang="uk-UA" b="1">
                <a:latin typeface="Comic Sans MS" pitchFamily="66" charset="0"/>
              </a:rPr>
              <a:t>Видає звуки “крек-крек”</a:t>
            </a:r>
          </a:p>
          <a:p>
            <a:pPr>
              <a:buFontTx/>
              <a:buChar char="•"/>
            </a:pPr>
            <a:r>
              <a:rPr lang="uk-UA" b="1">
                <a:latin typeface="Comic Sans MS" pitchFamily="66" charset="0"/>
              </a:rPr>
              <a:t>Активні вночі: купаються в росі, </a:t>
            </a:r>
          </a:p>
          <a:p>
            <a:r>
              <a:rPr lang="uk-UA" b="1">
                <a:latin typeface="Comic Sans MS" pitchFamily="66" charset="0"/>
              </a:rPr>
              <a:t> йдуть на полювання (с/г шкідників)</a:t>
            </a:r>
          </a:p>
          <a:p>
            <a:pPr>
              <a:buFontTx/>
              <a:buChar char="•"/>
            </a:pPr>
            <a:r>
              <a:rPr lang="uk-UA" b="1">
                <a:latin typeface="Comic Sans MS" pitchFamily="66" charset="0"/>
              </a:rPr>
              <a:t>Нереститься у водоймі, зимує </a:t>
            </a:r>
          </a:p>
          <a:p>
            <a:r>
              <a:rPr lang="uk-UA" b="1">
                <a:latin typeface="Comic Sans MS" pitchFamily="66" charset="0"/>
              </a:rPr>
              <a:t> на суші у норах</a:t>
            </a:r>
          </a:p>
        </p:txBody>
      </p:sp>
      <p:sp>
        <p:nvSpPr>
          <p:cNvPr id="9224" name="WordArt 8"/>
          <p:cNvSpPr>
            <a:spLocks noChangeArrowheads="1" noChangeShapeType="1" noTextEdit="1"/>
          </p:cNvSpPr>
          <p:nvPr/>
        </p:nvSpPr>
        <p:spPr bwMode="auto">
          <a:xfrm>
            <a:off x="1403350" y="476250"/>
            <a:ext cx="6264275" cy="908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b="1" kern="1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Bookman Old Style"/>
              </a:rPr>
              <a:t>Безхвості земноводні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 animBg="1"/>
      <p:bldP spid="922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2"/>
          <a:srcRect r="9883"/>
          <a:stretch>
            <a:fillRect/>
          </a:stretch>
        </p:blipFill>
        <p:spPr bwMode="auto">
          <a:xfrm>
            <a:off x="539750" y="1268413"/>
            <a:ext cx="2808288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684213" y="4868863"/>
            <a:ext cx="32416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b="1"/>
              <a:t>Такий планують збудувати у Бердянську</a:t>
            </a:r>
          </a:p>
        </p:txBody>
      </p:sp>
      <p:pic>
        <p:nvPicPr>
          <p:cNvPr id="35850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3938" y="1052513"/>
            <a:ext cx="2484437" cy="331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5851" name="Text Box 11"/>
          <p:cNvSpPr txBox="1">
            <a:spLocks noChangeArrowheads="1"/>
          </p:cNvSpPr>
          <p:nvPr/>
        </p:nvSpPr>
        <p:spPr bwMode="auto">
          <a:xfrm>
            <a:off x="3635375" y="4508500"/>
            <a:ext cx="2159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b="1"/>
              <a:t>В Бостоні</a:t>
            </a:r>
            <a:endParaRPr lang="ru-RU" b="1"/>
          </a:p>
        </p:txBody>
      </p:sp>
      <p:pic>
        <p:nvPicPr>
          <p:cNvPr id="35852" name="Picture 12"/>
          <p:cNvPicPr>
            <a:picLocks noChangeAspect="1" noChangeArrowheads="1"/>
          </p:cNvPicPr>
          <p:nvPr/>
        </p:nvPicPr>
        <p:blipFill>
          <a:blip r:embed="rId4"/>
          <a:srcRect l="17250" r="21028"/>
          <a:stretch>
            <a:fillRect/>
          </a:stretch>
        </p:blipFill>
        <p:spPr bwMode="auto">
          <a:xfrm>
            <a:off x="6227763" y="1484313"/>
            <a:ext cx="2665412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5853" name="Text Box 13"/>
          <p:cNvSpPr txBox="1">
            <a:spLocks noChangeArrowheads="1"/>
          </p:cNvSpPr>
          <p:nvPr/>
        </p:nvSpPr>
        <p:spPr bwMode="auto">
          <a:xfrm>
            <a:off x="6300788" y="5013325"/>
            <a:ext cx="25923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/>
              <a:t>Пам</a:t>
            </a:r>
            <a:r>
              <a:rPr lang="en-US" b="1"/>
              <a:t>’</a:t>
            </a:r>
            <a:r>
              <a:rPr lang="ru-RU" b="1"/>
              <a:t>ятник Великій Петровській жабі.</a:t>
            </a:r>
          </a:p>
        </p:txBody>
      </p:sp>
      <p:sp>
        <p:nvSpPr>
          <p:cNvPr id="35856" name="Text Box 16"/>
          <p:cNvSpPr txBox="1">
            <a:spLocks noChangeArrowheads="1"/>
          </p:cNvSpPr>
          <p:nvPr/>
        </p:nvSpPr>
        <p:spPr bwMode="auto">
          <a:xfrm>
            <a:off x="1692275" y="260350"/>
            <a:ext cx="61198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800" b="1">
                <a:solidFill>
                  <a:schemeClr val="folHlink"/>
                </a:solidFill>
                <a:latin typeface="Bookman Old Style" pitchFamily="18" charset="0"/>
              </a:rPr>
              <a:t>Пам'ятники</a:t>
            </a:r>
            <a:r>
              <a:rPr lang="uk-UA" sz="2800" b="1">
                <a:latin typeface="Bookman Old Style" pitchFamily="18" charset="0"/>
              </a:rPr>
              <a:t> </a:t>
            </a:r>
            <a:r>
              <a:rPr lang="uk-UA" sz="2800" b="1">
                <a:solidFill>
                  <a:schemeClr val="folHlink"/>
                </a:solidFill>
                <a:latin typeface="Bookman Old Style" pitchFamily="18" charset="0"/>
              </a:rPr>
              <a:t>земноводним</a:t>
            </a:r>
            <a:endParaRPr lang="ru-RU" sz="2800" b="1">
              <a:solidFill>
                <a:schemeClr val="folHlink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58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5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8" grpId="0"/>
      <p:bldP spid="35851" grpId="0"/>
      <p:bldP spid="35853" grpId="0"/>
      <p:bldP spid="3585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5" name="Picture 5"/>
          <p:cNvPicPr>
            <a:picLocks noChangeAspect="1" noChangeArrowheads="1"/>
          </p:cNvPicPr>
          <p:nvPr/>
        </p:nvPicPr>
        <p:blipFill>
          <a:blip r:embed="rId2"/>
          <a:srcRect r="10767"/>
          <a:stretch>
            <a:fillRect/>
          </a:stretch>
        </p:blipFill>
        <p:spPr bwMode="auto">
          <a:xfrm>
            <a:off x="1979613" y="981075"/>
            <a:ext cx="5256212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1" name="Picture 7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 t="18901" r="10744" b="7198"/>
          <a:stretch>
            <a:fillRect/>
          </a:stretch>
        </p:blipFill>
        <p:spPr>
          <a:xfrm>
            <a:off x="827088" y="1916113"/>
            <a:ext cx="2592387" cy="3024187"/>
          </a:xfrm>
          <a:noFill/>
          <a:ln w="57150" cap="flat" cmpd="thickThin" algn="ctr">
            <a:solidFill>
              <a:srgbClr val="FFFFFF"/>
            </a:solidFill>
          </a:ln>
        </p:spPr>
      </p:pic>
      <p:sp>
        <p:nvSpPr>
          <p:cNvPr id="11272" name="AutoShape 8"/>
          <p:cNvSpPr>
            <a:spLocks noChangeArrowheads="1"/>
          </p:cNvSpPr>
          <p:nvPr/>
        </p:nvSpPr>
        <p:spPr bwMode="auto">
          <a:xfrm>
            <a:off x="5219700" y="2205038"/>
            <a:ext cx="3384550" cy="3960812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5364163" y="2276475"/>
            <a:ext cx="3240087" cy="384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400" b="1" u="sng">
                <a:latin typeface="Comic Sans MS" pitchFamily="66" charset="0"/>
              </a:rPr>
              <a:t>Кумка червоночерева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uk-UA">
                <a:latin typeface="Comic Sans MS" pitchFamily="66" charset="0"/>
              </a:rPr>
              <a:t>Характерний голос “кум – кум”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uk-UA">
                <a:latin typeface="Comic Sans MS" pitchFamily="66" charset="0"/>
              </a:rPr>
              <a:t>Шкіра виділяє речовину, яка, попадаючи в око чи рану опікає, як кропива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uk-UA">
                <a:latin typeface="Comic Sans MS" pitchFamily="66" charset="0"/>
              </a:rPr>
              <a:t>Відлякує ворогів червоним черевцем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uk-UA">
                <a:latin typeface="Comic Sans MS" pitchFamily="66" charset="0"/>
              </a:rPr>
              <a:t>Зимує на суходолі, живе у замулених водоймах</a:t>
            </a:r>
          </a:p>
        </p:txBody>
      </p:sp>
      <p:pic>
        <p:nvPicPr>
          <p:cNvPr id="11275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5875" y="4149725"/>
            <a:ext cx="2476500" cy="2286000"/>
          </a:xfrm>
          <a:prstGeom prst="rect">
            <a:avLst/>
          </a:prstGeom>
          <a:noFill/>
          <a:ln w="57150" cmpd="thickThin" algn="ctr">
            <a:solidFill>
              <a:srgbClr val="FFFFFF"/>
            </a:solidFill>
            <a:miter lim="800000"/>
            <a:headEnd/>
            <a:tailEnd/>
          </a:ln>
          <a:effectLst/>
        </p:spPr>
      </p:pic>
      <p:sp>
        <p:nvSpPr>
          <p:cNvPr id="11277" name="WordArt 13"/>
          <p:cNvSpPr>
            <a:spLocks noChangeArrowheads="1" noChangeShapeType="1" noTextEdit="1"/>
          </p:cNvSpPr>
          <p:nvPr/>
        </p:nvSpPr>
        <p:spPr bwMode="auto">
          <a:xfrm>
            <a:off x="1547813" y="333375"/>
            <a:ext cx="6264275" cy="908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b="1" kern="1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Bookman Old Style"/>
              </a:rPr>
              <a:t>Безхвості земноводні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1" grpId="0" animBg="1"/>
      <p:bldP spid="11272" grpId="0" animBg="1"/>
      <p:bldP spid="11273" grpId="0"/>
      <p:bldP spid="1127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Picture 5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 l="14989" t="34044" r="41270" b="22816"/>
          <a:stretch>
            <a:fillRect/>
          </a:stretch>
        </p:blipFill>
        <p:spPr>
          <a:xfrm>
            <a:off x="900113" y="2133600"/>
            <a:ext cx="3673475" cy="3527425"/>
          </a:xfrm>
          <a:noFill/>
          <a:ln w="57150" cap="flat" cmpd="thickThin" algn="ctr">
            <a:solidFill>
              <a:srgbClr val="FFFFFF"/>
            </a:solidFill>
          </a:ln>
        </p:spPr>
      </p:pic>
      <p:sp>
        <p:nvSpPr>
          <p:cNvPr id="13318" name="AutoShape 6"/>
          <p:cNvSpPr>
            <a:spLocks noChangeArrowheads="1"/>
          </p:cNvSpPr>
          <p:nvPr/>
        </p:nvSpPr>
        <p:spPr bwMode="auto">
          <a:xfrm>
            <a:off x="4932363" y="2205038"/>
            <a:ext cx="3960812" cy="3455987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5076825" y="2349500"/>
            <a:ext cx="3816350" cy="320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400" b="1">
                <a:latin typeface="Comic Sans MS" pitchFamily="66" charset="0"/>
              </a:rPr>
              <a:t>Часничниця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uk-UA">
                <a:latin typeface="Comic Sans MS" pitchFamily="66" charset="0"/>
              </a:rPr>
              <a:t>Шкіра пахне часником</a:t>
            </a:r>
            <a:endParaRPr lang="en-US">
              <a:latin typeface="Comic Sans MS" pitchFamily="66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uk-UA">
                <a:latin typeface="Comic Sans MS" pitchFamily="66" charset="0"/>
              </a:rPr>
              <a:t>Зіниці розміщені вертикально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uk-UA">
                <a:latin typeface="Comic Sans MS" pitchFamily="66" charset="0"/>
              </a:rPr>
              <a:t>Живе на відкритих місцях, на день заривається в землю за 2-3 хв – “жаба з лопатою”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uk-UA">
                <a:latin typeface="Comic Sans MS" pitchFamily="66" charset="0"/>
              </a:rPr>
              <a:t>При небезпеці, посилено роздуває легені й цим збільшує розміри тіла</a:t>
            </a:r>
          </a:p>
        </p:txBody>
      </p:sp>
      <p:sp>
        <p:nvSpPr>
          <p:cNvPr id="13321" name="WordArt 9"/>
          <p:cNvSpPr>
            <a:spLocks noChangeArrowheads="1" noChangeShapeType="1" noTextEdit="1"/>
          </p:cNvSpPr>
          <p:nvPr/>
        </p:nvSpPr>
        <p:spPr bwMode="auto">
          <a:xfrm>
            <a:off x="1403350" y="476250"/>
            <a:ext cx="6264275" cy="908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b="1" kern="1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Bookman Old Style"/>
              </a:rPr>
              <a:t>Безхвості земноводні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13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450"/>
                            </p:stCondLst>
                            <p:childTnLst>
                              <p:par>
                                <p:cTn id="2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3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3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3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3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133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3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3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3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3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133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200"/>
                            </p:stCondLst>
                            <p:childTnLst>
                              <p:par>
                                <p:cTn id="4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3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3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3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3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133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1000"/>
                            </p:stCondLst>
                            <p:childTnLst>
                              <p:par>
                                <p:cTn id="5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3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3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3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3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133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 animBg="1"/>
      <p:bldP spid="13319" grpId="0" uiExpand="1" build="allAtOnce"/>
      <p:bldP spid="133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87450" y="2133600"/>
            <a:ext cx="3024188" cy="3052763"/>
          </a:xfrm>
          <a:noFill/>
          <a:ln w="57150" cap="flat" cmpd="thickThin" algn="ctr">
            <a:solidFill>
              <a:srgbClr val="FFFFFF"/>
            </a:solidFill>
          </a:ln>
        </p:spPr>
      </p:pic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4643438" y="1773238"/>
            <a:ext cx="4176712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400" b="1" u="sng">
                <a:solidFill>
                  <a:schemeClr val="folHlink"/>
                </a:solidFill>
                <a:latin typeface="Comic Sans MS" pitchFamily="66" charset="0"/>
              </a:rPr>
              <a:t>Ропуха звичайна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uk-UA" b="1">
                <a:latin typeface="Comic Sans MS" pitchFamily="66" charset="0"/>
              </a:rPr>
              <a:t>Шкіра груба, вкрита горбиками, виділяє їдку речовину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uk-UA" b="1">
                <a:latin typeface="Comic Sans MS" pitchFamily="66" charset="0"/>
              </a:rPr>
              <a:t>Мають добре розвинені легені і суху шкіру, живуть далеко від водойм, туди повертаються лише для нересту</a:t>
            </a:r>
          </a:p>
        </p:txBody>
      </p:sp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4149725"/>
            <a:ext cx="2857500" cy="2352675"/>
          </a:xfrm>
          <a:prstGeom prst="rect">
            <a:avLst/>
          </a:prstGeom>
          <a:noFill/>
          <a:ln w="57150" cmpd="thickThin" algn="ctr">
            <a:solidFill>
              <a:srgbClr val="FFFFFF"/>
            </a:solidFill>
            <a:miter lim="800000"/>
            <a:headEnd/>
            <a:tailEnd/>
          </a:ln>
          <a:effectLst/>
        </p:spPr>
      </p:pic>
      <p:sp>
        <p:nvSpPr>
          <p:cNvPr id="15368" name="WordArt 8"/>
          <p:cNvSpPr>
            <a:spLocks noChangeArrowheads="1" noChangeShapeType="1" noTextEdit="1"/>
          </p:cNvSpPr>
          <p:nvPr/>
        </p:nvSpPr>
        <p:spPr bwMode="auto">
          <a:xfrm>
            <a:off x="1403350" y="476250"/>
            <a:ext cx="6264275" cy="908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b="1" kern="1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Bookman Old Style"/>
              </a:rPr>
              <a:t>Безхвості земноводні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1536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15363">
                                            <p:bg/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3">
                                            <p:bg/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1536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1536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 animBg="1"/>
      <p:bldP spid="15364" grpId="0"/>
      <p:bldP spid="1536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9" name="Picture 5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38200" y="1974850"/>
            <a:ext cx="3733800" cy="3686175"/>
          </a:xfrm>
          <a:noFill/>
          <a:ln w="57150" cap="flat" cmpd="thickThin" algn="ctr">
            <a:solidFill>
              <a:srgbClr val="FFFFFF"/>
            </a:solidFill>
          </a:ln>
        </p:spPr>
      </p:pic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4859338" y="1773238"/>
            <a:ext cx="4032250" cy="253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uk-UA" sz="2800" b="1">
                <a:latin typeface="Bookman Old Style" pitchFamily="18" charset="0"/>
              </a:rPr>
              <a:t>Жаба трав'яна , </a:t>
            </a:r>
          </a:p>
          <a:p>
            <a:pPr marL="342900" indent="-342900" algn="ctr">
              <a:spcBef>
                <a:spcPct val="50000"/>
              </a:spcBef>
            </a:pPr>
            <a:r>
              <a:rPr lang="uk-UA" sz="2800" b="1">
                <a:latin typeface="Bookman Old Style" pitchFamily="18" charset="0"/>
              </a:rPr>
              <a:t> жаба озерна</a:t>
            </a:r>
            <a:r>
              <a:rPr lang="uk-UA" b="1">
                <a:latin typeface="Bookman Old Style" pitchFamily="18" charset="0"/>
              </a:rPr>
              <a:t> </a:t>
            </a:r>
          </a:p>
          <a:p>
            <a:pPr marL="342900" indent="-342900">
              <a:spcBef>
                <a:spcPct val="50000"/>
              </a:spcBef>
              <a:buFont typeface="Wingdings" pitchFamily="2" charset="2"/>
              <a:buChar char="q"/>
            </a:pPr>
            <a:r>
              <a:rPr lang="uk-UA" b="1">
                <a:latin typeface="Comic Sans MS" pitchFamily="66" charset="0"/>
              </a:rPr>
              <a:t>Споживають у їжу в багатьох країнах світу.</a:t>
            </a:r>
          </a:p>
          <a:p>
            <a:pPr marL="342900" indent="-342900">
              <a:spcBef>
                <a:spcPct val="50000"/>
              </a:spcBef>
              <a:buFont typeface="Wingdings" pitchFamily="2" charset="2"/>
              <a:buChar char="q"/>
            </a:pPr>
            <a:r>
              <a:rPr lang="uk-UA" b="1">
                <a:latin typeface="Comic Sans MS" pitchFamily="66" charset="0"/>
              </a:rPr>
              <a:t>Характерною ознакою є світлі полоски на тілі</a:t>
            </a:r>
          </a:p>
        </p:txBody>
      </p:sp>
      <p:pic>
        <p:nvPicPr>
          <p:cNvPr id="16394" name="Picture 10"/>
          <p:cNvPicPr>
            <a:picLocks noChangeAspect="1" noChangeArrowheads="1"/>
          </p:cNvPicPr>
          <p:nvPr/>
        </p:nvPicPr>
        <p:blipFill>
          <a:blip r:embed="rId3"/>
          <a:srcRect l="12611" t="11276" r="14333" b="9702"/>
          <a:stretch>
            <a:fillRect/>
          </a:stretch>
        </p:blipFill>
        <p:spPr bwMode="auto">
          <a:xfrm>
            <a:off x="5148263" y="4437063"/>
            <a:ext cx="3095625" cy="2244725"/>
          </a:xfrm>
          <a:prstGeom prst="rect">
            <a:avLst/>
          </a:prstGeom>
          <a:noFill/>
          <a:ln w="57150" cmpd="thickThin" algn="ctr">
            <a:solidFill>
              <a:srgbClr val="FFFFFF"/>
            </a:solidFill>
            <a:miter lim="800000"/>
            <a:headEnd/>
            <a:tailEnd/>
          </a:ln>
          <a:effectLst/>
        </p:spPr>
      </p:pic>
      <p:sp>
        <p:nvSpPr>
          <p:cNvPr id="16396" name="WordArt 12"/>
          <p:cNvSpPr>
            <a:spLocks noChangeArrowheads="1" noChangeShapeType="1" noTextEdit="1"/>
          </p:cNvSpPr>
          <p:nvPr/>
        </p:nvSpPr>
        <p:spPr bwMode="auto">
          <a:xfrm>
            <a:off x="1403350" y="476250"/>
            <a:ext cx="6264275" cy="908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b="1" kern="1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Bookman Old Style"/>
              </a:rPr>
              <a:t>Безхвості земноводні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420"/>
                            </p:stCondLst>
                            <p:childTnLst>
                              <p:par>
                                <p:cTn id="2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 animBg="1"/>
      <p:bldP spid="16391" grpId="0"/>
      <p:bldP spid="1639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1844675"/>
            <a:ext cx="2827337" cy="4191000"/>
          </a:xfrm>
          <a:noFill/>
          <a:ln w="57150" cap="flat" cmpd="thickThin" algn="ctr">
            <a:solidFill>
              <a:srgbClr val="FFFFFF"/>
            </a:solidFill>
          </a:ln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3"/>
          <a:srcRect l="33662" r="18910"/>
          <a:stretch>
            <a:fillRect/>
          </a:stretch>
        </p:blipFill>
        <p:spPr bwMode="auto">
          <a:xfrm>
            <a:off x="6156325" y="2133600"/>
            <a:ext cx="2663825" cy="3671888"/>
          </a:xfrm>
          <a:prstGeom prst="rect">
            <a:avLst/>
          </a:prstGeom>
          <a:noFill/>
          <a:ln w="57150" cmpd="thickThin" algn="ctr">
            <a:solidFill>
              <a:srgbClr val="FFFFFF"/>
            </a:solidFill>
            <a:miter lim="800000"/>
            <a:headEnd/>
            <a:tailEnd/>
          </a:ln>
          <a:effectLst/>
        </p:spPr>
      </p:pic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3132138" y="2060575"/>
            <a:ext cx="295275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400" b="1" u="sng">
                <a:latin typeface="Comic Sans MS" pitchFamily="66" charset="0"/>
              </a:rPr>
              <a:t>Жаба – голіаф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uk-UA" sz="2000" b="1">
                <a:latin typeface="Comic Sans MS" pitchFamily="66" charset="0"/>
              </a:rPr>
              <a:t>Найбільша серед земноводних: маса-3 - 5 кг, довжина – 40см</a:t>
            </a:r>
          </a:p>
          <a:p>
            <a:pPr algn="ctr">
              <a:spcBef>
                <a:spcPct val="50000"/>
              </a:spcBef>
              <a:buFontTx/>
              <a:buChar char="•"/>
            </a:pPr>
            <a:r>
              <a:rPr lang="uk-UA" sz="2000" b="1">
                <a:latin typeface="Comic Sans MS" pitchFamily="66" charset="0"/>
              </a:rPr>
              <a:t>Зустрічається в Камеруні</a:t>
            </a:r>
            <a:r>
              <a:rPr lang="uk-UA" b="1">
                <a:latin typeface="Comic Sans MS" pitchFamily="66" charset="0"/>
              </a:rPr>
              <a:t> </a:t>
            </a:r>
          </a:p>
        </p:txBody>
      </p:sp>
      <p:sp>
        <p:nvSpPr>
          <p:cNvPr id="18441" name="WordArt 9"/>
          <p:cNvSpPr>
            <a:spLocks noChangeArrowheads="1" noChangeShapeType="1" noTextEdit="1"/>
          </p:cNvSpPr>
          <p:nvPr/>
        </p:nvSpPr>
        <p:spPr bwMode="auto">
          <a:xfrm>
            <a:off x="1403350" y="476250"/>
            <a:ext cx="6264275" cy="908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b="1" kern="1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Bookman Old Style"/>
              </a:rPr>
              <a:t>Безхвості земноводні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8" grpId="0"/>
      <p:bldP spid="1844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9" name="Picture 5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71550" y="1916113"/>
            <a:ext cx="3013075" cy="2952750"/>
          </a:xfrm>
          <a:noFill/>
          <a:ln w="57150" cap="flat" cmpd="thickThin" algn="ctr">
            <a:solidFill>
              <a:srgbClr val="FFFFFF"/>
            </a:solidFill>
          </a:ln>
        </p:spPr>
      </p:pic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4500563" y="1916113"/>
            <a:ext cx="395922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400" b="1">
                <a:latin typeface="Comic Sans MS" pitchFamily="66" charset="0"/>
              </a:rPr>
              <a:t>Сурінамська піпа</a:t>
            </a:r>
          </a:p>
          <a:p>
            <a:pPr>
              <a:spcBef>
                <a:spcPct val="50000"/>
              </a:spcBef>
            </a:pPr>
            <a:r>
              <a:rPr lang="uk-UA" b="1">
                <a:latin typeface="Comic Sans MS" pitchFamily="66" charset="0"/>
              </a:rPr>
              <a:t>Під час розмноження виношує на спині від 40 до 114 ікринок, кожна розміщена у своїй комірці</a:t>
            </a:r>
          </a:p>
        </p:txBody>
      </p:sp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5375" y="3789363"/>
            <a:ext cx="2665413" cy="1800225"/>
          </a:xfrm>
          <a:prstGeom prst="rect">
            <a:avLst/>
          </a:prstGeom>
          <a:noFill/>
          <a:ln w="57150" cmpd="thickThin" algn="ctr">
            <a:solidFill>
              <a:srgbClr val="FFFFFF"/>
            </a:solidFill>
            <a:miter lim="800000"/>
            <a:headEnd/>
            <a:tailEnd/>
          </a:ln>
          <a:effectLst/>
        </p:spPr>
      </p:pic>
      <p:pic>
        <p:nvPicPr>
          <p:cNvPr id="21512" name="Picture 8"/>
          <p:cNvPicPr>
            <a:picLocks noChangeAspect="1" noChangeArrowheads="1"/>
          </p:cNvPicPr>
          <p:nvPr/>
        </p:nvPicPr>
        <p:blipFill>
          <a:blip r:embed="rId4"/>
          <a:srcRect t="28583"/>
          <a:stretch>
            <a:fillRect/>
          </a:stretch>
        </p:blipFill>
        <p:spPr bwMode="auto">
          <a:xfrm>
            <a:off x="6084888" y="4221163"/>
            <a:ext cx="2736850" cy="2016125"/>
          </a:xfrm>
          <a:prstGeom prst="rect">
            <a:avLst/>
          </a:prstGeom>
          <a:noFill/>
          <a:ln w="57150" cmpd="thickThin" algn="ctr">
            <a:solidFill>
              <a:srgbClr val="FFFFFF"/>
            </a:solidFill>
            <a:miter lim="800000"/>
            <a:headEnd/>
            <a:tailEnd/>
          </a:ln>
          <a:effectLst/>
        </p:spPr>
      </p:pic>
      <p:sp>
        <p:nvSpPr>
          <p:cNvPr id="21515" name="WordArt 11"/>
          <p:cNvSpPr>
            <a:spLocks noChangeArrowheads="1" noChangeShapeType="1" noTextEdit="1"/>
          </p:cNvSpPr>
          <p:nvPr/>
        </p:nvSpPr>
        <p:spPr bwMode="auto">
          <a:xfrm>
            <a:off x="1403350" y="476250"/>
            <a:ext cx="6264275" cy="908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b="1" kern="1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Bookman Old Style"/>
              </a:rPr>
              <a:t>Безхвості земноводні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 animBg="1"/>
      <p:bldP spid="21510" grpId="0"/>
      <p:bldP spid="215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9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27088" y="2205038"/>
            <a:ext cx="4176712" cy="3311525"/>
          </a:xfrm>
          <a:noFill/>
          <a:ln w="57150" cap="flat" cmpd="thickThin" algn="ctr">
            <a:solidFill>
              <a:srgbClr val="FFFFFF"/>
            </a:solidFill>
          </a:ln>
        </p:spPr>
      </p:pic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5219700" y="2276475"/>
            <a:ext cx="36004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400" b="1">
                <a:solidFill>
                  <a:schemeClr val="folHlink"/>
                </a:solidFill>
                <a:latin typeface="Bookman Old Style" pitchFamily="18" charset="0"/>
              </a:rPr>
              <a:t>Жаба – повитуха</a:t>
            </a:r>
          </a:p>
          <a:p>
            <a:pPr>
              <a:spcBef>
                <a:spcPct val="50000"/>
              </a:spcBef>
            </a:pPr>
            <a:r>
              <a:rPr lang="uk-UA" b="1">
                <a:latin typeface="Bookman Old Style" pitchFamily="18" charset="0"/>
              </a:rPr>
              <a:t> </a:t>
            </a:r>
            <a:r>
              <a:rPr lang="en-US" sz="2000">
                <a:latin typeface="Bookman Old Style" pitchFamily="18" charset="0"/>
              </a:rPr>
              <a:t>C</a:t>
            </a:r>
            <a:r>
              <a:rPr lang="uk-UA" sz="2000">
                <a:latin typeface="Bookman Old Style" pitchFamily="18" charset="0"/>
              </a:rPr>
              <a:t>амець намотує шнури з ікрою собі на стегно і майже місяць носить їх на собі. Якщо спробувати відняти – буде жалібно пищати і оборонятися. </a:t>
            </a:r>
            <a:endParaRPr lang="ru-RU" sz="2000">
              <a:latin typeface="Bookman Old Style" pitchFamily="18" charset="0"/>
            </a:endParaRPr>
          </a:p>
        </p:txBody>
      </p:sp>
      <p:sp>
        <p:nvSpPr>
          <p:cNvPr id="39941" name="WordArt 5"/>
          <p:cNvSpPr>
            <a:spLocks noChangeArrowheads="1" noChangeShapeType="1" noTextEdit="1"/>
          </p:cNvSpPr>
          <p:nvPr/>
        </p:nvSpPr>
        <p:spPr bwMode="auto">
          <a:xfrm>
            <a:off x="1403350" y="476250"/>
            <a:ext cx="6264275" cy="908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b="1" kern="1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Bookman Old Style"/>
              </a:rPr>
              <a:t>Безхвості земноводні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993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993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 animBg="1"/>
      <p:bldP spid="39940" grpId="0"/>
      <p:bldP spid="39941" grpId="0" animBg="1"/>
    </p:bldLst>
  </p:timing>
</p:sld>
</file>

<file path=ppt/theme/theme1.xml><?xml version="1.0" encoding="utf-8"?>
<a:theme xmlns:a="http://schemas.openxmlformats.org/drawingml/2006/main" name="Трава">
  <a:themeElements>
    <a:clrScheme name="Трава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Трав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Glass Layers</Template>
  <TotalTime>849</TotalTime>
  <Words>588</Words>
  <Application>Microsoft Office PowerPoint</Application>
  <PresentationFormat>Экран (4:3)</PresentationFormat>
  <Paragraphs>117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9" baseType="lpstr">
      <vt:lpstr>Arial</vt:lpstr>
      <vt:lpstr>Arial Black</vt:lpstr>
      <vt:lpstr>Times New Roman</vt:lpstr>
      <vt:lpstr>Wingdings</vt:lpstr>
      <vt:lpstr>Comic Sans MS</vt:lpstr>
      <vt:lpstr>Monotype Corsiva</vt:lpstr>
      <vt:lpstr>Bookman Old Style</vt:lpstr>
      <vt:lpstr>Трава</vt:lpstr>
      <vt:lpstr>Різноманітність  та значення земноводних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DIM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Різноманітність земноводних</dc:title>
  <dc:creator>Сiм'я Атаманчук</dc:creator>
  <cp:lastModifiedBy>Admin</cp:lastModifiedBy>
  <cp:revision>16</cp:revision>
  <dcterms:created xsi:type="dcterms:W3CDTF">2009-02-15T16:57:54Z</dcterms:created>
  <dcterms:modified xsi:type="dcterms:W3CDTF">2015-03-09T15:20:03Z</dcterms:modified>
</cp:coreProperties>
</file>