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26.09.2013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67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26.09.2013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89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26.09.2013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34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26.09.2013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9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26.09.2013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069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26.09.2013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492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26.09.2013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801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26.09.2013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713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26.09.2013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02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26.09.2013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76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26.09.2013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44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26.09.2013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44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052736"/>
            <a:ext cx="7851648" cy="214766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Monotype Corsiva" pitchFamily="66" charset="0"/>
              </a:rPr>
              <a:t>Презентація проведеного виховного заходу </a:t>
            </a:r>
            <a:br>
              <a:rPr lang="uk-UA" dirty="0" smtClean="0">
                <a:latin typeface="Monotype Corsiva" pitchFamily="66" charset="0"/>
              </a:rPr>
            </a:br>
            <a:r>
              <a:rPr lang="uk-UA" dirty="0" smtClean="0">
                <a:latin typeface="Monotype Corsiva" pitchFamily="66" charset="0"/>
              </a:rPr>
              <a:t>«Віденський бал»</a:t>
            </a:r>
            <a:endParaRPr lang="uk-UA" dirty="0">
              <a:latin typeface="Monotype Corsiva" pitchFamily="66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916832"/>
            <a:ext cx="3168340" cy="4588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647381"/>
            <a:ext cx="6292333" cy="4210619"/>
          </a:xfrm>
          <a:prstGeom prst="rect">
            <a:avLst/>
          </a:prstGeom>
          <a:ln w="38100">
            <a:noFill/>
          </a:ln>
          <a:effectLst/>
        </p:spPr>
      </p:pic>
      <p:pic>
        <p:nvPicPr>
          <p:cNvPr id="3" name="Zolush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200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086" y="3429000"/>
            <a:ext cx="5434914" cy="3600630"/>
          </a:xfrm>
          <a:prstGeom prst="rect">
            <a:avLst/>
          </a:prstGeom>
          <a:ln w="38100">
            <a:noFill/>
          </a:ln>
          <a:effectLst>
            <a:softEdge rad="508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06320"/>
          </a:xfrm>
        </p:spPr>
        <p:txBody>
          <a:bodyPr>
            <a:normAutofit/>
          </a:bodyPr>
          <a:lstStyle/>
          <a:p>
            <a:r>
              <a:rPr lang="uk-UA" sz="3000" dirty="0" smtClean="0">
                <a:latin typeface="Monotype Corsiva" pitchFamily="66" charset="0"/>
              </a:rPr>
              <a:t>Запрошення гостей</a:t>
            </a:r>
            <a:endParaRPr lang="uk-UA" sz="3000" dirty="0"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229600" cy="43891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Заслужений артист </a:t>
            </a:r>
            <a:r>
              <a:rPr lang="uk-UA" sz="1800" dirty="0">
                <a:latin typeface="Monotype Corsiva" pitchFamily="66" charset="0"/>
              </a:rPr>
              <a:t>У</a:t>
            </a:r>
            <a:r>
              <a:rPr lang="uk-UA" sz="1800" dirty="0" smtClean="0">
                <a:latin typeface="Monotype Corsiva" pitchFamily="66" charset="0"/>
              </a:rPr>
              <a:t>країни Борис </a:t>
            </a:r>
            <a:r>
              <a:rPr lang="uk-UA" sz="1800" dirty="0" err="1" smtClean="0">
                <a:latin typeface="Monotype Corsiva" pitchFamily="66" charset="0"/>
              </a:rPr>
              <a:t>Репка</a:t>
            </a:r>
            <a:endParaRPr lang="uk-UA" sz="1800" dirty="0" smtClean="0">
              <a:latin typeface="Monotype Corsiva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Начальник управління освіти і науки</a:t>
            </a:r>
            <a:endParaRPr lang="en-US" sz="1800" dirty="0" smtClean="0">
              <a:latin typeface="Monotype Corsiva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Тернопільської </a:t>
            </a:r>
            <a:r>
              <a:rPr lang="uk-UA" sz="1800" dirty="0" smtClean="0">
                <a:latin typeface="Monotype Corsiva" pitchFamily="66" charset="0"/>
              </a:rPr>
              <a:t>міської ради Ольга </a:t>
            </a:r>
            <a:r>
              <a:rPr lang="uk-UA" sz="1800" dirty="0" err="1" smtClean="0">
                <a:latin typeface="Monotype Corsiva" pitchFamily="66" charset="0"/>
              </a:rPr>
              <a:t>Похиляк</a:t>
            </a:r>
            <a:endParaRPr lang="uk-UA" sz="1800" dirty="0" smtClean="0">
              <a:latin typeface="Monotype Corsiva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Директор ТКМЦ НОІМ</a:t>
            </a:r>
            <a:r>
              <a:rPr lang="uk-UA" sz="1800" dirty="0">
                <a:latin typeface="Monotype Corsiva" pitchFamily="66" charset="0"/>
              </a:rPr>
              <a:t> </a:t>
            </a:r>
            <a:r>
              <a:rPr lang="uk-UA" sz="1800" dirty="0" smtClean="0">
                <a:latin typeface="Monotype Corsiva" pitchFamily="66" charset="0"/>
              </a:rPr>
              <a:t>Микола </a:t>
            </a:r>
            <a:r>
              <a:rPr lang="uk-UA" sz="1800" dirty="0" err="1" smtClean="0">
                <a:latin typeface="Monotype Corsiva" pitchFamily="66" charset="0"/>
              </a:rPr>
              <a:t>Николин</a:t>
            </a:r>
            <a:endParaRPr lang="uk-UA" sz="1800" dirty="0" smtClean="0">
              <a:latin typeface="Monotype Corsiva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Керівник відділу ТКМЦ НОІМ Леся </a:t>
            </a:r>
            <a:r>
              <a:rPr lang="uk-UA" sz="1800" dirty="0" err="1" smtClean="0">
                <a:latin typeface="Monotype Corsiva" pitchFamily="66" charset="0"/>
              </a:rPr>
              <a:t>Гапон</a:t>
            </a:r>
            <a:endParaRPr lang="uk-UA" sz="1800" dirty="0" smtClean="0">
              <a:latin typeface="Monotype Corsiva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Методист ТКМЦ НОІМ Тетяна </a:t>
            </a:r>
            <a:r>
              <a:rPr lang="uk-UA" sz="1800" dirty="0" err="1" smtClean="0">
                <a:latin typeface="Monotype Corsiva" pitchFamily="66" charset="0"/>
              </a:rPr>
              <a:t>Нюня</a:t>
            </a:r>
            <a:endParaRPr lang="uk-UA" sz="1800" dirty="0" smtClean="0">
              <a:latin typeface="Monotype Corsiva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Інспектор управління освіти і науки</a:t>
            </a:r>
            <a:endParaRPr lang="en-US" sz="1800" dirty="0" smtClean="0">
              <a:latin typeface="Monotype Corsiva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sz="1800" smtClean="0">
                <a:latin typeface="Monotype Corsiva" pitchFamily="66" charset="0"/>
              </a:rPr>
              <a:t>Тернопільської </a:t>
            </a:r>
            <a:r>
              <a:rPr lang="uk-UA" sz="1800" dirty="0" smtClean="0">
                <a:latin typeface="Monotype Corsiva" pitchFamily="66" charset="0"/>
              </a:rPr>
              <a:t>міської ради Ольга </a:t>
            </a:r>
            <a:r>
              <a:rPr lang="uk-UA" sz="1800" dirty="0" err="1" smtClean="0">
                <a:latin typeface="Monotype Corsiva" pitchFamily="66" charset="0"/>
              </a:rPr>
              <a:t>Заблоцька</a:t>
            </a:r>
            <a:endParaRPr lang="uk-UA" sz="1800" dirty="0" smtClean="0">
              <a:latin typeface="Monotype Corsiva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Ансамбль скрипалів обласної школи мистецтв</a:t>
            </a:r>
          </a:p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Студенти Галицького коледжу</a:t>
            </a:r>
          </a:p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Муніципальний оркестр «Воля»</a:t>
            </a:r>
            <a:endParaRPr lang="uk-UA" sz="1800" dirty="0"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5159"/>
          <a:stretch/>
        </p:blipFill>
        <p:spPr>
          <a:xfrm>
            <a:off x="6359610" y="765342"/>
            <a:ext cx="2784390" cy="2712901"/>
          </a:xfrm>
          <a:prstGeom prst="rect">
            <a:avLst/>
          </a:prstGeom>
          <a:ln w="38100">
            <a:noFill/>
          </a:ln>
          <a:effectLst>
            <a:softEdge rad="508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22713"/>
            <a:ext cx="1982857" cy="3198158"/>
          </a:xfrm>
          <a:prstGeom prst="rect">
            <a:avLst/>
          </a:prstGeom>
          <a:ln w="38100">
            <a:noFill/>
          </a:ln>
          <a:effectLst>
            <a:softEdge rad="508000"/>
          </a:effectLst>
        </p:spPr>
      </p:pic>
    </p:spTree>
    <p:extLst>
      <p:ext uri="{BB962C8B-B14F-4D97-AF65-F5344CB8AC3E}">
        <p14:creationId xmlns:p14="http://schemas.microsoft.com/office/powerpoint/2010/main" val="8852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2"/>
          <a:stretch/>
        </p:blipFill>
        <p:spPr>
          <a:xfrm>
            <a:off x="3707903" y="148194"/>
            <a:ext cx="4373013" cy="3764134"/>
          </a:xfrm>
          <a:prstGeom prst="rect">
            <a:avLst/>
          </a:prstGeom>
          <a:ln w="38100">
            <a:noFill/>
          </a:ln>
          <a:effectLst>
            <a:softEdge rad="508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506320"/>
          </a:xfrm>
        </p:spPr>
        <p:txBody>
          <a:bodyPr>
            <a:normAutofit/>
          </a:bodyPr>
          <a:lstStyle/>
          <a:p>
            <a:r>
              <a:rPr lang="uk-UA" sz="3000" dirty="0" smtClean="0">
                <a:latin typeface="Monotype Corsiva" pitchFamily="66" charset="0"/>
              </a:rPr>
              <a:t>Відбір виробів на аукціон</a:t>
            </a:r>
            <a:endParaRPr lang="uk-UA" sz="3000" dirty="0"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263" y="3021857"/>
            <a:ext cx="2228159" cy="3836143"/>
          </a:xfrm>
          <a:prstGeom prst="rect">
            <a:avLst/>
          </a:prstGeom>
          <a:ln w="38100">
            <a:noFill/>
          </a:ln>
          <a:effectLst>
            <a:softEdge rad="381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2328"/>
            <a:ext cx="4392488" cy="3221157"/>
          </a:xfrm>
          <a:prstGeom prst="rect">
            <a:avLst/>
          </a:prstGeom>
          <a:ln w="38100">
            <a:noFill/>
          </a:ln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4518"/>
            <a:ext cx="4015879" cy="3008562"/>
          </a:xfrm>
          <a:prstGeom prst="rect">
            <a:avLst/>
          </a:prstGeom>
          <a:ln w="38100">
            <a:noFill/>
          </a:ln>
          <a:effectLst>
            <a:softEdge rad="508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54"/>
          <a:stretch/>
        </p:blipFill>
        <p:spPr>
          <a:xfrm>
            <a:off x="4283968" y="2636913"/>
            <a:ext cx="2808312" cy="4221088"/>
          </a:xfrm>
          <a:prstGeom prst="rect">
            <a:avLst/>
          </a:prstGeom>
          <a:ln w="38100"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94710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506320"/>
          </a:xfrm>
        </p:spPr>
        <p:txBody>
          <a:bodyPr>
            <a:normAutofit/>
          </a:bodyPr>
          <a:lstStyle/>
          <a:p>
            <a:r>
              <a:rPr lang="uk-UA" sz="3000" dirty="0" smtClean="0">
                <a:latin typeface="Monotype Corsiva" pitchFamily="66" charset="0"/>
              </a:rPr>
              <a:t>Діти, яким ми </a:t>
            </a:r>
            <a:r>
              <a:rPr lang="uk-UA" sz="3000" dirty="0" err="1" smtClean="0">
                <a:latin typeface="Monotype Corsiva" pitchFamily="66" charset="0"/>
              </a:rPr>
              <a:t>допомогали</a:t>
            </a:r>
            <a:endParaRPr lang="uk-UA" sz="3000" dirty="0"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44" y="1052736"/>
            <a:ext cx="2578767" cy="3008562"/>
          </a:xfrm>
          <a:prstGeom prst="rect">
            <a:avLst/>
          </a:prstGeom>
          <a:ln w="38100">
            <a:noFill/>
          </a:ln>
          <a:effectLst>
            <a:softEdge rad="635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06" y="1988840"/>
            <a:ext cx="3240360" cy="4866625"/>
          </a:xfrm>
          <a:prstGeom prst="rect">
            <a:avLst/>
          </a:prstGeom>
          <a:ln w="38100">
            <a:noFill/>
          </a:ln>
          <a:effectLst>
            <a:softEdge rad="508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415" y="1548618"/>
            <a:ext cx="2415215" cy="3627358"/>
          </a:xfrm>
          <a:prstGeom prst="rect">
            <a:avLst/>
          </a:prstGeom>
          <a:ln w="38100">
            <a:noFill/>
          </a:ln>
          <a:effectLst>
            <a:softEdge rad="190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01008"/>
            <a:ext cx="4101830" cy="3076372"/>
          </a:xfrm>
          <a:prstGeom prst="rect">
            <a:avLst/>
          </a:prstGeom>
          <a:ln w="38100">
            <a:noFill/>
          </a:ln>
          <a:effectLst>
            <a:softEdge rad="6350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093797" y="3719259"/>
            <a:ext cx="1657460" cy="285805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800" dirty="0" err="1" smtClean="0">
                <a:solidFill>
                  <a:schemeClr val="tx1"/>
                </a:solidFill>
                <a:latin typeface="Monotype Corsiva" pitchFamily="66" charset="0"/>
              </a:rPr>
              <a:t>Погріщук</a:t>
            </a:r>
            <a:r>
              <a:rPr lang="uk-UA" sz="1800" dirty="0" smtClean="0">
                <a:solidFill>
                  <a:schemeClr val="tx1"/>
                </a:solidFill>
                <a:latin typeface="Monotype Corsiva" pitchFamily="66" charset="0"/>
              </a:rPr>
              <a:t> Василь</a:t>
            </a:r>
            <a:endParaRPr lang="uk-UA" sz="18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151633" y="6380214"/>
            <a:ext cx="1506782" cy="285805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800" dirty="0" err="1" smtClean="0">
                <a:solidFill>
                  <a:schemeClr val="tx1"/>
                </a:solidFill>
                <a:latin typeface="Monotype Corsiva" pitchFamily="66" charset="0"/>
              </a:rPr>
              <a:t>Піддема</a:t>
            </a:r>
            <a:r>
              <a:rPr lang="uk-UA" sz="1800" dirty="0" smtClean="0">
                <a:solidFill>
                  <a:schemeClr val="tx1"/>
                </a:solidFill>
                <a:latin typeface="Monotype Corsiva" pitchFamily="66" charset="0"/>
              </a:rPr>
              <a:t> Ігор</a:t>
            </a:r>
            <a:endParaRPr lang="uk-UA" sz="18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851920" y="4890170"/>
            <a:ext cx="1369802" cy="285805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800" dirty="0" err="1" smtClean="0">
                <a:solidFill>
                  <a:schemeClr val="tx1"/>
                </a:solidFill>
                <a:latin typeface="Monotype Corsiva" pitchFamily="66" charset="0"/>
              </a:rPr>
              <a:t>Душук</a:t>
            </a:r>
            <a:r>
              <a:rPr lang="uk-UA" sz="1800" dirty="0" smtClean="0">
                <a:solidFill>
                  <a:schemeClr val="tx1"/>
                </a:solidFill>
                <a:latin typeface="Monotype Corsiva" pitchFamily="66" charset="0"/>
              </a:rPr>
              <a:t> Оля</a:t>
            </a:r>
            <a:endParaRPr lang="uk-UA" sz="18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7594686" y="6093296"/>
            <a:ext cx="1369802" cy="285805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800" dirty="0" err="1" smtClean="0">
                <a:solidFill>
                  <a:schemeClr val="tx1"/>
                </a:solidFill>
                <a:latin typeface="Monotype Corsiva" pitchFamily="66" charset="0"/>
              </a:rPr>
              <a:t>Бакало</a:t>
            </a:r>
            <a:r>
              <a:rPr lang="uk-UA" sz="1800" dirty="0" smtClean="0">
                <a:solidFill>
                  <a:schemeClr val="tx1"/>
                </a:solidFill>
                <a:latin typeface="Monotype Corsiva" pitchFamily="66" charset="0"/>
              </a:rPr>
              <a:t> Юля</a:t>
            </a:r>
            <a:endParaRPr lang="uk-UA" sz="1800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2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902" y="1196752"/>
            <a:ext cx="4680520" cy="2414368"/>
          </a:xfrm>
          <a:prstGeom prst="rect">
            <a:avLst/>
          </a:prstGeom>
          <a:ln w="38100">
            <a:noFill/>
          </a:ln>
          <a:effectLst>
            <a:softEdge rad="508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792" y="3168039"/>
            <a:ext cx="6332294" cy="2061161"/>
          </a:xfrm>
          <a:prstGeom prst="rect">
            <a:avLst/>
          </a:prstGeom>
          <a:ln w="38100">
            <a:noFill/>
          </a:ln>
          <a:effectLst>
            <a:softEdge rad="381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506320"/>
          </a:xfrm>
        </p:spPr>
        <p:txBody>
          <a:bodyPr>
            <a:normAutofit/>
          </a:bodyPr>
          <a:lstStyle/>
          <a:p>
            <a:r>
              <a:rPr lang="uk-UA" sz="3000" dirty="0" smtClean="0">
                <a:latin typeface="Monotype Corsiva" pitchFamily="66" charset="0"/>
              </a:rPr>
              <a:t>Віденський бал</a:t>
            </a:r>
            <a:endParaRPr lang="uk-UA" sz="3000" dirty="0"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5"/>
          <a:stretch/>
        </p:blipFill>
        <p:spPr>
          <a:xfrm>
            <a:off x="3711257" y="1052736"/>
            <a:ext cx="5434914" cy="2832971"/>
          </a:xfrm>
          <a:prstGeom prst="rect">
            <a:avLst/>
          </a:prstGeom>
          <a:ln w="38100">
            <a:noFill/>
          </a:ln>
          <a:effectLst>
            <a:softEdge rad="508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87" y="4839324"/>
            <a:ext cx="5976833" cy="2110569"/>
          </a:xfrm>
          <a:prstGeom prst="rect">
            <a:avLst/>
          </a:prstGeom>
          <a:ln w="38100">
            <a:noFill/>
          </a:ln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" y="3081990"/>
            <a:ext cx="3569581" cy="3997931"/>
          </a:xfrm>
          <a:prstGeom prst="rect">
            <a:avLst/>
          </a:prstGeom>
          <a:ln w="38100">
            <a:noFill/>
          </a:ln>
          <a:effectLst>
            <a:softEdge rad="508000"/>
          </a:effectLst>
        </p:spPr>
      </p:pic>
    </p:spTree>
    <p:extLst>
      <p:ext uri="{BB962C8B-B14F-4D97-AF65-F5344CB8AC3E}">
        <p14:creationId xmlns:p14="http://schemas.microsoft.com/office/powerpoint/2010/main" val="191548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506320"/>
          </a:xfrm>
        </p:spPr>
        <p:txBody>
          <a:bodyPr>
            <a:normAutofit/>
          </a:bodyPr>
          <a:lstStyle/>
          <a:p>
            <a:r>
              <a:rPr lang="uk-UA" sz="3000" dirty="0" smtClean="0">
                <a:latin typeface="Monotype Corsiva" pitchFamily="66" charset="0"/>
              </a:rPr>
              <a:t>Вальс, </a:t>
            </a:r>
            <a:r>
              <a:rPr lang="uk-UA" sz="3000" dirty="0" err="1" smtClean="0">
                <a:latin typeface="Monotype Corsiva" pitchFamily="66" charset="0"/>
              </a:rPr>
              <a:t>вальс</a:t>
            </a:r>
            <a:r>
              <a:rPr lang="uk-UA" sz="3000" dirty="0" smtClean="0">
                <a:latin typeface="Monotype Corsiva" pitchFamily="66" charset="0"/>
              </a:rPr>
              <a:t>, </a:t>
            </a:r>
            <a:r>
              <a:rPr lang="uk-UA" sz="3000" dirty="0" err="1" smtClean="0">
                <a:latin typeface="Monotype Corsiva" pitchFamily="66" charset="0"/>
              </a:rPr>
              <a:t>вальс</a:t>
            </a:r>
            <a:r>
              <a:rPr lang="uk-UA" sz="3000" dirty="0" smtClean="0">
                <a:latin typeface="Monotype Corsiva" pitchFamily="66" charset="0"/>
              </a:rPr>
              <a:t>! Скільки століть ти пануєш!</a:t>
            </a:r>
            <a:endParaRPr lang="uk-UA" sz="3000" dirty="0"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553" y="2564904"/>
            <a:ext cx="2671599" cy="3836143"/>
          </a:xfrm>
          <a:prstGeom prst="rect">
            <a:avLst/>
          </a:prstGeom>
          <a:ln w="38100">
            <a:noFill/>
          </a:ln>
          <a:effectLst>
            <a:softEdge rad="1524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526485"/>
            <a:ext cx="2557428" cy="3836143"/>
          </a:xfrm>
          <a:prstGeom prst="rect">
            <a:avLst/>
          </a:prstGeom>
          <a:ln w="38100">
            <a:noFill/>
          </a:ln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25105"/>
            <a:ext cx="2272533" cy="3836143"/>
          </a:xfrm>
          <a:prstGeom prst="rect">
            <a:avLst/>
          </a:prstGeom>
          <a:ln w="38100"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0328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506320"/>
          </a:xfrm>
        </p:spPr>
        <p:txBody>
          <a:bodyPr>
            <a:normAutofit/>
          </a:bodyPr>
          <a:lstStyle/>
          <a:p>
            <a:r>
              <a:rPr lang="uk-UA" sz="3000" dirty="0" smtClean="0">
                <a:latin typeface="Monotype Corsiva" pitchFamily="66" charset="0"/>
              </a:rPr>
              <a:t>Підсумок заходу. Його результативність</a:t>
            </a:r>
            <a:endParaRPr lang="uk-UA" sz="3000" dirty="0"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1008"/>
            <a:ext cx="8745770" cy="3196579"/>
          </a:xfrm>
          <a:prstGeom prst="rect">
            <a:avLst/>
          </a:prstGeom>
          <a:ln w="38100">
            <a:noFill/>
          </a:ln>
          <a:effectLst>
            <a:softEdge rad="635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340768"/>
            <a:ext cx="4608512" cy="3053139"/>
          </a:xfrm>
          <a:prstGeom prst="rect">
            <a:avLst/>
          </a:prstGeom>
          <a:ln w="38100"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2035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348880"/>
            <a:ext cx="4455689" cy="3260079"/>
          </a:xfrm>
          <a:prstGeom prst="rect">
            <a:avLst/>
          </a:prstGeom>
          <a:ln w="38100">
            <a:noFill/>
          </a:ln>
          <a:effectLst>
            <a:softEdge rad="444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15899"/>
            <a:ext cx="4752528" cy="2891121"/>
          </a:xfrm>
          <a:prstGeom prst="rect">
            <a:avLst/>
          </a:prstGeom>
          <a:ln w="38100">
            <a:noFill/>
          </a:ln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440160"/>
          </a:xfrm>
        </p:spPr>
        <p:txBody>
          <a:bodyPr>
            <a:normAutofit/>
          </a:bodyPr>
          <a:lstStyle/>
          <a:p>
            <a:r>
              <a:rPr lang="uk-UA" sz="3000" dirty="0" smtClean="0">
                <a:latin typeface="Monotype Corsiva" pitchFamily="66" charset="0"/>
              </a:rPr>
              <a:t>Вересень. Засідання комісії з питань культури учнівського парламенту школи з приводу планування Віденського балу</a:t>
            </a:r>
            <a:endParaRPr lang="uk-UA" sz="3000" dirty="0">
              <a:latin typeface="Monotype Corsiva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16832"/>
            <a:ext cx="4750938" cy="2787216"/>
          </a:xfrm>
          <a:prstGeom prst="rect">
            <a:avLst/>
          </a:prstGeom>
          <a:ln w="38100">
            <a:noFill/>
          </a:ln>
          <a:effectLst>
            <a:softEdge rad="508000"/>
          </a:effectLst>
        </p:spPr>
      </p:pic>
    </p:spTree>
    <p:extLst>
      <p:ext uri="{BB962C8B-B14F-4D97-AF65-F5344CB8AC3E}">
        <p14:creationId xmlns:p14="http://schemas.microsoft.com/office/powerpoint/2010/main" val="186753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998984"/>
          </a:xfrm>
        </p:spPr>
        <p:txBody>
          <a:bodyPr>
            <a:normAutofit/>
          </a:bodyPr>
          <a:lstStyle/>
          <a:p>
            <a:r>
              <a:rPr lang="uk-UA" sz="3000" dirty="0" smtClean="0">
                <a:latin typeface="Monotype Corsiva" pitchFamily="66" charset="0"/>
              </a:rPr>
              <a:t>Нарада класних керівників 9-11 класів по питанню формування пар</a:t>
            </a:r>
            <a:endParaRPr lang="uk-UA" sz="3000" dirty="0"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637239"/>
            <a:ext cx="8229600" cy="888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 smtClean="0">
                <a:latin typeface="Monotype Corsiva" pitchFamily="66" charset="0"/>
              </a:rPr>
              <a:t>Запрошені: </a:t>
            </a:r>
            <a:r>
              <a:rPr lang="uk-UA" sz="2400" dirty="0" err="1" smtClean="0">
                <a:latin typeface="Monotype Corsiva" pitchFamily="66" charset="0"/>
              </a:rPr>
              <a:t>Репета</a:t>
            </a:r>
            <a:r>
              <a:rPr lang="uk-UA" sz="2400" dirty="0" smtClean="0">
                <a:latin typeface="Monotype Corsiva" pitchFamily="66" charset="0"/>
              </a:rPr>
              <a:t> О. М., </a:t>
            </a:r>
            <a:r>
              <a:rPr lang="uk-UA" sz="2400" dirty="0" err="1" smtClean="0">
                <a:latin typeface="Monotype Corsiva" pitchFamily="66" charset="0"/>
              </a:rPr>
              <a:t>Кушпінська</a:t>
            </a:r>
            <a:r>
              <a:rPr lang="uk-UA" sz="2400" dirty="0" smtClean="0">
                <a:latin typeface="Monotype Corsiva" pitchFamily="66" charset="0"/>
              </a:rPr>
              <a:t> В. П., Соловей О. М., Чотарі Н. П., </a:t>
            </a:r>
            <a:r>
              <a:rPr lang="uk-UA" sz="2400" dirty="0" err="1" smtClean="0">
                <a:latin typeface="Monotype Corsiva" pitchFamily="66" charset="0"/>
              </a:rPr>
              <a:t>Мультан</a:t>
            </a:r>
            <a:r>
              <a:rPr lang="uk-UA" sz="2400" dirty="0" smtClean="0">
                <a:latin typeface="Monotype Corsiva" pitchFamily="66" charset="0"/>
              </a:rPr>
              <a:t> В. С., Гордій Н. В., </a:t>
            </a:r>
            <a:r>
              <a:rPr lang="uk-UA" sz="2400" dirty="0" err="1" smtClean="0">
                <a:latin typeface="Monotype Corsiva" pitchFamily="66" charset="0"/>
              </a:rPr>
              <a:t>Ензельт</a:t>
            </a:r>
            <a:r>
              <a:rPr lang="uk-UA" sz="2400" dirty="0" smtClean="0">
                <a:latin typeface="Monotype Corsiva" pitchFamily="66" charset="0"/>
              </a:rPr>
              <a:t> О. П</a:t>
            </a:r>
            <a:endParaRPr lang="uk-UA" sz="2400" dirty="0"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72816"/>
            <a:ext cx="5434914" cy="3836143"/>
          </a:xfrm>
          <a:prstGeom prst="rect">
            <a:avLst/>
          </a:prstGeom>
          <a:ln w="38100">
            <a:noFill/>
          </a:ln>
          <a:effectLst>
            <a:softEdge rad="508000"/>
          </a:effectLst>
        </p:spPr>
      </p:pic>
    </p:spTree>
    <p:extLst>
      <p:ext uri="{BB962C8B-B14F-4D97-AF65-F5344CB8AC3E}">
        <p14:creationId xmlns:p14="http://schemas.microsoft.com/office/powerpoint/2010/main" val="372593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578328"/>
          </a:xfrm>
        </p:spPr>
        <p:txBody>
          <a:bodyPr>
            <a:normAutofit/>
          </a:bodyPr>
          <a:lstStyle/>
          <a:p>
            <a:r>
              <a:rPr lang="uk-UA" sz="3000" dirty="0" smtClean="0">
                <a:latin typeface="Monotype Corsiva" pitchFamily="66" charset="0"/>
              </a:rPr>
              <a:t>Складання графіку проведення репетицій</a:t>
            </a:r>
            <a:endParaRPr lang="uk-UA" sz="3000" dirty="0"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77072"/>
            <a:ext cx="8856984" cy="2304256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uk-UA" sz="2000" u="sng" dirty="0" smtClean="0">
                <a:latin typeface="Monotype Corsiva" pitchFamily="66" charset="0"/>
              </a:rPr>
              <a:t>Понеділок. 14</a:t>
            </a:r>
            <a:r>
              <a:rPr lang="en-US" sz="2000" u="sng" dirty="0" smtClean="0">
                <a:latin typeface="Monotype Corsiva" pitchFamily="66" charset="0"/>
              </a:rPr>
              <a:t>:</a:t>
            </a:r>
            <a:r>
              <a:rPr lang="uk-UA" sz="2000" u="sng" dirty="0" smtClean="0">
                <a:latin typeface="Monotype Corsiva" pitchFamily="66" charset="0"/>
              </a:rPr>
              <a:t>00</a:t>
            </a:r>
            <a:r>
              <a:rPr lang="uk-UA" sz="2000" dirty="0" smtClean="0">
                <a:latin typeface="Monotype Corsiva" pitchFamily="66" charset="0"/>
              </a:rPr>
              <a:t> </a:t>
            </a:r>
            <a:r>
              <a:rPr lang="en-US" sz="2000" dirty="0" smtClean="0">
                <a:latin typeface="Monotype Corsiva" pitchFamily="66" charset="0"/>
              </a:rPr>
              <a:t>   </a:t>
            </a:r>
            <a:r>
              <a:rPr lang="uk-UA" sz="2000" dirty="0" smtClean="0">
                <a:latin typeface="Monotype Corsiva" pitchFamily="66" charset="0"/>
              </a:rPr>
              <a:t>  9 клас у спортивній залі</a:t>
            </a:r>
            <a:endParaRPr lang="en-US" sz="2000" dirty="0" smtClean="0">
              <a:latin typeface="Monotype Corsiva" pitchFamily="66" charset="0"/>
            </a:endParaRPr>
          </a:p>
          <a:p>
            <a:pPr marL="0" indent="0">
              <a:buNone/>
            </a:pPr>
            <a:r>
              <a:rPr lang="uk-UA" sz="2000" u="sng" dirty="0" smtClean="0">
                <a:latin typeface="Monotype Corsiva" pitchFamily="66" charset="0"/>
              </a:rPr>
              <a:t>Вівторок. </a:t>
            </a:r>
            <a:r>
              <a:rPr lang="en-US" sz="1800" u="sng" dirty="0" smtClean="0">
                <a:latin typeface="Monotype Corsiva" pitchFamily="66" charset="0"/>
              </a:rPr>
              <a:t> </a:t>
            </a:r>
            <a:r>
              <a:rPr lang="uk-UA" sz="2000" u="sng" dirty="0" smtClean="0">
                <a:latin typeface="Monotype Corsiva" pitchFamily="66" charset="0"/>
              </a:rPr>
              <a:t>13</a:t>
            </a:r>
            <a:r>
              <a:rPr lang="en-US" sz="2000" u="sng" dirty="0" smtClean="0">
                <a:latin typeface="Monotype Corsiva" pitchFamily="66" charset="0"/>
              </a:rPr>
              <a:t>:</a:t>
            </a:r>
            <a:r>
              <a:rPr lang="uk-UA" sz="2000" u="sng" dirty="0" smtClean="0">
                <a:latin typeface="Monotype Corsiva" pitchFamily="66" charset="0"/>
              </a:rPr>
              <a:t>00</a:t>
            </a:r>
            <a:r>
              <a:rPr lang="uk-UA" sz="2000" dirty="0" smtClean="0">
                <a:latin typeface="Monotype Corsiva" pitchFamily="66" charset="0"/>
              </a:rPr>
              <a:t> </a:t>
            </a:r>
            <a:r>
              <a:rPr lang="en-US" sz="2000" dirty="0" smtClean="0">
                <a:latin typeface="Monotype Corsiva" pitchFamily="66" charset="0"/>
              </a:rPr>
              <a:t>   </a:t>
            </a:r>
            <a:r>
              <a:rPr lang="uk-UA" sz="2000" dirty="0" smtClean="0">
                <a:latin typeface="Monotype Corsiva" pitchFamily="66" charset="0"/>
              </a:rPr>
              <a:t>11 клас у спортивній залі</a:t>
            </a:r>
          </a:p>
          <a:p>
            <a:pPr marL="0" indent="0">
              <a:buNone/>
            </a:pPr>
            <a:r>
              <a:rPr lang="en-US" sz="2000" dirty="0" smtClean="0">
                <a:latin typeface="Monotype Corsiva" pitchFamily="66" charset="0"/>
              </a:rPr>
              <a:t>                  </a:t>
            </a:r>
            <a:r>
              <a:rPr lang="en-US" sz="1400" dirty="0" smtClean="0">
                <a:latin typeface="Monotype Corsiva" pitchFamily="66" charset="0"/>
              </a:rPr>
              <a:t> </a:t>
            </a:r>
            <a:r>
              <a:rPr lang="uk-UA" sz="2000" u="sng" dirty="0" smtClean="0">
                <a:latin typeface="Monotype Corsiva" pitchFamily="66" charset="0"/>
              </a:rPr>
              <a:t>14</a:t>
            </a:r>
            <a:r>
              <a:rPr lang="en-US" sz="2000" u="sng" dirty="0" smtClean="0">
                <a:latin typeface="Monotype Corsiva" pitchFamily="66" charset="0"/>
              </a:rPr>
              <a:t>:</a:t>
            </a:r>
            <a:r>
              <a:rPr lang="uk-UA" sz="2000" u="sng" dirty="0" smtClean="0">
                <a:latin typeface="Monotype Corsiva" pitchFamily="66" charset="0"/>
              </a:rPr>
              <a:t>00</a:t>
            </a:r>
            <a:r>
              <a:rPr lang="uk-UA" sz="2000" dirty="0" smtClean="0">
                <a:latin typeface="Monotype Corsiva" pitchFamily="66" charset="0"/>
              </a:rPr>
              <a:t> </a:t>
            </a:r>
            <a:r>
              <a:rPr lang="en-US" sz="2000" dirty="0" smtClean="0">
                <a:latin typeface="Monotype Corsiva" pitchFamily="66" charset="0"/>
              </a:rPr>
              <a:t>   </a:t>
            </a:r>
            <a:r>
              <a:rPr lang="uk-UA" sz="2000" dirty="0" smtClean="0">
                <a:latin typeface="Monotype Corsiva" pitchFamily="66" charset="0"/>
              </a:rPr>
              <a:t>10 клас у спортивній залі</a:t>
            </a:r>
          </a:p>
          <a:p>
            <a:pPr marL="0" indent="0">
              <a:buNone/>
            </a:pPr>
            <a:r>
              <a:rPr lang="uk-UA" sz="2000" u="sng" dirty="0" smtClean="0">
                <a:latin typeface="Monotype Corsiva" pitchFamily="66" charset="0"/>
              </a:rPr>
              <a:t>Середа. </a:t>
            </a:r>
            <a:r>
              <a:rPr lang="en-US" sz="2000" u="sng" dirty="0" smtClean="0">
                <a:latin typeface="Monotype Corsiva" pitchFamily="66" charset="0"/>
              </a:rPr>
              <a:t>     </a:t>
            </a:r>
            <a:r>
              <a:rPr lang="en-US" sz="1000" u="sng" dirty="0" smtClean="0">
                <a:latin typeface="Monotype Corsiva" pitchFamily="66" charset="0"/>
              </a:rPr>
              <a:t> </a:t>
            </a:r>
            <a:r>
              <a:rPr lang="uk-UA" sz="2000" u="sng" dirty="0" smtClean="0">
                <a:latin typeface="Monotype Corsiva" pitchFamily="66" charset="0"/>
              </a:rPr>
              <a:t>14</a:t>
            </a:r>
            <a:r>
              <a:rPr lang="en-US" sz="2000" u="sng" dirty="0" smtClean="0">
                <a:latin typeface="Monotype Corsiva" pitchFamily="66" charset="0"/>
              </a:rPr>
              <a:t>:</a:t>
            </a:r>
            <a:r>
              <a:rPr lang="uk-UA" sz="2000" u="sng" dirty="0" smtClean="0">
                <a:latin typeface="Monotype Corsiva" pitchFamily="66" charset="0"/>
              </a:rPr>
              <a:t>00</a:t>
            </a:r>
            <a:r>
              <a:rPr lang="uk-UA" sz="2000" dirty="0" smtClean="0">
                <a:latin typeface="Monotype Corsiva" pitchFamily="66" charset="0"/>
              </a:rPr>
              <a:t> </a:t>
            </a:r>
            <a:r>
              <a:rPr lang="en-US" sz="2000" dirty="0" smtClean="0">
                <a:latin typeface="Monotype Corsiva" pitchFamily="66" charset="0"/>
              </a:rPr>
              <a:t>    </a:t>
            </a:r>
            <a:r>
              <a:rPr lang="uk-UA" sz="2000" dirty="0" smtClean="0">
                <a:latin typeface="Monotype Corsiva" pitchFamily="66" charset="0"/>
              </a:rPr>
              <a:t> 9 клас у спортивній залі</a:t>
            </a:r>
          </a:p>
          <a:p>
            <a:pPr marL="0" indent="0">
              <a:buNone/>
            </a:pPr>
            <a:r>
              <a:rPr lang="uk-UA" sz="2000" u="sng" dirty="0" smtClean="0">
                <a:latin typeface="Monotype Corsiva" pitchFamily="66" charset="0"/>
              </a:rPr>
              <a:t>Четвер. </a:t>
            </a:r>
            <a:r>
              <a:rPr lang="en-US" sz="2000" u="sng" dirty="0" smtClean="0">
                <a:latin typeface="Monotype Corsiva" pitchFamily="66" charset="0"/>
              </a:rPr>
              <a:t>   </a:t>
            </a:r>
            <a:r>
              <a:rPr lang="en-US" sz="1800" u="sng" dirty="0" smtClean="0">
                <a:latin typeface="Monotype Corsiva" pitchFamily="66" charset="0"/>
              </a:rPr>
              <a:t> </a:t>
            </a:r>
            <a:r>
              <a:rPr lang="uk-UA" sz="2000" u="sng" dirty="0" smtClean="0">
                <a:latin typeface="Monotype Corsiva" pitchFamily="66" charset="0"/>
              </a:rPr>
              <a:t>13</a:t>
            </a:r>
            <a:r>
              <a:rPr lang="en-US" sz="2000" u="sng" dirty="0" smtClean="0">
                <a:latin typeface="Monotype Corsiva" pitchFamily="66" charset="0"/>
              </a:rPr>
              <a:t>:</a:t>
            </a:r>
            <a:r>
              <a:rPr lang="uk-UA" sz="2000" u="sng" dirty="0" smtClean="0">
                <a:latin typeface="Monotype Corsiva" pitchFamily="66" charset="0"/>
              </a:rPr>
              <a:t>00</a:t>
            </a:r>
            <a:r>
              <a:rPr lang="uk-UA" sz="2000" dirty="0" smtClean="0">
                <a:latin typeface="Monotype Corsiva" pitchFamily="66" charset="0"/>
              </a:rPr>
              <a:t> </a:t>
            </a:r>
            <a:r>
              <a:rPr lang="en-US" sz="2000" dirty="0" smtClean="0">
                <a:latin typeface="Monotype Corsiva" pitchFamily="66" charset="0"/>
              </a:rPr>
              <a:t>   </a:t>
            </a:r>
            <a:r>
              <a:rPr lang="uk-UA" sz="2000" dirty="0" smtClean="0">
                <a:latin typeface="Monotype Corsiva" pitchFamily="66" charset="0"/>
              </a:rPr>
              <a:t>11 клас у спортивній залі</a:t>
            </a:r>
          </a:p>
          <a:p>
            <a:pPr marL="0" indent="0">
              <a:buNone/>
            </a:pPr>
            <a:r>
              <a:rPr lang="en-US" sz="2000" dirty="0" smtClean="0">
                <a:latin typeface="Monotype Corsiva" pitchFamily="66" charset="0"/>
              </a:rPr>
              <a:t>                 </a:t>
            </a:r>
            <a:r>
              <a:rPr lang="uk-UA" sz="2000" dirty="0" smtClean="0">
                <a:latin typeface="Monotype Corsiva" pitchFamily="66" charset="0"/>
              </a:rPr>
              <a:t> </a:t>
            </a:r>
            <a:r>
              <a:rPr lang="uk-UA" sz="1400" dirty="0" smtClean="0">
                <a:latin typeface="Monotype Corsiva" pitchFamily="66" charset="0"/>
              </a:rPr>
              <a:t> </a:t>
            </a:r>
            <a:r>
              <a:rPr lang="uk-UA" sz="2000" u="sng" dirty="0" smtClean="0">
                <a:latin typeface="Monotype Corsiva" pitchFamily="66" charset="0"/>
              </a:rPr>
              <a:t>14:00</a:t>
            </a:r>
            <a:r>
              <a:rPr lang="uk-UA" sz="2000" dirty="0" smtClean="0">
                <a:latin typeface="Monotype Corsiva" pitchFamily="66" charset="0"/>
              </a:rPr>
              <a:t> </a:t>
            </a:r>
            <a:r>
              <a:rPr lang="en-US" sz="2000" dirty="0" smtClean="0">
                <a:latin typeface="Monotype Corsiva" pitchFamily="66" charset="0"/>
              </a:rPr>
              <a:t>   </a:t>
            </a:r>
            <a:r>
              <a:rPr lang="uk-UA" sz="2000" dirty="0" smtClean="0">
                <a:latin typeface="Monotype Corsiva" pitchFamily="66" charset="0"/>
              </a:rPr>
              <a:t>10 клас у спортивній залі</a:t>
            </a:r>
          </a:p>
          <a:p>
            <a:pPr marL="0" indent="0">
              <a:buNone/>
            </a:pPr>
            <a:r>
              <a:rPr lang="uk-UA" sz="2000" dirty="0">
                <a:latin typeface="Monotype Corsiva" pitchFamily="66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28198"/>
            <a:ext cx="4464496" cy="2976330"/>
          </a:xfrm>
          <a:prstGeom prst="rect">
            <a:avLst/>
          </a:prstGeom>
          <a:ln w="38100">
            <a:noFill/>
          </a:ln>
          <a:effectLst>
            <a:softEdge rad="508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84784"/>
            <a:ext cx="3977278" cy="2976330"/>
          </a:xfrm>
          <a:prstGeom prst="rect">
            <a:avLst/>
          </a:prstGeom>
          <a:ln w="38100">
            <a:noFill/>
          </a:ln>
          <a:effectLst>
            <a:softEdge rad="508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007" y="3889138"/>
            <a:ext cx="3977278" cy="2916670"/>
          </a:xfrm>
          <a:prstGeom prst="rect">
            <a:avLst/>
          </a:prstGeom>
          <a:ln w="38100">
            <a:noFill/>
          </a:ln>
          <a:effectLst>
            <a:softEdge rad="508000"/>
          </a:effectLst>
        </p:spPr>
      </p:pic>
    </p:spTree>
    <p:extLst>
      <p:ext uri="{BB962C8B-B14F-4D97-AF65-F5344CB8AC3E}">
        <p14:creationId xmlns:p14="http://schemas.microsoft.com/office/powerpoint/2010/main" val="425155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998984"/>
          </a:xfrm>
        </p:spPr>
        <p:txBody>
          <a:bodyPr>
            <a:normAutofit/>
          </a:bodyPr>
          <a:lstStyle/>
          <a:p>
            <a:r>
              <a:rPr lang="uk-UA" sz="3000" dirty="0" smtClean="0">
                <a:latin typeface="Monotype Corsiva" pitchFamily="66" charset="0"/>
              </a:rPr>
              <a:t>Репетиції до </a:t>
            </a:r>
            <a:r>
              <a:rPr lang="uk-UA" sz="3000" dirty="0">
                <a:latin typeface="Monotype Corsiva" pitchFamily="66" charset="0"/>
              </a:rPr>
              <a:t>В</a:t>
            </a:r>
            <a:r>
              <a:rPr lang="uk-UA" sz="3000" dirty="0" smtClean="0">
                <a:latin typeface="Monotype Corsiva" pitchFamily="66" charset="0"/>
              </a:rPr>
              <a:t>іденського балу (хореограф Пастух Едуард Анатолійович)</a:t>
            </a:r>
            <a:endParaRPr lang="uk-UA" sz="3000" dirty="0"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66" y="1525013"/>
            <a:ext cx="3442709" cy="5164065"/>
          </a:xfrm>
          <a:prstGeom prst="rect">
            <a:avLst/>
          </a:prstGeom>
          <a:ln w="38100">
            <a:noFill/>
          </a:ln>
          <a:effectLst>
            <a:softEdge rad="381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124744"/>
            <a:ext cx="3046628" cy="4569942"/>
          </a:xfrm>
          <a:prstGeom prst="rect">
            <a:avLst/>
          </a:prstGeom>
          <a:ln w="38100">
            <a:noFill/>
          </a:ln>
          <a:effectLst>
            <a:softEdge rad="508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636912"/>
            <a:ext cx="2557428" cy="3836142"/>
          </a:xfrm>
          <a:prstGeom prst="rect">
            <a:avLst/>
          </a:prstGeom>
          <a:ln w="38100">
            <a:noFill/>
          </a:ln>
          <a:effectLst>
            <a:softEdge rad="381000"/>
          </a:effectLst>
        </p:spPr>
      </p:pic>
    </p:spTree>
    <p:extLst>
      <p:ext uri="{BB962C8B-B14F-4D97-AF65-F5344CB8AC3E}">
        <p14:creationId xmlns:p14="http://schemas.microsoft.com/office/powerpoint/2010/main" val="57107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006758"/>
            <a:ext cx="4004056" cy="2926298"/>
          </a:xfrm>
          <a:prstGeom prst="rect">
            <a:avLst/>
          </a:prstGeom>
          <a:ln w="38100">
            <a:noFill/>
          </a:ln>
          <a:effectLst>
            <a:softEdge rad="508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90992"/>
            <a:ext cx="8229600" cy="525753"/>
          </a:xfrm>
        </p:spPr>
        <p:txBody>
          <a:bodyPr>
            <a:normAutofit/>
          </a:bodyPr>
          <a:lstStyle/>
          <a:p>
            <a:r>
              <a:rPr lang="uk-UA" sz="3000" dirty="0" smtClean="0">
                <a:latin typeface="Monotype Corsiva" pitchFamily="66" charset="0"/>
              </a:rPr>
              <a:t>Засідання оргкомітету заходу</a:t>
            </a:r>
            <a:endParaRPr lang="uk-UA" sz="3000" dirty="0"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442" y="4031094"/>
            <a:ext cx="4417054" cy="2926298"/>
          </a:xfrm>
          <a:prstGeom prst="rect">
            <a:avLst/>
          </a:prstGeom>
          <a:ln w="38100">
            <a:noFill/>
          </a:ln>
          <a:effectLst>
            <a:softEdge rad="508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87" y="4175110"/>
            <a:ext cx="4417053" cy="2926298"/>
          </a:xfrm>
          <a:prstGeom prst="rect">
            <a:avLst/>
          </a:prstGeom>
          <a:ln w="38100">
            <a:noFill/>
          </a:ln>
          <a:effectLst>
            <a:softEdge rad="5080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816" y="1340768"/>
            <a:ext cx="8229600" cy="343773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Друк табличок на кімнати для переодягання</a:t>
            </a:r>
          </a:p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Призначення відповідальних за порядок у кімнатах</a:t>
            </a:r>
          </a:p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Друк номерків для пар</a:t>
            </a:r>
          </a:p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Друк та підпис запрошень, оформлення банеру</a:t>
            </a:r>
          </a:p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Оформлення скриньок для благодійних внесків</a:t>
            </a:r>
          </a:p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Канцтовари для проведення виборів короля та королеви балу</a:t>
            </a:r>
          </a:p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Реманент для проведення благодійного аукціону</a:t>
            </a:r>
          </a:p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Складання та підпис лотів для проведення благодійного аукціону</a:t>
            </a:r>
          </a:p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Організація фуршету</a:t>
            </a:r>
          </a:p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Проведення феєрверку</a:t>
            </a:r>
          </a:p>
        </p:txBody>
      </p:sp>
    </p:spTree>
    <p:extLst>
      <p:ext uri="{BB962C8B-B14F-4D97-AF65-F5344CB8AC3E}">
        <p14:creationId xmlns:p14="http://schemas.microsoft.com/office/powerpoint/2010/main" val="164273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"/>
          <a:stretch/>
        </p:blipFill>
        <p:spPr>
          <a:xfrm>
            <a:off x="4283968" y="764704"/>
            <a:ext cx="3333229" cy="2627148"/>
          </a:xfrm>
          <a:prstGeom prst="rect">
            <a:avLst/>
          </a:prstGeom>
          <a:ln w="38100">
            <a:noFill/>
          </a:ln>
          <a:effectLst>
            <a:softEdge rad="508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506320"/>
          </a:xfrm>
        </p:spPr>
        <p:txBody>
          <a:bodyPr>
            <a:normAutofit/>
          </a:bodyPr>
          <a:lstStyle/>
          <a:p>
            <a:r>
              <a:rPr lang="uk-UA" sz="3000" dirty="0" smtClean="0">
                <a:latin typeface="Monotype Corsiva" pitchFamily="66" charset="0"/>
              </a:rPr>
              <a:t>Робота над сценарієм</a:t>
            </a:r>
            <a:endParaRPr lang="uk-UA" sz="3000" dirty="0"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31542"/>
            <a:ext cx="5040560" cy="274553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Створення творчої групи у складі</a:t>
            </a:r>
            <a:endParaRPr lang="en-US" sz="1800" dirty="0" smtClean="0">
              <a:latin typeface="Monotype Corsiva" pitchFamily="66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Monotype Corsiva" pitchFamily="66" charset="0"/>
              </a:rPr>
              <a:t>     </a:t>
            </a:r>
            <a:r>
              <a:rPr lang="uk-UA" sz="1800" dirty="0" err="1" smtClean="0">
                <a:latin typeface="Monotype Corsiva" pitchFamily="66" charset="0"/>
              </a:rPr>
              <a:t>Ковча</a:t>
            </a:r>
            <a:r>
              <a:rPr lang="uk-UA" sz="1800" dirty="0" smtClean="0">
                <a:latin typeface="Monotype Corsiva" pitchFamily="66" charset="0"/>
              </a:rPr>
              <a:t> П. М., </a:t>
            </a:r>
            <a:r>
              <a:rPr lang="uk-UA" sz="1800" dirty="0" err="1" smtClean="0">
                <a:latin typeface="Monotype Corsiva" pitchFamily="66" charset="0"/>
              </a:rPr>
              <a:t>Ензельт</a:t>
            </a:r>
            <a:r>
              <a:rPr lang="uk-UA" sz="1800" dirty="0" smtClean="0">
                <a:latin typeface="Monotype Corsiva" pitchFamily="66" charset="0"/>
              </a:rPr>
              <a:t> О. П., </a:t>
            </a:r>
            <a:r>
              <a:rPr lang="uk-UA" sz="1800" dirty="0" err="1" smtClean="0">
                <a:latin typeface="Monotype Corsiva" pitchFamily="66" charset="0"/>
              </a:rPr>
              <a:t>Ярмолик</a:t>
            </a:r>
            <a:r>
              <a:rPr lang="uk-UA" sz="1800" dirty="0" smtClean="0">
                <a:latin typeface="Monotype Corsiva" pitchFamily="66" charset="0"/>
              </a:rPr>
              <a:t> О. І.,</a:t>
            </a:r>
            <a:endParaRPr lang="en-US" sz="1800" dirty="0" smtClean="0">
              <a:latin typeface="Monotype Corsiva" pitchFamily="66" charset="0"/>
            </a:endParaRPr>
          </a:p>
          <a:p>
            <a:pPr marL="0" indent="0">
              <a:buNone/>
            </a:pPr>
            <a:r>
              <a:rPr lang="en-US" sz="1800" dirty="0">
                <a:latin typeface="Monotype Corsiva" pitchFamily="66" charset="0"/>
              </a:rPr>
              <a:t> </a:t>
            </a:r>
            <a:r>
              <a:rPr lang="en-US" sz="1800" dirty="0" smtClean="0">
                <a:latin typeface="Monotype Corsiva" pitchFamily="66" charset="0"/>
              </a:rPr>
              <a:t>    </a:t>
            </a:r>
            <a:r>
              <a:rPr lang="uk-UA" sz="1800" dirty="0" err="1" smtClean="0">
                <a:latin typeface="Monotype Corsiva" pitchFamily="66" charset="0"/>
              </a:rPr>
              <a:t>Медведя</a:t>
            </a:r>
            <a:r>
              <a:rPr lang="uk-UA" sz="1800" dirty="0" smtClean="0">
                <a:latin typeface="Monotype Corsiva" pitchFamily="66" charset="0"/>
              </a:rPr>
              <a:t> В. Л., </a:t>
            </a:r>
            <a:r>
              <a:rPr lang="uk-UA" sz="1800" dirty="0" err="1" smtClean="0">
                <a:latin typeface="Monotype Corsiva" pitchFamily="66" charset="0"/>
              </a:rPr>
              <a:t>Скалій</a:t>
            </a:r>
            <a:r>
              <a:rPr lang="uk-UA" sz="1800" dirty="0" smtClean="0">
                <a:latin typeface="Monotype Corsiva" pitchFamily="66" charset="0"/>
              </a:rPr>
              <a:t> Н. В.</a:t>
            </a:r>
          </a:p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Вивчення традицій та канонів проведення</a:t>
            </a:r>
            <a:endParaRPr lang="en-US" sz="1800" dirty="0" smtClean="0">
              <a:latin typeface="Monotype Corsiva" pitchFamily="66" charset="0"/>
            </a:endParaRPr>
          </a:p>
          <a:p>
            <a:pPr marL="0" indent="0">
              <a:buNone/>
            </a:pPr>
            <a:r>
              <a:rPr lang="en-US" sz="1800" dirty="0">
                <a:latin typeface="Monotype Corsiva" pitchFamily="66" charset="0"/>
              </a:rPr>
              <a:t> </a:t>
            </a:r>
            <a:r>
              <a:rPr lang="en-US" sz="1800" dirty="0" smtClean="0">
                <a:latin typeface="Monotype Corsiva" pitchFamily="66" charset="0"/>
              </a:rPr>
              <a:t>    </a:t>
            </a:r>
            <a:r>
              <a:rPr lang="uk-UA" sz="1800" dirty="0" smtClean="0">
                <a:latin typeface="Monotype Corsiva" pitchFamily="66" charset="0"/>
              </a:rPr>
              <a:t>справжнього Віденського балу</a:t>
            </a:r>
          </a:p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Вивчення літератури, </a:t>
            </a:r>
            <a:r>
              <a:rPr lang="uk-UA" sz="1800" dirty="0" err="1" smtClean="0">
                <a:latin typeface="Monotype Corsiva" pitchFamily="66" charset="0"/>
              </a:rPr>
              <a:t>інтернет</a:t>
            </a:r>
            <a:r>
              <a:rPr lang="uk-UA" sz="1800" dirty="0" smtClean="0">
                <a:latin typeface="Monotype Corsiva" pitchFamily="66" charset="0"/>
              </a:rPr>
              <a:t> ресурсів.</a:t>
            </a:r>
          </a:p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Фестиваль ідей проведення заходу</a:t>
            </a:r>
          </a:p>
          <a:p>
            <a:pPr>
              <a:buFont typeface="Wingdings" pitchFamily="2" charset="2"/>
              <a:buChar char="ü"/>
            </a:pPr>
            <a:r>
              <a:rPr lang="uk-UA" sz="1800" dirty="0" smtClean="0">
                <a:latin typeface="Monotype Corsiva" pitchFamily="66" charset="0"/>
              </a:rPr>
              <a:t>Написання сценарію</a:t>
            </a:r>
            <a:endParaRPr lang="uk-UA" sz="1800" dirty="0"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852936"/>
            <a:ext cx="4976357" cy="3180721"/>
          </a:xfrm>
          <a:prstGeom prst="rect">
            <a:avLst/>
          </a:prstGeom>
          <a:ln w="38100">
            <a:noFill/>
          </a:ln>
          <a:effectLst>
            <a:softEdge rad="508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3" y="3645024"/>
            <a:ext cx="4726346" cy="3131204"/>
          </a:xfrm>
          <a:prstGeom prst="rect">
            <a:avLst/>
          </a:prstGeom>
          <a:ln w="38100">
            <a:noFill/>
          </a:ln>
          <a:effectLst>
            <a:softEdge rad="508000"/>
          </a:effectLst>
        </p:spPr>
      </p:pic>
    </p:spTree>
    <p:extLst>
      <p:ext uri="{BB962C8B-B14F-4D97-AF65-F5344CB8AC3E}">
        <p14:creationId xmlns:p14="http://schemas.microsoft.com/office/powerpoint/2010/main" val="36336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90992"/>
            <a:ext cx="8229600" cy="525753"/>
          </a:xfrm>
        </p:spPr>
        <p:txBody>
          <a:bodyPr>
            <a:normAutofit/>
          </a:bodyPr>
          <a:lstStyle/>
          <a:p>
            <a:r>
              <a:rPr lang="uk-UA" sz="3000" dirty="0" smtClean="0">
                <a:latin typeface="Monotype Corsiva" pitchFamily="66" charset="0"/>
              </a:rPr>
              <a:t>Пошук спонсорів</a:t>
            </a:r>
            <a:endParaRPr lang="uk-UA" sz="3000" dirty="0"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278966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uk-UA" sz="2400" dirty="0" smtClean="0">
                <a:latin typeface="Monotype Corsiva" pitchFamily="66" charset="0"/>
              </a:rPr>
              <a:t>Весільна агенція «Ідеал»</a:t>
            </a:r>
            <a:endParaRPr lang="en-US" sz="2400" dirty="0" smtClean="0">
              <a:latin typeface="Monotype Corsiva" pitchFamily="66" charset="0"/>
            </a:endParaRPr>
          </a:p>
          <a:p>
            <a:pPr marL="0" indent="0">
              <a:buNone/>
            </a:pPr>
            <a:r>
              <a:rPr lang="en-US" sz="2400" dirty="0">
                <a:latin typeface="Monotype Corsiva" pitchFamily="66" charset="0"/>
              </a:rPr>
              <a:t> </a:t>
            </a:r>
            <a:r>
              <a:rPr lang="en-US" sz="2400" dirty="0" smtClean="0">
                <a:latin typeface="Monotype Corsiva" pitchFamily="66" charset="0"/>
              </a:rPr>
              <a:t>    </a:t>
            </a:r>
            <a:r>
              <a:rPr lang="uk-UA" sz="2400" dirty="0" smtClean="0">
                <a:latin typeface="Monotype Corsiva" pitchFamily="66" charset="0"/>
              </a:rPr>
              <a:t>(в особі Олійник Тетяни Тарасівни)</a:t>
            </a:r>
          </a:p>
          <a:p>
            <a:pPr>
              <a:buFont typeface="Wingdings" pitchFamily="2" charset="2"/>
              <a:buChar char="v"/>
            </a:pPr>
            <a:r>
              <a:rPr lang="uk-UA" sz="2400" dirty="0" smtClean="0">
                <a:latin typeface="Monotype Corsiva" pitchFamily="66" charset="0"/>
              </a:rPr>
              <a:t>ПК «Березіль»(в особі заступника директора </a:t>
            </a:r>
            <a:r>
              <a:rPr lang="uk-UA" sz="2400" dirty="0" err="1" smtClean="0">
                <a:latin typeface="Monotype Corsiva" pitchFamily="66" charset="0"/>
              </a:rPr>
              <a:t>Миханчука</a:t>
            </a:r>
            <a:r>
              <a:rPr lang="uk-UA" sz="2400" dirty="0" smtClean="0">
                <a:latin typeface="Monotype Corsiva" pitchFamily="66" charset="0"/>
              </a:rPr>
              <a:t> Сергія Степановича) </a:t>
            </a:r>
          </a:p>
          <a:p>
            <a:pPr>
              <a:buFont typeface="Wingdings" pitchFamily="2" charset="2"/>
              <a:buChar char="v"/>
            </a:pPr>
            <a:r>
              <a:rPr lang="uk-UA" sz="2400" dirty="0" smtClean="0">
                <a:latin typeface="Monotype Corsiva" pitchFamily="66" charset="0"/>
              </a:rPr>
              <a:t>Батьківські комітети 9-11 класів</a:t>
            </a:r>
          </a:p>
          <a:p>
            <a:pPr>
              <a:buFont typeface="Wingdings" pitchFamily="2" charset="2"/>
              <a:buChar char="v"/>
            </a:pPr>
            <a:r>
              <a:rPr lang="uk-UA" sz="2400" dirty="0" smtClean="0">
                <a:latin typeface="Monotype Corsiva" pitchFamily="66" charset="0"/>
              </a:rPr>
              <a:t>УХ-радіо</a:t>
            </a:r>
            <a:endParaRPr lang="uk-UA" sz="2400" dirty="0"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84784"/>
            <a:ext cx="1872208" cy="1321467"/>
          </a:xfrm>
          <a:prstGeom prst="rect">
            <a:avLst/>
          </a:prstGeom>
          <a:ln w="38100">
            <a:noFill/>
          </a:ln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275132"/>
            <a:ext cx="3241622" cy="2007103"/>
          </a:xfrm>
          <a:prstGeom prst="rect">
            <a:avLst/>
          </a:prstGeom>
          <a:ln w="38100">
            <a:noFill/>
          </a:ln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537" y="4247877"/>
            <a:ext cx="2355908" cy="1861168"/>
          </a:xfrm>
          <a:prstGeom prst="rect">
            <a:avLst/>
          </a:prstGeom>
          <a:ln w="38100">
            <a:noFill/>
          </a:ln>
          <a:effectLst>
            <a:softEdge rad="381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957583"/>
            <a:ext cx="2540636" cy="1363474"/>
          </a:xfrm>
          <a:prstGeom prst="rect">
            <a:avLst/>
          </a:prstGeom>
          <a:ln w="38100"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781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578328"/>
          </a:xfrm>
        </p:spPr>
        <p:txBody>
          <a:bodyPr>
            <a:normAutofit/>
          </a:bodyPr>
          <a:lstStyle/>
          <a:p>
            <a:r>
              <a:rPr lang="uk-UA" sz="3000" dirty="0" smtClean="0">
                <a:latin typeface="Monotype Corsiva" pitchFamily="66" charset="0"/>
              </a:rPr>
              <a:t>Піар-кампанія заходу</a:t>
            </a:r>
            <a:endParaRPr lang="uk-UA" sz="3000" dirty="0"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4546848" cy="257364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uk-UA" dirty="0" smtClean="0">
                <a:latin typeface="Monotype Corsiva" pitchFamily="66" charset="0"/>
              </a:rPr>
              <a:t>Реклама на УХ-радіо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>
                <a:latin typeface="Monotype Corsiva" pitchFamily="66" charset="0"/>
              </a:rPr>
              <a:t>Відеоролики на </a:t>
            </a:r>
            <a:r>
              <a:rPr lang="en-US" dirty="0" smtClean="0">
                <a:latin typeface="Monotype Corsiva" pitchFamily="66" charset="0"/>
              </a:rPr>
              <a:t>TV 4</a:t>
            </a:r>
            <a:r>
              <a:rPr lang="uk-UA" dirty="0" smtClean="0">
                <a:latin typeface="Monotype Corsiva" pitchFamily="66" charset="0"/>
              </a:rPr>
              <a:t>, ТТБ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>
                <a:latin typeface="Monotype Corsiva" pitchFamily="66" charset="0"/>
              </a:rPr>
              <a:t>Стаття в газеті «20 хвилин»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>
                <a:latin typeface="Monotype Corsiva" pitchFamily="66" charset="0"/>
              </a:rPr>
              <a:t>Оголошення по школі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>
                <a:latin typeface="Monotype Corsiva" pitchFamily="66" charset="0"/>
              </a:rPr>
              <a:t>Роздача запрошень</a:t>
            </a:r>
            <a:endParaRPr lang="uk-UA" dirty="0"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98946"/>
            <a:ext cx="2808312" cy="1462662"/>
          </a:xfrm>
          <a:prstGeom prst="rect">
            <a:avLst/>
          </a:prstGeom>
          <a:ln w="38100">
            <a:noFill/>
          </a:ln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708847"/>
            <a:ext cx="2671718" cy="3836143"/>
          </a:xfrm>
          <a:prstGeom prst="rect">
            <a:avLst/>
          </a:prstGeom>
          <a:ln w="38100">
            <a:noFill/>
          </a:ln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277734"/>
            <a:ext cx="3384376" cy="2391626"/>
          </a:xfrm>
          <a:prstGeom prst="rect">
            <a:avLst/>
          </a:prstGeom>
          <a:ln w="38100"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2694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</TotalTime>
  <Words>393</Words>
  <Application>Microsoft Office PowerPoint</Application>
  <PresentationFormat>Экран (4:3)</PresentationFormat>
  <Paragraphs>66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Поток</vt:lpstr>
      <vt:lpstr>Презентація проведеного виховного заходу  «Віденський бал»</vt:lpstr>
      <vt:lpstr>Вересень. Засідання комісії з питань культури учнівського парламенту школи з приводу планування Віденського балу</vt:lpstr>
      <vt:lpstr>Нарада класних керівників 9-11 класів по питанню формування пар</vt:lpstr>
      <vt:lpstr>Складання графіку проведення репетицій</vt:lpstr>
      <vt:lpstr>Репетиції до Віденського балу (хореограф Пастух Едуард Анатолійович)</vt:lpstr>
      <vt:lpstr>Засідання оргкомітету заходу</vt:lpstr>
      <vt:lpstr>Робота над сценарієм</vt:lpstr>
      <vt:lpstr>Пошук спонсорів</vt:lpstr>
      <vt:lpstr>Піар-кампанія заходу</vt:lpstr>
      <vt:lpstr>Запрошення гостей</vt:lpstr>
      <vt:lpstr>Відбір виробів на аукціон</vt:lpstr>
      <vt:lpstr>Діти, яким ми допомогали</vt:lpstr>
      <vt:lpstr>Віденський бал</vt:lpstr>
      <vt:lpstr>Вальс, вальс, вальс! Скільки століть ти пануєш!</vt:lpstr>
      <vt:lpstr>Підсумок заходу. Його результативність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проведеного виховного заходу «Віденський бал»</dc:title>
  <dc:creator>Андрій</dc:creator>
  <cp:lastModifiedBy>Admin</cp:lastModifiedBy>
  <cp:revision>37</cp:revision>
  <dcterms:created xsi:type="dcterms:W3CDTF">2013-08-29T19:20:46Z</dcterms:created>
  <dcterms:modified xsi:type="dcterms:W3CDTF">2013-09-26T11:46:33Z</dcterms:modified>
</cp:coreProperties>
</file>