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92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22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EB954-2699-4C22-BFC3-94BE444FC79A}" type="datetimeFigureOut">
              <a:rPr lang="ru-RU" smtClean="0"/>
              <a:t>16.07.2014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ECE57-B4B3-44DC-9971-0E89EEFE2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374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ECE57-B4B3-44DC-9971-0E89EEFE2A9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658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4A27-B726-45AB-B272-57373A665684}" type="datetimeFigureOut">
              <a:rPr lang="ru-RU" smtClean="0"/>
              <a:t>16.07.2014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9755-864B-4391-9201-2BEB45061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26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4A27-B726-45AB-B272-57373A665684}" type="datetimeFigureOut">
              <a:rPr lang="ru-RU" smtClean="0"/>
              <a:t>16.07.2014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9755-864B-4391-9201-2BEB45061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09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4A27-B726-45AB-B272-57373A665684}" type="datetimeFigureOut">
              <a:rPr lang="ru-RU" smtClean="0"/>
              <a:t>16.07.2014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9755-864B-4391-9201-2BEB45061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62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4A27-B726-45AB-B272-57373A665684}" type="datetimeFigureOut">
              <a:rPr lang="ru-RU" smtClean="0"/>
              <a:t>16.07.2014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9755-864B-4391-9201-2BEB45061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18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4A27-B726-45AB-B272-57373A665684}" type="datetimeFigureOut">
              <a:rPr lang="ru-RU" smtClean="0"/>
              <a:t>16.07.2014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9755-864B-4391-9201-2BEB45061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6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4A27-B726-45AB-B272-57373A665684}" type="datetimeFigureOut">
              <a:rPr lang="ru-RU" smtClean="0"/>
              <a:t>16.07.2014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9755-864B-4391-9201-2BEB45061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1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4A27-B726-45AB-B272-57373A665684}" type="datetimeFigureOut">
              <a:rPr lang="ru-RU" smtClean="0"/>
              <a:t>16.07.2014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9755-864B-4391-9201-2BEB45061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17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4A27-B726-45AB-B272-57373A665684}" type="datetimeFigureOut">
              <a:rPr lang="ru-RU" smtClean="0"/>
              <a:t>16.07.2014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9755-864B-4391-9201-2BEB45061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65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4A27-B726-45AB-B272-57373A665684}" type="datetimeFigureOut">
              <a:rPr lang="ru-RU" smtClean="0"/>
              <a:t>16.07.2014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9755-864B-4391-9201-2BEB45061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24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4A27-B726-45AB-B272-57373A665684}" type="datetimeFigureOut">
              <a:rPr lang="ru-RU" smtClean="0"/>
              <a:t>16.07.2014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9755-864B-4391-9201-2BEB45061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57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4A27-B726-45AB-B272-57373A665684}" type="datetimeFigureOut">
              <a:rPr lang="ru-RU" smtClean="0"/>
              <a:t>16.07.2014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9755-864B-4391-9201-2BEB45061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99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54A27-B726-45AB-B272-57373A665684}" type="datetimeFigureOut">
              <a:rPr lang="ru-RU" smtClean="0"/>
              <a:t>16.07.2014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D9755-864B-4391-9201-2BEB45061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82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630616" cy="2808311"/>
          </a:xfrm>
        </p:spPr>
        <p:txBody>
          <a:bodyPr>
            <a:normAutofit/>
          </a:bodyPr>
          <a:lstStyle/>
          <a:p>
            <a:r>
              <a:rPr lang="uk-UA" dirty="0" err="1" smtClean="0">
                <a:solidFill>
                  <a:srgbClr val="089218"/>
                </a:solidFill>
              </a:rPr>
              <a:t>Портфоліо</a:t>
            </a:r>
            <a:r>
              <a:rPr lang="uk-UA" dirty="0" smtClean="0">
                <a:solidFill>
                  <a:srgbClr val="089218"/>
                </a:solidFill>
              </a:rPr>
              <a:t> вчителя початкових класів  Бережанської загальноосвітньої школи І – ІІІ ступенів №2</a:t>
            </a:r>
            <a:endParaRPr lang="ru-RU" dirty="0">
              <a:solidFill>
                <a:srgbClr val="089218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941168"/>
            <a:ext cx="6152728" cy="985664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7030A0"/>
                </a:solidFill>
              </a:rPr>
              <a:t>Брик Наталії Миколаївни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06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95610" y="368560"/>
            <a:ext cx="8377214" cy="6030886"/>
            <a:chOff x="395610" y="368560"/>
            <a:chExt cx="8377214" cy="6030886"/>
          </a:xfrm>
        </p:grpSpPr>
        <p:sp>
          <p:nvSpPr>
            <p:cNvPr id="4" name="Овал 3"/>
            <p:cNvSpPr/>
            <p:nvPr/>
          </p:nvSpPr>
          <p:spPr>
            <a:xfrm>
              <a:off x="2872009" y="1783317"/>
              <a:ext cx="3580584" cy="3242393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Arial"/>
                  <a:cs typeface="Arial"/>
                </a:rPr>
                <a:t>Інноваційний аспект реалізую через:</a:t>
              </a:r>
              <a:endParaRPr lang="ru-RU" sz="28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5" name="Прямоугольная выноска 4"/>
            <p:cNvSpPr/>
            <p:nvPr/>
          </p:nvSpPr>
          <p:spPr>
            <a:xfrm>
              <a:off x="791217" y="702520"/>
              <a:ext cx="2080792" cy="1080797"/>
            </a:xfrm>
            <a:prstGeom prst="wedgeRectCallout">
              <a:avLst>
                <a:gd name="adj1" fmla="val 53603"/>
                <a:gd name="adj2" fmla="val 70343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2"/>
                  </a:solidFill>
                  <a:latin typeface="Arial"/>
                  <a:cs typeface="Arial"/>
                </a:rPr>
                <a:t>Групова робота, парна</a:t>
              </a:r>
              <a:endParaRPr lang="ru-RU" b="1" dirty="0">
                <a:solidFill>
                  <a:schemeClr val="tx2"/>
                </a:solidFill>
                <a:latin typeface="Arial"/>
                <a:cs typeface="Arial"/>
              </a:endParaRPr>
            </a:p>
          </p:txBody>
        </p:sp>
        <p:sp>
          <p:nvSpPr>
            <p:cNvPr id="6" name="Прямоугольная выноска 5"/>
            <p:cNvSpPr/>
            <p:nvPr/>
          </p:nvSpPr>
          <p:spPr>
            <a:xfrm>
              <a:off x="3445468" y="368560"/>
              <a:ext cx="2080792" cy="1080797"/>
            </a:xfrm>
            <a:prstGeom prst="wedgeRectCallout">
              <a:avLst>
                <a:gd name="adj1" fmla="val -3540"/>
                <a:gd name="adj2" fmla="val 72843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2"/>
                  </a:solidFill>
                  <a:latin typeface="Arial"/>
                  <a:cs typeface="Arial"/>
                </a:rPr>
                <a:t>Створення мовленнєвих ситуацій</a:t>
              </a:r>
              <a:endParaRPr lang="ru-RU" b="1" dirty="0">
                <a:solidFill>
                  <a:schemeClr val="tx2"/>
                </a:solidFill>
                <a:latin typeface="Arial"/>
                <a:cs typeface="Arial"/>
              </a:endParaRPr>
            </a:p>
          </p:txBody>
        </p:sp>
        <p:sp>
          <p:nvSpPr>
            <p:cNvPr id="7" name="Прямоугольная выноска 6"/>
            <p:cNvSpPr/>
            <p:nvPr/>
          </p:nvSpPr>
          <p:spPr>
            <a:xfrm>
              <a:off x="5921868" y="702520"/>
              <a:ext cx="2080792" cy="1080797"/>
            </a:xfrm>
            <a:prstGeom prst="wedgeRectCallout">
              <a:avLst>
                <a:gd name="adj1" fmla="val -50293"/>
                <a:gd name="adj2" fmla="val 72843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2"/>
                  </a:solidFill>
                  <a:latin typeface="Arial"/>
                  <a:cs typeface="Arial"/>
                </a:rPr>
                <a:t>Розв’язування проблемних ситуацій</a:t>
              </a:r>
              <a:endParaRPr lang="ru-RU" b="1" dirty="0">
                <a:solidFill>
                  <a:schemeClr val="tx2"/>
                </a:solidFill>
                <a:latin typeface="Arial"/>
                <a:cs typeface="Arial"/>
              </a:endParaRPr>
            </a:p>
          </p:txBody>
        </p:sp>
        <p:sp>
          <p:nvSpPr>
            <p:cNvPr id="8" name="Прямоугольная выноска 7"/>
            <p:cNvSpPr/>
            <p:nvPr/>
          </p:nvSpPr>
          <p:spPr>
            <a:xfrm>
              <a:off x="6692032" y="2256165"/>
              <a:ext cx="2080792" cy="1080797"/>
            </a:xfrm>
            <a:prstGeom prst="wedgeRectCallout">
              <a:avLst>
                <a:gd name="adj1" fmla="val -52241"/>
                <a:gd name="adj2" fmla="val 67843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2"/>
                  </a:solidFill>
                  <a:latin typeface="Arial"/>
                  <a:cs typeface="Arial"/>
                </a:rPr>
                <a:t>Застосування інтерактивних технологій</a:t>
              </a:r>
              <a:endParaRPr lang="ru-RU" b="1" dirty="0">
                <a:solidFill>
                  <a:schemeClr val="tx2"/>
                </a:solidFill>
                <a:latin typeface="Arial"/>
                <a:cs typeface="Arial"/>
              </a:endParaRPr>
            </a:p>
          </p:txBody>
        </p:sp>
        <p:sp>
          <p:nvSpPr>
            <p:cNvPr id="9" name="Прямоугольная выноска 8"/>
            <p:cNvSpPr/>
            <p:nvPr/>
          </p:nvSpPr>
          <p:spPr>
            <a:xfrm>
              <a:off x="395610" y="2256165"/>
              <a:ext cx="2080792" cy="1080797"/>
            </a:xfrm>
            <a:prstGeom prst="wedgeRectCallout">
              <a:avLst>
                <a:gd name="adj1" fmla="val 53603"/>
                <a:gd name="adj2" fmla="val 70343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2"/>
                  </a:solidFill>
                  <a:latin typeface="Arial"/>
                  <a:cs typeface="Arial"/>
                </a:rPr>
                <a:t>Залучення учнів до самооцінки</a:t>
              </a:r>
              <a:endParaRPr lang="ru-RU" b="1" dirty="0">
                <a:solidFill>
                  <a:schemeClr val="tx2"/>
                </a:solidFill>
                <a:latin typeface="Arial"/>
                <a:cs typeface="Arial"/>
              </a:endParaRPr>
            </a:p>
          </p:txBody>
        </p:sp>
        <p:sp>
          <p:nvSpPr>
            <p:cNvPr id="10" name="Прямоугольная выноска 9"/>
            <p:cNvSpPr/>
            <p:nvPr/>
          </p:nvSpPr>
          <p:spPr>
            <a:xfrm>
              <a:off x="395610" y="3944913"/>
              <a:ext cx="2080792" cy="1080797"/>
            </a:xfrm>
            <a:prstGeom prst="wedgeRectCallout">
              <a:avLst>
                <a:gd name="adj1" fmla="val 75681"/>
                <a:gd name="adj2" fmla="val -37157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2"/>
                  </a:solidFill>
                  <a:latin typeface="Arial"/>
                  <a:cs typeface="Arial"/>
                </a:rPr>
                <a:t>Робота учнів з довідковою літературою</a:t>
              </a:r>
              <a:endParaRPr lang="ru-RU" b="1" dirty="0">
                <a:solidFill>
                  <a:schemeClr val="tx2"/>
                </a:solidFill>
                <a:latin typeface="Arial"/>
                <a:cs typeface="Arial"/>
              </a:endParaRPr>
            </a:p>
          </p:txBody>
        </p:sp>
        <p:sp>
          <p:nvSpPr>
            <p:cNvPr id="11" name="Прямоугольная выноска 10"/>
            <p:cNvSpPr/>
            <p:nvPr/>
          </p:nvSpPr>
          <p:spPr>
            <a:xfrm>
              <a:off x="2084564" y="5307279"/>
              <a:ext cx="2080792" cy="1080797"/>
            </a:xfrm>
            <a:prstGeom prst="wedgeRectCallout">
              <a:avLst>
                <a:gd name="adj1" fmla="val 30876"/>
                <a:gd name="adj2" fmla="val -75907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2"/>
                  </a:solidFill>
                  <a:latin typeface="Arial"/>
                  <a:cs typeface="Arial"/>
                </a:rPr>
                <a:t>Метод Сенкан</a:t>
              </a:r>
              <a:endParaRPr lang="ru-RU" b="1" dirty="0">
                <a:solidFill>
                  <a:schemeClr val="tx2"/>
                </a:solidFill>
                <a:latin typeface="Arial"/>
                <a:cs typeface="Arial"/>
              </a:endParaRPr>
            </a:p>
          </p:txBody>
        </p:sp>
        <p:sp>
          <p:nvSpPr>
            <p:cNvPr id="12" name="Прямоугольная выноска 11"/>
            <p:cNvSpPr/>
            <p:nvPr/>
          </p:nvSpPr>
          <p:spPr>
            <a:xfrm>
              <a:off x="5057123" y="5318649"/>
              <a:ext cx="2080792" cy="1080797"/>
            </a:xfrm>
            <a:prstGeom prst="wedgeRectCallout">
              <a:avLst>
                <a:gd name="adj1" fmla="val -31463"/>
                <a:gd name="adj2" fmla="val -80907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2"/>
                  </a:solidFill>
                  <a:latin typeface="Arial"/>
                  <a:cs typeface="Arial"/>
                </a:rPr>
                <a:t>Асоціативний кущ</a:t>
              </a:r>
              <a:endParaRPr lang="ru-RU" b="1" dirty="0">
                <a:solidFill>
                  <a:schemeClr val="tx2"/>
                </a:solidFill>
                <a:latin typeface="Arial"/>
                <a:cs typeface="Arial"/>
              </a:endParaRPr>
            </a:p>
          </p:txBody>
        </p:sp>
        <p:sp>
          <p:nvSpPr>
            <p:cNvPr id="13" name="Прямоугольная выноска 12"/>
            <p:cNvSpPr/>
            <p:nvPr/>
          </p:nvSpPr>
          <p:spPr>
            <a:xfrm>
              <a:off x="6692032" y="3944913"/>
              <a:ext cx="2080792" cy="1080797"/>
            </a:xfrm>
            <a:prstGeom prst="wedgeRectCallout">
              <a:avLst>
                <a:gd name="adj1" fmla="val -66527"/>
                <a:gd name="adj2" fmla="val 2843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2"/>
                  </a:solidFill>
                  <a:latin typeface="Arial"/>
                  <a:cs typeface="Arial"/>
                </a:rPr>
                <a:t>Використання творчих</a:t>
              </a:r>
              <a:r>
                <a:rPr lang="ru-RU" b="1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lang="ru-RU" b="1" dirty="0" smtClean="0">
                  <a:solidFill>
                    <a:schemeClr val="tx2"/>
                  </a:solidFill>
                  <a:latin typeface="Arial"/>
                  <a:cs typeface="Arial"/>
                </a:rPr>
                <a:t>завдань</a:t>
              </a:r>
              <a:endParaRPr lang="ru-RU" b="1" dirty="0">
                <a:solidFill>
                  <a:schemeClr val="tx2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807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Словникові слова в ребусах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ФОТКИ НА ТЕРНОПІЛЬ\РЕБУСИ\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6497">
            <a:off x="416205" y="1406429"/>
            <a:ext cx="1810392" cy="248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ФОТКИ НА ТЕРНОПІЛЬ\РЕБУСИ\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77284"/>
            <a:ext cx="2005071" cy="275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ФОТКИ НА ТЕРНОПІЛЬ\РЕБУСИ\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015" y="1389860"/>
            <a:ext cx="1898208" cy="261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ФОТКИ НА ТЕРНОПІЛЬ\РЕБУСИ\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1912">
            <a:off x="855074" y="3904982"/>
            <a:ext cx="1994044" cy="274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ФОТКИ НА ТЕРНОПІЛЬ\РЕБУСИ\0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7451">
            <a:off x="6853908" y="3907639"/>
            <a:ext cx="1789543" cy="246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G:\ФОТКИ НА ТЕРНОПІЛЬ\РЕБУСИ\0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909" y="1389860"/>
            <a:ext cx="1661267" cy="228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:\ФОТКИ НА ТЕРНОПІЛЬ\РЕБУСИ\00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2391">
            <a:off x="3066430" y="3963580"/>
            <a:ext cx="1528589" cy="210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G:\ФОТКИ НА ТЕРНОПІЛЬ\РЕБУСИ\00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8676">
            <a:off x="5113999" y="3831349"/>
            <a:ext cx="1677985" cy="230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94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8328"/>
            <a:ext cx="8291264" cy="1074448"/>
          </a:xfrm>
        </p:spPr>
        <p:txBody>
          <a:bodyPr/>
          <a:lstStyle/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Цікаві вправи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72816"/>
            <a:ext cx="7956873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u="sng" dirty="0"/>
              <a:t>1-й </a:t>
            </a:r>
            <a:r>
              <a:rPr lang="uk-UA" sz="2800" b="1" u="sng" dirty="0"/>
              <a:t>рівень</a:t>
            </a:r>
            <a:endParaRPr lang="ru-RU" sz="2800" dirty="0"/>
          </a:p>
          <a:p>
            <a:pPr marL="0" indent="0">
              <a:buNone/>
            </a:pPr>
            <a:r>
              <a:rPr lang="uk-UA" sz="2800" dirty="0"/>
              <a:t>1.	Встав пропущені букви у прислів'я;</a:t>
            </a:r>
            <a:br>
              <a:rPr lang="uk-UA" sz="2800" dirty="0"/>
            </a:br>
            <a:r>
              <a:rPr lang="uk-UA" sz="2800" b="1" i="1" dirty="0"/>
              <a:t>2-й клас</a:t>
            </a:r>
            <a:endParaRPr lang="ru-RU" sz="2800" dirty="0"/>
          </a:p>
          <a:p>
            <a:pPr marL="0" indent="0">
              <a:buNone/>
            </a:pPr>
            <a:r>
              <a:rPr lang="uk-UA" sz="2800" dirty="0" err="1" smtClean="0"/>
              <a:t>За</a:t>
            </a:r>
            <a:r>
              <a:rPr lang="uk-UA" sz="2800" dirty="0" err="1"/>
              <a:t>...ць</a:t>
            </a:r>
            <a:r>
              <a:rPr lang="uk-UA" sz="2800" dirty="0"/>
              <a:t> спить, та очей не жмурить.</a:t>
            </a:r>
            <a:endParaRPr lang="ru-RU" sz="2800" dirty="0"/>
          </a:p>
          <a:p>
            <a:pPr marL="0" indent="0">
              <a:buNone/>
            </a:pPr>
            <a:r>
              <a:rPr lang="uk-UA" sz="2800" dirty="0" err="1" smtClean="0"/>
              <a:t>Ч...тання</a:t>
            </a:r>
            <a:r>
              <a:rPr lang="uk-UA" sz="2800" dirty="0" smtClean="0"/>
              <a:t> - дорога до пізнання.</a:t>
            </a:r>
            <a:endParaRPr lang="ru-RU" sz="2800" dirty="0" smtClean="0"/>
          </a:p>
          <a:p>
            <a:pPr marL="0" indent="0">
              <a:buNone/>
            </a:pPr>
            <a:r>
              <a:rPr lang="uk-UA" sz="2800" dirty="0" smtClean="0"/>
              <a:t>2</a:t>
            </a:r>
            <a:r>
              <a:rPr lang="uk-UA" sz="2800" dirty="0"/>
              <a:t>.	Вибери і встав пропущені букви.</a:t>
            </a:r>
            <a:br>
              <a:rPr lang="uk-UA" sz="2800" dirty="0"/>
            </a:br>
            <a:r>
              <a:rPr lang="uk-UA" sz="2800" dirty="0" err="1" smtClean="0"/>
              <a:t>Кил</a:t>
            </a:r>
            <a:r>
              <a:rPr lang="uk-UA" sz="2800" dirty="0" err="1"/>
              <a:t>...м</a:t>
            </a:r>
            <a:r>
              <a:rPr lang="uk-UA" sz="2800" dirty="0"/>
              <a:t> (е, и), </a:t>
            </a:r>
            <a:r>
              <a:rPr lang="uk-UA" sz="2800" dirty="0" err="1"/>
              <a:t>н...діля</a:t>
            </a:r>
            <a:r>
              <a:rPr lang="uk-UA" sz="2800" dirty="0"/>
              <a:t> (е, и), </a:t>
            </a:r>
            <a:r>
              <a:rPr lang="uk-UA" sz="2800" dirty="0" err="1"/>
              <a:t>ч...рговий</a:t>
            </a:r>
            <a:r>
              <a:rPr lang="uk-UA" sz="2800" dirty="0"/>
              <a:t> (е, и),</a:t>
            </a:r>
            <a:endParaRPr lang="ru-RU" sz="2800" dirty="0"/>
          </a:p>
          <a:p>
            <a:pPr marL="0" indent="0">
              <a:buNone/>
            </a:pPr>
            <a:r>
              <a:rPr lang="uk-UA" sz="2800" dirty="0" err="1" smtClean="0"/>
              <a:t>жа...воронок</a:t>
            </a:r>
            <a:r>
              <a:rPr lang="uk-UA" sz="2800" dirty="0" smtClean="0"/>
              <a:t> (й,...), </a:t>
            </a:r>
            <a:r>
              <a:rPr lang="uk-UA" sz="2800" dirty="0" err="1" smtClean="0"/>
              <a:t>м...тро</a:t>
            </a:r>
            <a:r>
              <a:rPr lang="uk-UA" sz="2800" dirty="0" smtClean="0"/>
              <a:t> (е, й), </a:t>
            </a:r>
            <a:r>
              <a:rPr lang="uk-UA" sz="2800" dirty="0" err="1" smtClean="0"/>
              <a:t>ч...твер</a:t>
            </a:r>
            <a:r>
              <a:rPr lang="uk-UA" sz="2800" dirty="0" smtClean="0"/>
              <a:t> (е, й).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81078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395288" y="549275"/>
            <a:ext cx="8748712" cy="5576888"/>
          </a:xfrm>
        </p:spPr>
        <p:txBody>
          <a:bodyPr>
            <a:normAutofit fontScale="25000" lnSpcReduction="20000"/>
          </a:bodyPr>
          <a:lstStyle/>
          <a:p>
            <a:pPr marL="1371600" indent="-1371600">
              <a:buAutoNum type="arabicPeriod" startAt="3"/>
            </a:pPr>
            <a:r>
              <a:rPr lang="uk-UA" sz="9600" dirty="0" smtClean="0"/>
              <a:t>Допиши </a:t>
            </a:r>
            <a:r>
              <a:rPr lang="uk-UA" sz="9600" dirty="0"/>
              <a:t>пари слів за зразком: один - багато</a:t>
            </a:r>
            <a:r>
              <a:rPr lang="uk-UA" sz="9600" dirty="0" smtClean="0"/>
              <a:t>.</a:t>
            </a:r>
          </a:p>
          <a:p>
            <a:r>
              <a:rPr lang="uk-UA" sz="9600" dirty="0" err="1" smtClean="0"/>
              <a:t>Вул</a:t>
            </a:r>
            <a:r>
              <a:rPr lang="uk-UA" sz="9600" dirty="0" err="1"/>
              <a:t>...ця-</a:t>
            </a:r>
            <a:r>
              <a:rPr lang="uk-UA" sz="9600" dirty="0"/>
              <a:t>             </a:t>
            </a:r>
            <a:r>
              <a:rPr lang="uk-UA" sz="9600" dirty="0" smtClean="0"/>
              <a:t>    </a:t>
            </a:r>
            <a:r>
              <a:rPr lang="uk-UA" sz="9600" dirty="0" err="1"/>
              <a:t>Д...ван</a:t>
            </a:r>
            <a:r>
              <a:rPr lang="uk-UA" sz="9600" dirty="0"/>
              <a:t> –</a:t>
            </a:r>
            <a:endParaRPr lang="ru-RU" sz="9600" dirty="0"/>
          </a:p>
          <a:p>
            <a:r>
              <a:rPr lang="uk-UA" sz="9600" dirty="0" err="1"/>
              <a:t>Порт...ель</a:t>
            </a:r>
            <a:r>
              <a:rPr lang="uk-UA" sz="9600" dirty="0"/>
              <a:t> –          </a:t>
            </a:r>
            <a:r>
              <a:rPr lang="uk-UA" sz="9600" dirty="0" err="1"/>
              <a:t>Ч...р...вик</a:t>
            </a:r>
            <a:r>
              <a:rPr lang="uk-UA" sz="9600" dirty="0"/>
              <a:t> –</a:t>
            </a:r>
            <a:endParaRPr lang="ru-RU" sz="9600" dirty="0"/>
          </a:p>
          <a:p>
            <a:pPr marL="0" indent="0">
              <a:buNone/>
            </a:pPr>
            <a:r>
              <a:rPr lang="uk-UA" sz="11200" dirty="0"/>
              <a:t/>
            </a:r>
            <a:br>
              <a:rPr lang="uk-UA" sz="11200" dirty="0"/>
            </a:br>
            <a:r>
              <a:rPr lang="uk-UA" sz="11200" b="1" u="sng" dirty="0" smtClean="0"/>
              <a:t>2-й </a:t>
            </a:r>
            <a:r>
              <a:rPr lang="uk-UA" sz="11200" b="1" u="sng" dirty="0"/>
              <a:t>рівень</a:t>
            </a:r>
            <a:endParaRPr lang="ru-RU" sz="11200" dirty="0"/>
          </a:p>
          <a:p>
            <a:pPr marL="0" indent="0">
              <a:buNone/>
            </a:pPr>
            <a:r>
              <a:rPr lang="uk-UA" sz="11200" dirty="0"/>
              <a:t>1. Допиши речення, використовуючи слова для довідок. </a:t>
            </a:r>
            <a:endParaRPr lang="ru-RU" sz="11200" dirty="0"/>
          </a:p>
          <a:p>
            <a:pPr marL="0" indent="0">
              <a:buNone/>
            </a:pPr>
            <a:r>
              <a:rPr lang="uk-UA" sz="11200" b="1" i="1" dirty="0"/>
              <a:t>2-й клас</a:t>
            </a:r>
            <a:endParaRPr lang="ru-RU" sz="11200" dirty="0"/>
          </a:p>
          <a:p>
            <a:pPr marL="0" indent="0">
              <a:buNone/>
            </a:pPr>
            <a:r>
              <a:rPr lang="uk-UA" sz="11200" dirty="0"/>
              <a:t>а) </a:t>
            </a:r>
            <a:r>
              <a:rPr lang="uk-UA" sz="11200" dirty="0" smtClean="0"/>
              <a:t>Цілий день працює... .</a:t>
            </a:r>
            <a:endParaRPr lang="ru-RU" sz="11200" dirty="0" smtClean="0"/>
          </a:p>
          <a:p>
            <a:pPr marL="0" indent="0">
              <a:buNone/>
            </a:pPr>
            <a:r>
              <a:rPr lang="uk-UA" sz="11200" dirty="0" smtClean="0"/>
              <a:t>б) Наталка уважно слухала пояснення....</a:t>
            </a:r>
            <a:endParaRPr lang="ru-RU" sz="11200" dirty="0" smtClean="0"/>
          </a:p>
          <a:p>
            <a:pPr marL="0" indent="0">
              <a:buNone/>
            </a:pPr>
            <a:r>
              <a:rPr lang="uk-UA" sz="11200" dirty="0" smtClean="0"/>
              <a:t>Слова </a:t>
            </a:r>
            <a:r>
              <a:rPr lang="uk-UA" sz="11200" dirty="0"/>
              <a:t>для довідок: </a:t>
            </a:r>
            <a:r>
              <a:rPr lang="uk-UA" sz="11200" dirty="0" err="1"/>
              <a:t>л..леки</a:t>
            </a:r>
            <a:r>
              <a:rPr lang="uk-UA" sz="11200" dirty="0"/>
              <a:t>, </a:t>
            </a:r>
            <a:r>
              <a:rPr lang="uk-UA" sz="11200" dirty="0" err="1"/>
              <a:t>дят..л</a:t>
            </a:r>
            <a:r>
              <a:rPr lang="uk-UA" sz="11200" dirty="0"/>
              <a:t>, </a:t>
            </a:r>
            <a:r>
              <a:rPr lang="uk-UA" sz="11200" dirty="0" err="1"/>
              <a:t>а...стри</a:t>
            </a:r>
            <a:r>
              <a:rPr lang="uk-UA" sz="11200" dirty="0"/>
              <a:t>, </a:t>
            </a:r>
            <a:r>
              <a:rPr lang="uk-UA" sz="11200" dirty="0" err="1"/>
              <a:t>вчит..ль</a:t>
            </a:r>
            <a:r>
              <a:rPr lang="uk-UA" sz="11200" dirty="0" smtClean="0"/>
              <a:t>.</a:t>
            </a:r>
            <a:endParaRPr lang="ru-RU" sz="11200" dirty="0"/>
          </a:p>
        </p:txBody>
      </p:sp>
    </p:spTree>
    <p:extLst>
      <p:ext uri="{BB962C8B-B14F-4D97-AF65-F5344CB8AC3E}">
        <p14:creationId xmlns:p14="http://schemas.microsoft.com/office/powerpoint/2010/main" val="377875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4294967295"/>
          </p:nvPr>
        </p:nvSpPr>
        <p:spPr>
          <a:xfrm>
            <a:off x="0" y="836613"/>
            <a:ext cx="8353425" cy="4752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b="1" u="sng" dirty="0"/>
              <a:t>3-й рівень</a:t>
            </a:r>
            <a:endParaRPr lang="ru-RU" sz="2800" dirty="0"/>
          </a:p>
          <a:p>
            <a:pPr marL="0" indent="0">
              <a:buNone/>
            </a:pPr>
            <a:r>
              <a:rPr lang="uk-UA" sz="2800" dirty="0"/>
              <a:t>1. Перестав букви та утвори словникові слова.</a:t>
            </a:r>
            <a:endParaRPr lang="ru-RU" sz="2800" dirty="0"/>
          </a:p>
          <a:p>
            <a:pPr marL="0" indent="0">
              <a:buNone/>
            </a:pPr>
            <a:r>
              <a:rPr lang="uk-UA" sz="2800" b="1" i="1" dirty="0"/>
              <a:t>2-й клас</a:t>
            </a:r>
            <a:endParaRPr lang="ru-RU" sz="2800" dirty="0"/>
          </a:p>
          <a:p>
            <a:pPr marL="0" indent="0">
              <a:buNone/>
            </a:pPr>
            <a:r>
              <a:rPr lang="uk-UA" sz="2800" dirty="0" err="1" smtClean="0"/>
              <a:t>цлиувя</a:t>
            </a:r>
            <a:r>
              <a:rPr lang="uk-UA" sz="2800" dirty="0"/>
              <a:t>, </a:t>
            </a:r>
            <a:r>
              <a:rPr lang="uk-UA" sz="2800" dirty="0" err="1"/>
              <a:t>ремпетд</a:t>
            </a:r>
            <a:r>
              <a:rPr lang="uk-UA" sz="2800" dirty="0"/>
              <a:t>, </a:t>
            </a:r>
            <a:r>
              <a:rPr lang="uk-UA" sz="2800" dirty="0" err="1"/>
              <a:t>аБтьщикінав</a:t>
            </a:r>
            <a:r>
              <a:rPr lang="uk-UA" sz="2800" dirty="0"/>
              <a:t>, </a:t>
            </a:r>
            <a:r>
              <a:rPr lang="uk-UA" sz="2800" dirty="0" err="1"/>
              <a:t>ересвнеь</a:t>
            </a:r>
            <a:r>
              <a:rPr lang="uk-UA" sz="2800" dirty="0"/>
              <a:t>,</a:t>
            </a:r>
            <a:endParaRPr lang="ru-RU" sz="2800" dirty="0"/>
          </a:p>
          <a:p>
            <a:pPr marL="0" indent="0">
              <a:buNone/>
            </a:pPr>
            <a:r>
              <a:rPr lang="uk-UA" sz="2800" dirty="0" err="1"/>
              <a:t>ийрвоечн</a:t>
            </a:r>
            <a:r>
              <a:rPr lang="uk-UA" sz="2800" dirty="0"/>
              <a:t>, </a:t>
            </a:r>
            <a:r>
              <a:rPr lang="uk-UA" sz="2800" dirty="0" err="1"/>
              <a:t>єзаьц</a:t>
            </a:r>
            <a:r>
              <a:rPr lang="uk-UA" sz="2800" dirty="0"/>
              <a:t>, </a:t>
            </a:r>
            <a:r>
              <a:rPr lang="uk-UA" sz="2800" dirty="0" err="1"/>
              <a:t>тчианян</a:t>
            </a:r>
            <a:r>
              <a:rPr lang="uk-UA" sz="2800" dirty="0"/>
              <a:t>, </a:t>
            </a:r>
            <a:r>
              <a:rPr lang="uk-UA" sz="2800" dirty="0" err="1"/>
              <a:t>їкаУран</a:t>
            </a:r>
            <a:r>
              <a:rPr lang="uk-UA" sz="2800" dirty="0"/>
              <a:t>, </a:t>
            </a:r>
            <a:r>
              <a:rPr lang="uk-UA" sz="2800" dirty="0" err="1"/>
              <a:t>елзортеів</a:t>
            </a:r>
            <a:r>
              <a:rPr lang="uk-UA" sz="2800" dirty="0"/>
              <a:t>.</a:t>
            </a:r>
            <a:endParaRPr lang="ru-RU" sz="2800" dirty="0"/>
          </a:p>
          <a:p>
            <a:pPr marL="0" indent="0">
              <a:buNone/>
            </a:pPr>
            <a:r>
              <a:rPr lang="uk-UA" sz="2800" dirty="0" smtClean="0"/>
              <a:t>2</a:t>
            </a:r>
            <a:r>
              <a:rPr lang="uk-UA" sz="2800" dirty="0"/>
              <a:t>. Знайди закономірність і допиши ще одне словникове слово. 2-й клас</a:t>
            </a:r>
            <a:endParaRPr lang="ru-RU" sz="2800" dirty="0"/>
          </a:p>
          <a:p>
            <a:pPr marL="0" indent="0">
              <a:buNone/>
            </a:pPr>
            <a:r>
              <a:rPr lang="uk-UA" sz="2800" dirty="0" err="1" smtClean="0"/>
              <a:t>вул</a:t>
            </a:r>
            <a:r>
              <a:rPr lang="uk-UA" sz="2800" dirty="0" err="1"/>
              <a:t>...</a:t>
            </a:r>
            <a:r>
              <a:rPr lang="uk-UA" sz="2800" dirty="0" err="1" smtClean="0"/>
              <a:t>ця</a:t>
            </a:r>
            <a:r>
              <a:rPr lang="uk-UA" sz="2800" dirty="0" smtClean="0"/>
              <a:t>  </a:t>
            </a:r>
            <a:r>
              <a:rPr lang="uk-UA" sz="2800" dirty="0"/>
              <a:t>	</a:t>
            </a:r>
            <a:r>
              <a:rPr lang="uk-UA" sz="2800" dirty="0" smtClean="0"/>
              <a:t>вересень</a:t>
            </a:r>
            <a:r>
              <a:rPr lang="uk-UA" sz="2800" dirty="0"/>
              <a:t>	</a:t>
            </a:r>
            <a:r>
              <a:rPr lang="uk-UA" sz="2800" dirty="0" err="1" smtClean="0"/>
              <a:t>д</a:t>
            </a:r>
            <a:r>
              <a:rPr lang="uk-UA" sz="2800" dirty="0" err="1"/>
              <a:t>...ктант</a:t>
            </a:r>
            <a:r>
              <a:rPr lang="uk-UA" sz="2800" dirty="0"/>
              <a:t>	</a:t>
            </a:r>
            <a:r>
              <a:rPr lang="uk-UA" sz="2800" dirty="0" smtClean="0"/>
              <a:t>в…</a:t>
            </a:r>
            <a:r>
              <a:rPr lang="uk-UA" sz="2800" dirty="0" err="1" smtClean="0"/>
              <a:t>дмідь</a:t>
            </a:r>
            <a:r>
              <a:rPr lang="uk-UA" sz="2800" dirty="0"/>
              <a:t>	</a:t>
            </a:r>
            <a:r>
              <a:rPr lang="uk-UA" sz="2800" dirty="0" err="1" smtClean="0"/>
              <a:t>ч</a:t>
            </a:r>
            <a:r>
              <a:rPr lang="uk-UA" sz="2800" dirty="0" err="1"/>
              <a:t>...тання</a:t>
            </a:r>
            <a:r>
              <a:rPr lang="uk-UA" sz="2800" dirty="0"/>
              <a:t>	</a:t>
            </a:r>
            <a:r>
              <a:rPr lang="uk-UA" sz="2800" dirty="0" err="1"/>
              <a:t>т...атр</a:t>
            </a:r>
            <a:endParaRPr lang="ru-RU" sz="2800" dirty="0"/>
          </a:p>
          <a:p>
            <a:pPr marL="0" indent="0">
              <a:buNone/>
            </a:pPr>
            <a:r>
              <a:rPr lang="uk-UA" sz="2800" dirty="0"/>
              <a:t>Перевір себе.</a:t>
            </a:r>
            <a:endParaRPr lang="ru-RU" sz="28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2477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8138"/>
            <a:ext cx="8229600" cy="1252537"/>
          </a:xfrm>
        </p:spPr>
        <p:txBody>
          <a:bodyPr/>
          <a:lstStyle/>
          <a:p>
            <a:r>
              <a:rPr lang="uk-UA" dirty="0" smtClean="0">
                <a:solidFill>
                  <a:srgbClr val="7030A0"/>
                </a:solidFill>
              </a:rPr>
              <a:t>Виховна робота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50" name="Picture 2" descr="G:\ФОТКИ НА ТЕРНОПІЛЬ\Позаурочна діяльність\DSCN04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2531604" cy="189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ФОТКИ НА ТЕРНОПІЛЬ\Позаурочна діяльність\DSCN09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24163"/>
            <a:ext cx="2544670" cy="190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ФОТКИ НА ТЕРНОПІЛЬ\Позаурочна діяльність\DSCN16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91008"/>
            <a:ext cx="2664295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G:\ФОТКИ НА ТЕРНОПІЛЬ\Позаурочна діяльність\IMG_38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605" y="3966013"/>
            <a:ext cx="2947076" cy="221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:\ФОТКИ НА ТЕРНОПІЛЬ\Позаурочна діяльність\DSCN049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66013"/>
            <a:ext cx="2946909" cy="221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20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89218"/>
                </a:solidFill>
              </a:rPr>
              <a:t>Позаурочна діяльність</a:t>
            </a:r>
            <a:endParaRPr lang="ru-RU" dirty="0">
              <a:solidFill>
                <a:srgbClr val="089218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G:\ФОТКИ НА ТЕРНОПІЛЬ\Позаурочна діяльність\DSCN03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95" y="1502478"/>
            <a:ext cx="2111558" cy="158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ФОТКИ НА ТЕРНОПІЛЬ\Позаурочна діяльність\DSCN09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935" y="1449406"/>
            <a:ext cx="2448469" cy="183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ФОТКИ НА ТЕРНОПІЛЬ\Позаурочна діяльність\DSCN11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43422"/>
            <a:ext cx="2391917" cy="179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ФОТКИ НА ТЕРНОПІЛЬ\Позаурочна діяльність\DSCN11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43422"/>
            <a:ext cx="2355956" cy="176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G:\ФОТКИ НА ТЕРНОПІЛЬ\Фото вих.роб\IMG_55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582" y="1484784"/>
            <a:ext cx="2401223" cy="180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:\ФОТКИ НА ТЕРНОПІЛЬ\Творчість учнів\DSCN16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0" y="3528773"/>
            <a:ext cx="2375488" cy="178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9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C000"/>
                </a:solidFill>
              </a:rPr>
              <a:t>Робота з батьками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8613775" cy="4797425"/>
          </a:xfrm>
        </p:spPr>
      </p:pic>
    </p:spTree>
    <p:extLst>
      <p:ext uri="{BB962C8B-B14F-4D97-AF65-F5344CB8AC3E}">
        <p14:creationId xmlns:p14="http://schemas.microsoft.com/office/powerpoint/2010/main" val="5082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Творчість учнів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G:\ФОТКИ НА ТЕРНОПІЛЬ\Творчість учнів\DSCN03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2302901" cy="172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ФОТКИ НА ТЕРНОПІЛЬ\Творчість учнів\DSCN03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361801"/>
            <a:ext cx="2302901" cy="172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:\ФОТКИ НА ТЕРНОПІЛЬ\Творчість учнів\DSCN16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54343"/>
            <a:ext cx="3687463" cy="174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:\ФОТКИ НА ТЕРНОПІЛЬ\Творчість учнів\1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94471" y="3626544"/>
            <a:ext cx="2664297" cy="288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G:\ФОТКИ НА ТЕРНОПІЛЬ\Творчість учнів\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8890" y="3343678"/>
            <a:ext cx="198959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ФОТКИ НА ТЕРНОПІЛЬ\Творчість учнів\DSCN16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36849"/>
            <a:ext cx="2831637" cy="212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75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C000"/>
                </a:solidFill>
              </a:rPr>
              <a:t>Дякую за увагу !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dirty="0" smtClean="0">
                <a:solidFill>
                  <a:srgbClr val="FF0000"/>
                </a:solidFill>
              </a:rPr>
              <a:t>Зичу добра, здоров</a:t>
            </a:r>
            <a:r>
              <a:rPr lang="en-US" sz="4000" dirty="0" smtClean="0">
                <a:solidFill>
                  <a:srgbClr val="FF0000"/>
                </a:solidFill>
              </a:rPr>
              <a:t>’</a:t>
            </a:r>
            <a:r>
              <a:rPr lang="uk-UA" sz="4000" dirty="0" smtClean="0">
                <a:solidFill>
                  <a:srgbClr val="FF0000"/>
                </a:solidFill>
              </a:rPr>
              <a:t>я і довгого віку. </a:t>
            </a:r>
          </a:p>
          <a:p>
            <a:pPr marL="0" indent="0" algn="ctr">
              <a:buNone/>
            </a:pPr>
            <a:r>
              <a:rPr lang="uk-UA" sz="4000" dirty="0" smtClean="0">
                <a:solidFill>
                  <a:srgbClr val="FF0000"/>
                </a:solidFill>
              </a:rPr>
              <a:t>Бажаю успіхів у благородній праці на ниві освіти.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4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499992" y="548680"/>
            <a:ext cx="4176465" cy="273630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Arial"/>
                <a:cs typeface="Arial"/>
              </a:rPr>
              <a:t>Брик </a:t>
            </a:r>
            <a:r>
              <a:rPr lang="ru-RU" sz="2400" b="1" dirty="0" err="1" smtClean="0">
                <a:solidFill>
                  <a:srgbClr val="00B050"/>
                </a:solidFill>
                <a:latin typeface="Arial"/>
                <a:cs typeface="Arial"/>
              </a:rPr>
              <a:t>Наталія</a:t>
            </a:r>
            <a:r>
              <a:rPr lang="ru-RU" sz="2400" b="1" dirty="0" smtClean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Arial"/>
                <a:cs typeface="Arial"/>
              </a:rPr>
              <a:t>Миколаївна</a:t>
            </a:r>
            <a:r>
              <a:rPr lang="ru-RU" sz="2400" b="1" dirty="0">
                <a:solidFill>
                  <a:srgbClr val="00B050"/>
                </a:solidFill>
                <a:latin typeface="Arial"/>
                <a:cs typeface="Arial"/>
              </a:rPr>
              <a:t/>
            </a:r>
            <a:br>
              <a:rPr lang="ru-RU" sz="2400" b="1" dirty="0">
                <a:solidFill>
                  <a:srgbClr val="00B050"/>
                </a:solidFill>
                <a:latin typeface="Arial"/>
                <a:cs typeface="Arial"/>
              </a:rPr>
            </a:br>
            <a:r>
              <a:rPr lang="ru-RU" sz="2400" dirty="0" err="1" smtClean="0">
                <a:solidFill>
                  <a:srgbClr val="00B050"/>
                </a:solidFill>
                <a:latin typeface="Arial"/>
                <a:cs typeface="Arial"/>
              </a:rPr>
              <a:t>вчитель</a:t>
            </a:r>
            <a:r>
              <a:rPr lang="ru-RU" sz="2400" dirty="0" smtClean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Arial"/>
                <a:cs typeface="Arial"/>
              </a:rPr>
              <a:t>початкових</a:t>
            </a:r>
            <a:r>
              <a:rPr lang="ru-RU" sz="240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Arial"/>
                <a:cs typeface="Arial"/>
              </a:rPr>
              <a:t>класів</a:t>
            </a:r>
            <a:r>
              <a:rPr lang="ru-RU" sz="2400" dirty="0">
                <a:solidFill>
                  <a:srgbClr val="00B050"/>
                </a:solidFill>
                <a:latin typeface="Arial"/>
                <a:cs typeface="Arial"/>
              </a:rPr>
              <a:t/>
            </a:r>
            <a:br>
              <a:rPr lang="ru-RU" sz="2400" dirty="0">
                <a:solidFill>
                  <a:srgbClr val="00B050"/>
                </a:solidFill>
                <a:latin typeface="Arial"/>
                <a:cs typeface="Arial"/>
              </a:rPr>
            </a:br>
            <a:r>
              <a:rPr lang="ru-RU" sz="2400" dirty="0" err="1" smtClean="0">
                <a:solidFill>
                  <a:srgbClr val="00B050"/>
                </a:solidFill>
                <a:latin typeface="Arial"/>
                <a:cs typeface="Arial"/>
              </a:rPr>
              <a:t>кваліфікаційна</a:t>
            </a:r>
            <a:r>
              <a:rPr lang="ru-RU" sz="2400" dirty="0" smtClean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Arial"/>
                <a:cs typeface="Arial"/>
              </a:rPr>
              <a:t>категорія</a:t>
            </a:r>
            <a:r>
              <a:rPr lang="ru-RU" sz="2400" dirty="0">
                <a:solidFill>
                  <a:srgbClr val="00B050"/>
                </a:solidFill>
                <a:latin typeface="Arial"/>
                <a:cs typeface="Arial"/>
              </a:rPr>
              <a:t> – </a:t>
            </a:r>
            <a:r>
              <a:rPr lang="ru-RU" sz="2400" dirty="0" err="1" smtClean="0">
                <a:solidFill>
                  <a:srgbClr val="00B050"/>
                </a:solidFill>
                <a:latin typeface="Arial"/>
                <a:cs typeface="Arial"/>
              </a:rPr>
              <a:t>вища</a:t>
            </a:r>
            <a:r>
              <a:rPr lang="ru-RU" sz="2400" dirty="0" smtClean="0">
                <a:solidFill>
                  <a:srgbClr val="00B050"/>
                </a:solidFill>
                <a:latin typeface="Arial"/>
                <a:cs typeface="Arial"/>
              </a:rPr>
              <a:t>, </a:t>
            </a:r>
            <a:br>
              <a:rPr lang="ru-RU" sz="2400" dirty="0" smtClean="0">
                <a:solidFill>
                  <a:srgbClr val="00B050"/>
                </a:solidFill>
                <a:latin typeface="Arial"/>
                <a:cs typeface="Arial"/>
              </a:rPr>
            </a:br>
            <a:r>
              <a:rPr lang="ru-RU" sz="2400" dirty="0" err="1" smtClean="0">
                <a:solidFill>
                  <a:srgbClr val="00B050"/>
                </a:solidFill>
                <a:latin typeface="Arial"/>
                <a:cs typeface="Arial"/>
              </a:rPr>
              <a:t>звання</a:t>
            </a:r>
            <a:r>
              <a:rPr lang="ru-RU" sz="2400" dirty="0" smtClean="0">
                <a:solidFill>
                  <a:srgbClr val="00B050"/>
                </a:solidFill>
                <a:latin typeface="Arial"/>
                <a:cs typeface="Arial"/>
              </a:rPr>
              <a:t> - старший </a:t>
            </a:r>
            <a:r>
              <a:rPr lang="ru-RU" sz="2400" dirty="0" err="1">
                <a:solidFill>
                  <a:srgbClr val="00B050"/>
                </a:solidFill>
                <a:latin typeface="Arial"/>
                <a:cs typeface="Arial"/>
              </a:rPr>
              <a:t>вчитель</a:t>
            </a:r>
            <a:r>
              <a:rPr lang="ru-RU" sz="2400" dirty="0">
                <a:solidFill>
                  <a:srgbClr val="00B050"/>
                </a:solidFill>
                <a:latin typeface="Arial"/>
                <a:cs typeface="Arial"/>
              </a:rPr>
              <a:t/>
            </a:r>
            <a:br>
              <a:rPr lang="ru-RU" sz="2400" dirty="0">
                <a:solidFill>
                  <a:srgbClr val="00B050"/>
                </a:solidFill>
                <a:latin typeface="Arial"/>
                <a:cs typeface="Arial"/>
              </a:rPr>
            </a:br>
            <a:r>
              <a:rPr lang="ru-RU" sz="2400" dirty="0" err="1" smtClean="0">
                <a:solidFill>
                  <a:srgbClr val="00B050"/>
                </a:solidFill>
                <a:latin typeface="Arial"/>
                <a:cs typeface="Arial"/>
              </a:rPr>
              <a:t>досвід</a:t>
            </a:r>
            <a:r>
              <a:rPr lang="ru-RU" sz="2400" dirty="0" smtClean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Arial"/>
                <a:cs typeface="Arial"/>
              </a:rPr>
              <a:t>роботи</a:t>
            </a:r>
            <a:r>
              <a:rPr lang="ru-RU" sz="2400" dirty="0">
                <a:solidFill>
                  <a:srgbClr val="00B050"/>
                </a:solidFill>
                <a:latin typeface="Arial"/>
                <a:cs typeface="Arial"/>
              </a:rPr>
              <a:t> – </a:t>
            </a:r>
            <a:r>
              <a:rPr lang="ru-RU" sz="2400" dirty="0" smtClean="0">
                <a:solidFill>
                  <a:srgbClr val="00B050"/>
                </a:solidFill>
                <a:latin typeface="Arial"/>
                <a:cs typeface="Arial"/>
              </a:rPr>
              <a:t>26 </a:t>
            </a:r>
            <a:r>
              <a:rPr lang="ru-RU" sz="2400" dirty="0" err="1">
                <a:solidFill>
                  <a:srgbClr val="00B050"/>
                </a:solidFill>
                <a:latin typeface="Arial"/>
                <a:cs typeface="Arial"/>
              </a:rPr>
              <a:t>років</a:t>
            </a:r>
            <a:r>
              <a:rPr lang="ru-RU" sz="240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br>
              <a:rPr lang="ru-RU" sz="2400" dirty="0">
                <a:solidFill>
                  <a:srgbClr val="00B050"/>
                </a:solidFill>
                <a:latin typeface="Arial"/>
                <a:cs typeface="Arial"/>
              </a:rPr>
            </a:b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8640"/>
            <a:ext cx="3145809" cy="4194412"/>
          </a:xfrm>
          <a:prstGeom prst="roundRect">
            <a:avLst>
              <a:gd name="adj" fmla="val 41937"/>
            </a:avLst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716016" y="3429000"/>
            <a:ext cx="3960440" cy="2304256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rgbClr val="C00000"/>
                </a:solidFill>
              </a:rPr>
              <a:t>«Даруй себе дітям! </a:t>
            </a:r>
          </a:p>
          <a:p>
            <a:pPr algn="ctr"/>
            <a:r>
              <a:rPr lang="uk-UA" sz="2400" dirty="0" smtClean="0">
                <a:solidFill>
                  <a:srgbClr val="C00000"/>
                </a:solidFill>
              </a:rPr>
              <a:t>Будь терплячим у чеканні дива і будь готовим до зустрічі з ним в дитинстві»</a:t>
            </a:r>
          </a:p>
          <a:p>
            <a:pPr algn="r"/>
            <a:r>
              <a:rPr lang="uk-UA" sz="2400" dirty="0" smtClean="0">
                <a:solidFill>
                  <a:srgbClr val="C00000"/>
                </a:solidFill>
              </a:rPr>
              <a:t>(Ш.О. </a:t>
            </a:r>
            <a:r>
              <a:rPr lang="uk-UA" sz="2400" dirty="0" err="1" smtClean="0">
                <a:solidFill>
                  <a:srgbClr val="C00000"/>
                </a:solidFill>
              </a:rPr>
              <a:t>Амонашвілі</a:t>
            </a:r>
            <a:r>
              <a:rPr lang="uk-UA" sz="2400" dirty="0" smtClean="0">
                <a:solidFill>
                  <a:srgbClr val="C00000"/>
                </a:solidFill>
              </a:rPr>
              <a:t>).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40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47248" cy="1656184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rgbClr val="7030A0"/>
                </a:solidFill>
                <a:latin typeface="Arial"/>
                <a:cs typeface="Arial"/>
              </a:rPr>
              <a:t>Моє педагогічне </a:t>
            </a:r>
            <a:r>
              <a:rPr lang="uk-UA" sz="3600" b="1" dirty="0" smtClean="0">
                <a:solidFill>
                  <a:srgbClr val="7030A0"/>
                </a:solidFill>
                <a:latin typeface="Arial"/>
                <a:cs typeface="Arial"/>
              </a:rPr>
              <a:t>кредо: </a:t>
            </a:r>
            <a:br>
              <a:rPr lang="uk-UA" sz="3600" b="1" dirty="0" smtClean="0">
                <a:solidFill>
                  <a:srgbClr val="7030A0"/>
                </a:solidFill>
                <a:latin typeface="Arial"/>
                <a:cs typeface="Arial"/>
              </a:rPr>
            </a:br>
            <a:r>
              <a:rPr lang="uk-UA" sz="3600" b="1" dirty="0" smtClean="0">
                <a:solidFill>
                  <a:srgbClr val="7030A0"/>
                </a:solidFill>
                <a:latin typeface="Arial"/>
                <a:cs typeface="Arial"/>
              </a:rPr>
              <a:t>«</a:t>
            </a:r>
            <a:r>
              <a:rPr lang="uk-UA" sz="3600" dirty="0" smtClean="0">
                <a:solidFill>
                  <a:srgbClr val="7030A0"/>
                </a:solidFill>
              </a:rPr>
              <a:t>Учитель </a:t>
            </a:r>
            <a:r>
              <a:rPr lang="uk-UA" sz="3600" dirty="0">
                <a:solidFill>
                  <a:srgbClr val="7030A0"/>
                </a:solidFill>
              </a:rPr>
              <a:t>не той , хто вчить , а той у кого </a:t>
            </a:r>
            <a:r>
              <a:rPr lang="uk-UA" sz="3600" dirty="0" smtClean="0">
                <a:solidFill>
                  <a:srgbClr val="7030A0"/>
                </a:solidFill>
              </a:rPr>
              <a:t>вчаться»</a:t>
            </a:r>
            <a:r>
              <a:rPr lang="ru-RU" sz="3600" dirty="0">
                <a:solidFill>
                  <a:srgbClr val="7030A0"/>
                </a:solidFill>
              </a:rPr>
              <a:t/>
            </a:r>
            <a:br>
              <a:rPr lang="ru-RU" sz="3600" dirty="0">
                <a:solidFill>
                  <a:srgbClr val="7030A0"/>
                </a:solidFill>
              </a:rPr>
            </a:b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44824"/>
            <a:ext cx="4896544" cy="3670779"/>
          </a:xfrm>
        </p:spPr>
      </p:pic>
    </p:spTree>
    <p:extLst>
      <p:ext uri="{BB962C8B-B14F-4D97-AF65-F5344CB8AC3E}">
        <p14:creationId xmlns:p14="http://schemas.microsoft.com/office/powerpoint/2010/main" val="5521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70C0"/>
                </a:solidFill>
              </a:rPr>
              <a:t>Творча знахідка:</a:t>
            </a:r>
            <a:br>
              <a:rPr lang="uk-UA" dirty="0" smtClean="0">
                <a:solidFill>
                  <a:srgbClr val="0070C0"/>
                </a:solidFill>
              </a:rPr>
            </a:br>
            <a:r>
              <a:rPr lang="uk-UA" dirty="0" smtClean="0">
                <a:solidFill>
                  <a:srgbClr val="0070C0"/>
                </a:solidFill>
              </a:rPr>
              <a:t>«Навчання повинно бути цікавим.»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7" name="Picture 3" descr="G:\ФОТКИ НА ТЕРНОПІЛЬ\На уроці\DSCN02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2809">
            <a:off x="5995144" y="1893137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ФОТКИ НА ТЕРНОПІЛЬ\На уроці\DSCN02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56792"/>
            <a:ext cx="268829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ФОТКИ НА ТЕРНОПІЛЬ\На уроці\DSCN02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3485">
            <a:off x="721932" y="1816927"/>
            <a:ext cx="2763138" cy="207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ФОТКИ НА ТЕРНОПІЛЬ\На уроці\DSCN09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9674">
            <a:off x="398909" y="4305155"/>
            <a:ext cx="2936139" cy="220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G:\ФОТКИ НА ТЕРНОПІЛЬ\На уроці\DSCN09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5332">
            <a:off x="5959328" y="4305544"/>
            <a:ext cx="2663918" cy="199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ФОТКИ НА ТЕРНОПІЛЬ\На уроці\DSCN096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063" y="3966865"/>
            <a:ext cx="3141445" cy="235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43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Проблема, над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якою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працюю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: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/>
            </a:r>
            <a:b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«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М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етоди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і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прийоми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свідомого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запам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’</a:t>
            </a:r>
            <a:r>
              <a:rPr lang="uk-UA" sz="2800" dirty="0" err="1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ятовування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словникових слів»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467544" y="1916832"/>
            <a:ext cx="7812856" cy="370527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1800" dirty="0" smtClean="0"/>
              <a:t>	На </a:t>
            </a:r>
            <a:r>
              <a:rPr lang="uk-UA" sz="1800" dirty="0"/>
              <a:t>шляху до успіху в опануванні української мови школярі часто зустрічають перешкоди у вигляді ,,підводних рифів</a:t>
            </a:r>
            <a:r>
              <a:rPr lang="ru-RU" sz="1800" dirty="0"/>
              <a:t>”</a:t>
            </a:r>
            <a:r>
              <a:rPr lang="uk-UA" sz="1800" dirty="0"/>
              <a:t>, а саме - словникових слів, написання яких неможливо пояснити правилом. Правильна вимова деяких слів також потребує перевірки</a:t>
            </a:r>
            <a:r>
              <a:rPr lang="uk-UA" sz="18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 smtClean="0"/>
              <a:t>	Розуміння </a:t>
            </a:r>
            <a:r>
              <a:rPr lang="uk-UA" sz="1800" dirty="0"/>
              <a:t>суті збагачення словникового запасу учнів є надзвичайно важливим, оскільки в словотворчій роботі в центрі уваги перебуває значення похідного слова і його морфем. Завдяки своєму лексичному значенню слово є одиницею мовлення, </a:t>
            </a:r>
            <a:r>
              <a:rPr lang="uk-UA" sz="1800" dirty="0" err="1"/>
              <a:t>зв'язуючою</a:t>
            </a:r>
            <a:r>
              <a:rPr lang="uk-UA" sz="1800" dirty="0"/>
              <a:t> ланкою між мисленням і мовленням. ,,Мовлення й мислення не механічно з’єднуються між собою, а утворюють нову якісну цілісність, первинною, неподільною одиницею якої є значення слова…”</a:t>
            </a: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9477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296144"/>
          </a:xfrm>
        </p:spPr>
        <p:txBody>
          <a:bodyPr>
            <a:noAutofit/>
          </a:bodyPr>
          <a:lstStyle/>
          <a:p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Свідоме 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запам’ятовування словникових слів.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Психологічні закони пам’яті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2800" dirty="0"/>
              <a:t> 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988840"/>
            <a:ext cx="7812857" cy="4137323"/>
          </a:xfrm>
        </p:spPr>
        <p:txBody>
          <a:bodyPr>
            <a:normAutofit fontScale="55000" lnSpcReduction="20000"/>
          </a:bodyPr>
          <a:lstStyle/>
          <a:p>
            <a:r>
              <a:rPr lang="uk-UA" b="1" i="1" dirty="0"/>
              <a:t>Закон </a:t>
            </a:r>
            <a:r>
              <a:rPr lang="uk-UA" b="1" i="1" dirty="0" smtClean="0"/>
              <a:t>осмислення (</a:t>
            </a:r>
            <a:r>
              <a:rPr lang="uk-UA" dirty="0" smtClean="0"/>
              <a:t> чим </a:t>
            </a:r>
            <a:r>
              <a:rPr lang="uk-UA" dirty="0"/>
              <a:t>глибше осмислення того, що запам'ятовуємо, тим краще (міцніше, докладніше) воно зберігається в </a:t>
            </a:r>
            <a:r>
              <a:rPr lang="uk-UA" dirty="0" smtClean="0"/>
              <a:t>пам'яті).</a:t>
            </a:r>
            <a:endParaRPr lang="ru-RU" dirty="0"/>
          </a:p>
          <a:p>
            <a:r>
              <a:rPr lang="uk-UA" b="1" i="1" dirty="0" smtClean="0"/>
              <a:t>Закон зацікавленості (</a:t>
            </a:r>
            <a:r>
              <a:rPr lang="uk-UA" dirty="0"/>
              <a:t>перед початком пояснення написання словникового слова треба чітко визначити, де знадобляться ці знання. </a:t>
            </a:r>
            <a:r>
              <a:rPr lang="uk-UA" dirty="0" smtClean="0"/>
              <a:t>)</a:t>
            </a:r>
            <a:endParaRPr lang="ru-RU" dirty="0"/>
          </a:p>
          <a:p>
            <a:r>
              <a:rPr lang="uk-UA" b="1" i="1" dirty="0"/>
              <a:t>Закон обсягу </a:t>
            </a:r>
            <a:r>
              <a:rPr lang="uk-UA" b="1" i="1" dirty="0" smtClean="0"/>
              <a:t>пам'яті (</a:t>
            </a:r>
            <a:r>
              <a:rPr lang="uk-UA" dirty="0" smtClean="0"/>
              <a:t>утворюються нові зв'язки </a:t>
            </a:r>
            <a:r>
              <a:rPr lang="uk-UA" dirty="0"/>
              <a:t>між накопиченими знаннями і новими - відбува­ється запам'ятовування. </a:t>
            </a:r>
            <a:r>
              <a:rPr lang="uk-UA" dirty="0" smtClean="0"/>
              <a:t>)</a:t>
            </a:r>
            <a:endParaRPr lang="ru-RU" dirty="0"/>
          </a:p>
          <a:p>
            <a:r>
              <a:rPr lang="uk-UA" b="1" i="1" dirty="0" smtClean="0"/>
              <a:t>Закон </a:t>
            </a:r>
            <a:r>
              <a:rPr lang="uk-UA" b="1" i="1" dirty="0"/>
              <a:t>готовності до </a:t>
            </a:r>
            <a:r>
              <a:rPr lang="uk-UA" b="1" i="1" dirty="0" smtClean="0"/>
              <a:t>запам'ятовування (</a:t>
            </a:r>
            <a:r>
              <a:rPr lang="uk-UA" dirty="0" smtClean="0"/>
              <a:t> </a:t>
            </a:r>
            <a:r>
              <a:rPr lang="uk-UA" dirty="0"/>
              <a:t>у випадку вивчення словникових слів є установка на </a:t>
            </a:r>
            <a:r>
              <a:rPr lang="uk-UA" dirty="0" smtClean="0"/>
              <a:t>контроль та  установка </a:t>
            </a:r>
            <a:r>
              <a:rPr lang="uk-UA" dirty="0"/>
              <a:t>на </a:t>
            </a:r>
            <a:r>
              <a:rPr lang="uk-UA" dirty="0" smtClean="0"/>
              <a:t>час)</a:t>
            </a:r>
            <a:endParaRPr lang="ru-RU" dirty="0"/>
          </a:p>
          <a:p>
            <a:r>
              <a:rPr lang="uk-UA" b="1" i="1" dirty="0" smtClean="0"/>
              <a:t>Закон одночасних вражень(</a:t>
            </a:r>
            <a:r>
              <a:rPr lang="uk-UA" dirty="0" smtClean="0"/>
              <a:t>уявлення, що виникають одне за одним, допомагають згадувати інформацію).</a:t>
            </a:r>
            <a:endParaRPr lang="ru-RU" dirty="0" smtClean="0"/>
          </a:p>
          <a:p>
            <a:r>
              <a:rPr lang="uk-UA" b="1" i="1" dirty="0" smtClean="0"/>
              <a:t>Закон </a:t>
            </a:r>
            <a:r>
              <a:rPr lang="uk-UA" b="1" i="1" dirty="0"/>
              <a:t>підсилення першого </a:t>
            </a:r>
            <a:r>
              <a:rPr lang="uk-UA" b="1" i="1" dirty="0" smtClean="0"/>
              <a:t>враження(</a:t>
            </a:r>
            <a:r>
              <a:rPr lang="uk-UA" dirty="0"/>
              <a:t>потрібно викликати максимум емоцій, пов'язаних із </a:t>
            </a:r>
            <a:r>
              <a:rPr lang="uk-UA" dirty="0" smtClean="0"/>
              <a:t>словом</a:t>
            </a:r>
            <a:r>
              <a:rPr lang="uk-UA" b="1" i="1" dirty="0" smtClean="0"/>
              <a:t>)</a:t>
            </a:r>
            <a:endParaRPr lang="ru-RU" dirty="0"/>
          </a:p>
          <a:p>
            <a:r>
              <a:rPr lang="uk-UA" b="1" i="1" dirty="0"/>
              <a:t>Закон </a:t>
            </a:r>
            <a:r>
              <a:rPr lang="uk-UA" b="1" i="1" dirty="0" smtClean="0"/>
              <a:t>повторення(с</a:t>
            </a:r>
            <a:r>
              <a:rPr lang="uk-UA" dirty="0" smtClean="0"/>
              <a:t>лід </a:t>
            </a:r>
            <a:r>
              <a:rPr lang="uk-UA" dirty="0"/>
              <a:t>осмислити допущені помилки і звернути увагу на найважчі для написання місця, творчо використати отримані </a:t>
            </a:r>
            <a:r>
              <a:rPr lang="uk-UA" dirty="0" smtClean="0"/>
              <a:t>знання).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28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Прийоми покращення якості запам'ятовування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написання словникових слів.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2204864"/>
            <a:ext cx="7740848" cy="3921299"/>
          </a:xfrm>
        </p:spPr>
        <p:txBody>
          <a:bodyPr>
            <a:normAutofit fontScale="70000" lnSpcReduction="20000"/>
          </a:bodyPr>
          <a:lstStyle/>
          <a:p>
            <a:r>
              <a:rPr lang="uk-UA" b="1" i="1" dirty="0"/>
              <a:t>Метод графічних </a:t>
            </a:r>
            <a:r>
              <a:rPr lang="uk-UA" b="1" i="1" dirty="0" smtClean="0"/>
              <a:t>асоціацій(</a:t>
            </a:r>
            <a:r>
              <a:rPr lang="uk-UA" dirty="0"/>
              <a:t>метод передбачає використання вчителем </a:t>
            </a:r>
            <a:r>
              <a:rPr lang="uk-UA" dirty="0" smtClean="0"/>
              <a:t>малюнка. </a:t>
            </a:r>
            <a:r>
              <a:rPr lang="uk-UA" dirty="0"/>
              <a:t>Запам'ятовуючи написання такого слова, потрібно зробити малюнок, що показує саме </a:t>
            </a:r>
            <a:r>
              <a:rPr lang="uk-UA" dirty="0" smtClean="0"/>
              <a:t>слово).</a:t>
            </a:r>
            <a:endParaRPr lang="ru-RU" dirty="0" smtClean="0"/>
          </a:p>
          <a:p>
            <a:r>
              <a:rPr lang="uk-UA" b="1" i="1" dirty="0" smtClean="0"/>
              <a:t>Метод звукових (фонетичних) асоціацій(</a:t>
            </a:r>
            <a:r>
              <a:rPr lang="uk-UA" dirty="0"/>
              <a:t>треба підібрати до </a:t>
            </a:r>
            <a:r>
              <a:rPr lang="uk-UA" dirty="0" smtClean="0"/>
              <a:t>слова </a:t>
            </a:r>
            <a:r>
              <a:rPr lang="uk-UA" dirty="0"/>
              <a:t>співзвучну фразу так, щоб вона мала в собі якусь </a:t>
            </a:r>
            <a:r>
              <a:rPr lang="uk-UA" dirty="0" smtClean="0"/>
              <a:t>його частину, </a:t>
            </a:r>
            <a:r>
              <a:rPr lang="uk-UA" dirty="0"/>
              <a:t>де сумнівний звук чується чітко </a:t>
            </a:r>
            <a:r>
              <a:rPr lang="uk-UA" dirty="0" smtClean="0"/>
              <a:t>).</a:t>
            </a:r>
            <a:endParaRPr lang="ru-RU" dirty="0" smtClean="0"/>
          </a:p>
          <a:p>
            <a:r>
              <a:rPr lang="uk-UA" b="1" i="1" dirty="0" smtClean="0"/>
              <a:t>Комбінований метод(</a:t>
            </a:r>
            <a:r>
              <a:rPr lang="uk-UA" dirty="0" smtClean="0"/>
              <a:t> </a:t>
            </a:r>
            <a:r>
              <a:rPr lang="uk-UA" dirty="0"/>
              <a:t>використовується для запам'ятовування словникового слова з допомогою і графічних, і фонетичних асоціацій одночасно у випадку, коли в слові заховано дві чи більше </a:t>
            </a:r>
            <a:r>
              <a:rPr lang="uk-UA" dirty="0" smtClean="0"/>
              <a:t>орфограми).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212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Шляхи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вирішення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проблеми</a:t>
            </a:r>
            <a:r>
              <a:rPr lang="ru-RU" b="1" dirty="0">
                <a:latin typeface="Arial"/>
                <a:cs typeface="Arial"/>
              </a:rPr>
              <a:t/>
            </a:r>
            <a:br>
              <a:rPr lang="ru-RU" b="1" dirty="0">
                <a:latin typeface="Arial"/>
                <a:cs typeface="Arial"/>
              </a:rPr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7" cy="504056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ru-RU" dirty="0" err="1">
                <a:solidFill>
                  <a:srgbClr val="000000"/>
                </a:solidFill>
                <a:latin typeface="Arial"/>
                <a:cs typeface="Arial"/>
              </a:rPr>
              <a:t>Розширити</a:t>
            </a:r>
            <a:r>
              <a:rPr lang="ru-RU" dirty="0">
                <a:solidFill>
                  <a:srgbClr val="000000"/>
                </a:solidFill>
                <a:latin typeface="Arial"/>
                <a:cs typeface="Arial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Arial"/>
                <a:cs typeface="Arial"/>
              </a:rPr>
              <a:t>поглибити</a:t>
            </a:r>
            <a:r>
              <a:rPr lang="ru-RU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cs typeface="Arial"/>
              </a:rPr>
              <a:t>знання</a:t>
            </a:r>
            <a:r>
              <a:rPr lang="ru-RU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cs typeface="Arial"/>
              </a:rPr>
              <a:t>учнів</a:t>
            </a:r>
            <a:r>
              <a:rPr lang="ru-RU" dirty="0">
                <a:solidFill>
                  <a:srgbClr val="000000"/>
                </a:solidFill>
                <a:latin typeface="Arial"/>
                <a:cs typeface="Arial"/>
              </a:rPr>
              <a:t> про слова-</a:t>
            </a:r>
            <a:r>
              <a:rPr lang="ru-RU" dirty="0" err="1">
                <a:solidFill>
                  <a:srgbClr val="000000"/>
                </a:solidFill>
                <a:latin typeface="Arial"/>
                <a:cs typeface="Arial"/>
              </a:rPr>
              <a:t>назви</a:t>
            </a:r>
            <a:r>
              <a:rPr lang="ru-RU" dirty="0">
                <a:solidFill>
                  <a:srgbClr val="000000"/>
                </a:solidFill>
                <a:latin typeface="Arial"/>
                <a:cs typeface="Arial"/>
              </a:rPr>
              <a:t>, слова </a:t>
            </a:r>
            <a:r>
              <a:rPr lang="ru-RU" dirty="0" err="1">
                <a:solidFill>
                  <a:srgbClr val="000000"/>
                </a:solidFill>
                <a:latin typeface="Arial"/>
                <a:cs typeface="Arial"/>
              </a:rPr>
              <a:t>ознаки</a:t>
            </a:r>
            <a:r>
              <a:rPr lang="ru-RU" dirty="0">
                <a:solidFill>
                  <a:srgbClr val="000000"/>
                </a:solidFill>
                <a:latin typeface="Arial"/>
                <a:cs typeface="Arial"/>
              </a:rPr>
              <a:t>, слова-</a:t>
            </a:r>
            <a:r>
              <a:rPr lang="ru-RU" dirty="0" err="1">
                <a:solidFill>
                  <a:srgbClr val="000000"/>
                </a:solidFill>
                <a:latin typeface="Arial"/>
                <a:cs typeface="Arial"/>
              </a:rPr>
              <a:t>дії</a:t>
            </a:r>
            <a:r>
              <a:rPr lang="ru-RU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ru-RU" dirty="0" err="1">
                <a:solidFill>
                  <a:srgbClr val="000000"/>
                </a:solidFill>
                <a:latin typeface="Arial"/>
                <a:cs typeface="Arial"/>
              </a:rPr>
              <a:t>Викликати</a:t>
            </a:r>
            <a:r>
              <a:rPr lang="ru-RU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cs typeface="Arial"/>
              </a:rPr>
              <a:t>інтерес</a:t>
            </a:r>
            <a:r>
              <a:rPr lang="ru-RU" dirty="0">
                <a:solidFill>
                  <a:srgbClr val="000000"/>
                </a:solidFill>
                <a:latin typeface="Arial"/>
                <a:cs typeface="Arial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Arial"/>
                <a:cs typeface="Arial"/>
              </a:rPr>
              <a:t>роботи</a:t>
            </a:r>
            <a:r>
              <a:rPr lang="ru-RU" dirty="0">
                <a:solidFill>
                  <a:srgbClr val="000000"/>
                </a:solidFill>
                <a:latin typeface="Arial"/>
                <a:cs typeface="Arial"/>
              </a:rPr>
              <a:t> над словом, </a:t>
            </a:r>
            <a:r>
              <a:rPr lang="ru-RU" dirty="0" err="1">
                <a:solidFill>
                  <a:srgbClr val="000000"/>
                </a:solidFill>
                <a:latin typeface="Arial"/>
                <a:cs typeface="Arial"/>
              </a:rPr>
              <a:t>почуття</a:t>
            </a:r>
            <a:r>
              <a:rPr lang="ru-RU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cs typeface="Arial"/>
              </a:rPr>
              <a:t>гордості</a:t>
            </a:r>
            <a:r>
              <a:rPr lang="ru-RU" dirty="0">
                <a:solidFill>
                  <a:srgbClr val="000000"/>
                </a:solidFill>
                <a:latin typeface="Arial"/>
                <a:cs typeface="Arial"/>
              </a:rPr>
              <a:t> за </a:t>
            </a:r>
            <a:r>
              <a:rPr lang="ru-RU" dirty="0" err="1">
                <a:solidFill>
                  <a:srgbClr val="000000"/>
                </a:solidFill>
                <a:latin typeface="Arial"/>
                <a:cs typeface="Arial"/>
              </a:rPr>
              <a:t>рідну</a:t>
            </a:r>
            <a:r>
              <a:rPr lang="ru-RU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cs typeface="Arial"/>
              </a:rPr>
              <a:t>мову</a:t>
            </a:r>
            <a:r>
              <a:rPr lang="ru-RU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ru-RU" dirty="0" err="1">
                <a:solidFill>
                  <a:srgbClr val="000000"/>
                </a:solidFill>
                <a:latin typeface="Arial"/>
                <a:cs typeface="Arial"/>
              </a:rPr>
              <a:t>Поступово</a:t>
            </a:r>
            <a:r>
              <a:rPr lang="ru-RU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cs typeface="Arial"/>
              </a:rPr>
              <a:t>вводити</a:t>
            </a:r>
            <a:r>
              <a:rPr lang="ru-RU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cs typeface="Arial"/>
              </a:rPr>
              <a:t>дітей</a:t>
            </a:r>
            <a:r>
              <a:rPr lang="ru-RU" dirty="0">
                <a:solidFill>
                  <a:srgbClr val="000000"/>
                </a:solidFill>
                <a:latin typeface="Arial"/>
                <a:cs typeface="Arial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Arial"/>
                <a:cs typeface="Arial"/>
              </a:rPr>
              <a:t>світ</a:t>
            </a:r>
            <a:r>
              <a:rPr lang="ru-RU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cs typeface="Arial"/>
              </a:rPr>
              <a:t>краси</a:t>
            </a:r>
            <a:r>
              <a:rPr lang="ru-RU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cs typeface="Arial"/>
              </a:rPr>
              <a:t>мови</a:t>
            </a:r>
            <a:r>
              <a:rPr lang="ru-RU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ru-RU" dirty="0" err="1">
                <a:solidFill>
                  <a:srgbClr val="000000"/>
                </a:solidFill>
                <a:latin typeface="Arial"/>
                <a:cs typeface="Arial"/>
              </a:rPr>
              <a:t>Формувати</a:t>
            </a:r>
            <a:r>
              <a:rPr lang="ru-RU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cs typeface="Arial"/>
              </a:rPr>
              <a:t>ініціативу</a:t>
            </a:r>
            <a:r>
              <a:rPr lang="ru-RU" dirty="0">
                <a:solidFill>
                  <a:srgbClr val="000000"/>
                </a:solidFill>
                <a:latin typeface="Arial"/>
                <a:cs typeface="Arial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Arial"/>
                <a:cs typeface="Arial"/>
              </a:rPr>
              <a:t>самостійність</a:t>
            </a:r>
            <a:r>
              <a:rPr lang="ru-RU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cs typeface="Arial"/>
              </a:rPr>
              <a:t>здатність</a:t>
            </a:r>
            <a:r>
              <a:rPr lang="ru-RU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cs typeface="Arial"/>
              </a:rPr>
              <a:t>оперувати</a:t>
            </a:r>
            <a:r>
              <a:rPr lang="ru-RU" dirty="0">
                <a:solidFill>
                  <a:srgbClr val="000000"/>
                </a:solidFill>
                <a:latin typeface="Arial"/>
                <a:cs typeface="Arial"/>
              </a:rPr>
              <a:t> словом у </a:t>
            </a:r>
            <a:r>
              <a:rPr lang="ru-RU" dirty="0" err="1">
                <a:solidFill>
                  <a:srgbClr val="000000"/>
                </a:solidFill>
                <a:latin typeface="Arial"/>
                <a:cs typeface="Arial"/>
              </a:rPr>
              <a:t>мовленнєвій</a:t>
            </a:r>
            <a:r>
              <a:rPr lang="ru-RU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cs typeface="Arial"/>
              </a:rPr>
              <a:t>діяльності</a:t>
            </a:r>
            <a:r>
              <a:rPr lang="ru-RU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ru-RU" dirty="0" err="1">
                <a:solidFill>
                  <a:srgbClr val="000000"/>
                </a:solidFill>
                <a:latin typeface="Arial"/>
                <a:cs typeface="Arial"/>
              </a:rPr>
              <a:t>Виховувати</a:t>
            </a:r>
            <a:r>
              <a:rPr lang="ru-RU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cs typeface="Arial"/>
              </a:rPr>
              <a:t>вміння</a:t>
            </a:r>
            <a:r>
              <a:rPr lang="ru-RU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cs typeface="Arial"/>
              </a:rPr>
              <a:t>долати</a:t>
            </a:r>
            <a:r>
              <a:rPr lang="ru-RU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cs typeface="Arial"/>
              </a:rPr>
              <a:t>труднощі</a:t>
            </a:r>
            <a:r>
              <a:rPr lang="ru-RU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cs typeface="Arial"/>
              </a:rPr>
              <a:t>під</a:t>
            </a:r>
            <a:r>
              <a:rPr lang="ru-RU" dirty="0">
                <a:solidFill>
                  <a:srgbClr val="000000"/>
                </a:solidFill>
                <a:latin typeface="Arial"/>
                <a:cs typeface="Arial"/>
              </a:rPr>
              <a:t> час </a:t>
            </a:r>
            <a:r>
              <a:rPr lang="ru-RU" dirty="0" err="1">
                <a:solidFill>
                  <a:srgbClr val="000000"/>
                </a:solidFill>
                <a:latin typeface="Arial"/>
                <a:cs typeface="Arial"/>
              </a:rPr>
              <a:t>опрацювання</a:t>
            </a:r>
            <a:r>
              <a:rPr lang="ru-RU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cs typeface="Arial"/>
              </a:rPr>
              <a:t>слів</a:t>
            </a:r>
            <a:r>
              <a:rPr lang="ru-RU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cs typeface="Arial"/>
              </a:rPr>
              <a:t>прагнення</a:t>
            </a:r>
            <a:r>
              <a:rPr lang="ru-RU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cs typeface="Arial"/>
              </a:rPr>
              <a:t>вдосконалювати</a:t>
            </a:r>
            <a:r>
              <a:rPr lang="ru-RU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cs typeface="Arial"/>
              </a:rPr>
              <a:t>літературну</a:t>
            </a:r>
            <a:r>
              <a:rPr lang="ru-RU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cs typeface="Arial"/>
              </a:rPr>
              <a:t>мову</a:t>
            </a:r>
            <a:r>
              <a:rPr lang="ru-RU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ru-RU" dirty="0" err="1">
                <a:solidFill>
                  <a:srgbClr val="000000"/>
                </a:solidFill>
                <a:latin typeface="Arial"/>
                <a:cs typeface="Arial"/>
              </a:rPr>
              <a:t>Формувати</a:t>
            </a:r>
            <a:r>
              <a:rPr lang="ru-RU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cs typeface="Arial"/>
              </a:rPr>
              <a:t>навички</a:t>
            </a:r>
            <a:r>
              <a:rPr lang="ru-RU" dirty="0">
                <a:solidFill>
                  <a:srgbClr val="000000"/>
                </a:solidFill>
                <a:latin typeface="Arial"/>
                <a:cs typeface="Arial"/>
              </a:rPr>
              <a:t> точного </a:t>
            </a:r>
            <a:r>
              <a:rPr lang="ru-RU" dirty="0" err="1">
                <a:solidFill>
                  <a:srgbClr val="000000"/>
                </a:solidFill>
                <a:latin typeface="Arial"/>
                <a:cs typeface="Arial"/>
              </a:rPr>
              <a:t>вживання</a:t>
            </a:r>
            <a:r>
              <a:rPr lang="ru-RU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cs typeface="Arial"/>
              </a:rPr>
              <a:t>слів</a:t>
            </a:r>
            <a:r>
              <a:rPr lang="ru-RU" dirty="0">
                <a:solidFill>
                  <a:srgbClr val="000000"/>
                </a:solidFill>
                <a:latin typeface="Arial"/>
                <a:cs typeface="Arial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Arial"/>
                <a:cs typeface="Arial"/>
              </a:rPr>
              <a:t>спілкуванні</a:t>
            </a:r>
            <a:r>
              <a:rPr lang="ru-RU" dirty="0">
                <a:solidFill>
                  <a:srgbClr val="000000"/>
                </a:solidFill>
                <a:latin typeface="Arial"/>
                <a:cs typeface="Arial"/>
              </a:rPr>
              <a:t> з ровесниками.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ru-RU" dirty="0" err="1">
                <a:solidFill>
                  <a:srgbClr val="000000"/>
                </a:solidFill>
                <a:latin typeface="Arial"/>
                <a:cs typeface="Arial"/>
              </a:rPr>
              <a:t>Розвивати</a:t>
            </a:r>
            <a:r>
              <a:rPr lang="ru-RU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cs typeface="Arial"/>
              </a:rPr>
              <a:t>дитячу</a:t>
            </a:r>
            <a:r>
              <a:rPr lang="ru-RU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cs typeface="Arial"/>
              </a:rPr>
              <a:t>уяву</a:t>
            </a:r>
            <a:r>
              <a:rPr lang="ru-RU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cs typeface="Arial"/>
              </a:rPr>
              <a:t>фантазію</a:t>
            </a:r>
            <a:r>
              <a:rPr lang="ru-RU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endParaRPr lang="ru-RU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54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1403648" y="404664"/>
            <a:ext cx="7255665" cy="852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8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8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збагачення</a:t>
            </a:r>
            <a:r>
              <a:rPr lang="ru-RU" sz="8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Arial"/>
                <a:cs typeface="Arial"/>
              </a:rPr>
              <a:t>активного словника</a:t>
            </a:r>
            <a:endParaRPr lang="ru-RU" b="1" dirty="0">
              <a:latin typeface="Arial"/>
              <a:cs typeface="Arial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5116" y="1473200"/>
            <a:ext cx="2134839" cy="4200989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69955" y="1473200"/>
            <a:ext cx="2242931" cy="4200989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12886" y="1473200"/>
            <a:ext cx="2242931" cy="4200989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55817" y="1473200"/>
            <a:ext cx="2242931" cy="4200989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72767" y="1636557"/>
            <a:ext cx="17945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u="sng" dirty="0" err="1" smtClean="0">
                <a:solidFill>
                  <a:srgbClr val="000000"/>
                </a:solidFill>
                <a:latin typeface="Arial"/>
                <a:cs typeface="Arial"/>
              </a:rPr>
              <a:t>Книжкова</a:t>
            </a:r>
            <a:r>
              <a:rPr lang="ru-RU" sz="2000" b="1" u="sng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2000" b="1" u="sng" dirty="0" err="1" smtClean="0">
                <a:solidFill>
                  <a:srgbClr val="000000"/>
                </a:solidFill>
                <a:latin typeface="Arial"/>
                <a:cs typeface="Arial"/>
              </a:rPr>
              <a:t>скарбничка</a:t>
            </a:r>
            <a:endParaRPr lang="ru-RU" sz="2000" b="1" u="sng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0"/>
            <a:endParaRPr lang="ru-RU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/>
            <a:r>
              <a:rPr lang="ru-RU" sz="2000" dirty="0" smtClean="0">
                <a:solidFill>
                  <a:srgbClr val="000000"/>
                </a:solidFill>
                <a:latin typeface="Arial"/>
                <a:cs typeface="Arial"/>
              </a:rPr>
              <a:t>- Підручники</a:t>
            </a:r>
            <a:r>
              <a:rPr lang="ru-RU"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lvl="0"/>
            <a:endParaRPr lang="ru-RU" sz="2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0"/>
            <a:r>
              <a:rPr lang="ru-RU" sz="2000" dirty="0" smtClean="0">
                <a:solidFill>
                  <a:srgbClr val="000000"/>
                </a:solidFill>
                <a:latin typeface="Arial"/>
                <a:cs typeface="Arial"/>
              </a:rPr>
              <a:t>- Словники</a:t>
            </a:r>
            <a:r>
              <a:rPr lang="ru-RU" sz="2000" dirty="0">
                <a:solidFill>
                  <a:srgbClr val="000000"/>
                </a:solidFill>
                <a:latin typeface="Arial"/>
                <a:cs typeface="Arial"/>
              </a:rPr>
              <a:t>, довідники.</a:t>
            </a:r>
          </a:p>
          <a:p>
            <a:pPr lvl="0"/>
            <a:endParaRPr lang="ru-RU" sz="2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0"/>
            <a:r>
              <a:rPr lang="ru-RU" sz="2000" dirty="0" smtClean="0">
                <a:solidFill>
                  <a:srgbClr val="000000"/>
                </a:solidFill>
                <a:latin typeface="Arial"/>
                <a:cs typeface="Arial"/>
              </a:rPr>
              <a:t>- Художні </a:t>
            </a:r>
            <a:r>
              <a:rPr lang="ru-RU" sz="2000" dirty="0">
                <a:solidFill>
                  <a:srgbClr val="000000"/>
                </a:solidFill>
                <a:latin typeface="Arial"/>
                <a:cs typeface="Arial"/>
              </a:rPr>
              <a:t>і науково-пізнавальні твори.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69955" y="1636557"/>
            <a:ext cx="21483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err="1" smtClean="0">
                <a:solidFill>
                  <a:srgbClr val="000000"/>
                </a:solidFill>
                <a:latin typeface="Arial"/>
                <a:cs typeface="Arial"/>
              </a:rPr>
              <a:t>Мандруємо</a:t>
            </a:r>
            <a:r>
              <a:rPr lang="ru-RU" sz="2000" b="1" u="sng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2000" b="1" u="sng" dirty="0" err="1" smtClean="0">
                <a:solidFill>
                  <a:srgbClr val="000000"/>
                </a:solidFill>
                <a:latin typeface="Arial"/>
                <a:cs typeface="Arial"/>
              </a:rPr>
              <a:t>довкіллям</a:t>
            </a:r>
            <a:endParaRPr lang="ru-RU" sz="20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ru-RU" sz="2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Arial"/>
                <a:cs typeface="Arial"/>
              </a:rPr>
              <a:t>- Милування</a:t>
            </a:r>
            <a:r>
              <a:rPr lang="ru-RU" sz="2000" dirty="0">
                <a:solidFill>
                  <a:srgbClr val="000000"/>
                </a:solidFill>
                <a:latin typeface="Arial"/>
                <a:cs typeface="Arial"/>
              </a:rPr>
              <a:t>, спостереження.</a:t>
            </a:r>
          </a:p>
          <a:p>
            <a:endParaRPr lang="ru-RU" sz="2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Arial"/>
                <a:cs typeface="Arial"/>
              </a:rPr>
              <a:t>- Природні </a:t>
            </a:r>
            <a:r>
              <a:rPr lang="ru-RU" sz="2000" dirty="0">
                <a:solidFill>
                  <a:srgbClr val="000000"/>
                </a:solidFill>
                <a:latin typeface="Arial"/>
                <a:cs typeface="Arial"/>
              </a:rPr>
              <a:t>явища, їхня закономірність.</a:t>
            </a:r>
          </a:p>
          <a:p>
            <a:endParaRPr lang="ru-RU" sz="2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Arial"/>
                <a:cs typeface="Arial"/>
              </a:rPr>
              <a:t>- Праця </a:t>
            </a:r>
            <a:r>
              <a:rPr lang="ru-RU" sz="2000" dirty="0">
                <a:solidFill>
                  <a:srgbClr val="000000"/>
                </a:solidFill>
                <a:latin typeface="Arial"/>
                <a:cs typeface="Arial"/>
              </a:rPr>
              <a:t>людей, діяльність дітей.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02050" y="1655230"/>
            <a:ext cx="21559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err="1" smtClean="0">
                <a:solidFill>
                  <a:srgbClr val="000000"/>
                </a:solidFill>
                <a:latin typeface="Arial"/>
                <a:cs typeface="Arial"/>
              </a:rPr>
              <a:t>Цікаві</a:t>
            </a:r>
            <a:r>
              <a:rPr lang="ru-RU" sz="2000" b="1" u="sng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2000" b="1" u="sng" dirty="0" err="1" smtClean="0">
                <a:solidFill>
                  <a:srgbClr val="000000"/>
                </a:solidFill>
                <a:latin typeface="Arial"/>
                <a:cs typeface="Arial"/>
              </a:rPr>
              <a:t>зустрічі</a:t>
            </a:r>
            <a:endParaRPr lang="ru-RU" sz="20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ru-RU" sz="2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Arial"/>
                <a:cs typeface="Arial"/>
              </a:rPr>
              <a:t>- Спілкування </a:t>
            </a:r>
            <a:r>
              <a:rPr lang="ru-RU" sz="2000" dirty="0">
                <a:solidFill>
                  <a:srgbClr val="000000"/>
                </a:solidFill>
                <a:latin typeface="Arial"/>
                <a:cs typeface="Arial"/>
              </a:rPr>
              <a:t>з видатними особистостями.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Arial"/>
                <a:cs typeface="Arial"/>
              </a:rPr>
              <a:t>- Родинні</a:t>
            </a:r>
            <a:r>
              <a:rPr lang="ru-RU" sz="2000" dirty="0">
                <a:solidFill>
                  <a:srgbClr val="000000"/>
                </a:solidFill>
                <a:latin typeface="Arial"/>
                <a:cs typeface="Arial"/>
              </a:rPr>
              <a:t>, народні, державні свята.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Arial"/>
                <a:cs typeface="Arial"/>
              </a:rPr>
              <a:t>- Музеї</a:t>
            </a:r>
            <a:r>
              <a:rPr lang="ru-RU" sz="2000" dirty="0">
                <a:solidFill>
                  <a:srgbClr val="000000"/>
                </a:solidFill>
                <a:latin typeface="Arial"/>
                <a:cs typeface="Arial"/>
              </a:rPr>
              <a:t>, виставки, бібліотеки, </a:t>
            </a:r>
            <a:r>
              <a:rPr lang="ru-RU" sz="2000" dirty="0" smtClean="0">
                <a:solidFill>
                  <a:srgbClr val="000000"/>
                </a:solidFill>
                <a:latin typeface="Arial"/>
                <a:cs typeface="Arial"/>
              </a:rPr>
              <a:t>екскурсії.</a:t>
            </a:r>
            <a:endParaRPr lang="ru-RU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6993116" y="1660482"/>
            <a:ext cx="18164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err="1">
                <a:solidFill>
                  <a:srgbClr val="000000"/>
                </a:solidFill>
                <a:latin typeface="Arial"/>
                <a:cs typeface="Arial"/>
              </a:rPr>
              <a:t>Наочність</a:t>
            </a:r>
            <a:endParaRPr lang="ru-RU" sz="20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ru-RU" sz="2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Arial"/>
                <a:cs typeface="Arial"/>
              </a:rPr>
              <a:t>- Картинні </a:t>
            </a:r>
            <a:r>
              <a:rPr lang="ru-RU" sz="2000" dirty="0">
                <a:solidFill>
                  <a:srgbClr val="000000"/>
                </a:solidFill>
                <a:latin typeface="Arial"/>
                <a:cs typeface="Arial"/>
              </a:rPr>
              <a:t>словники.</a:t>
            </a:r>
          </a:p>
          <a:p>
            <a:endParaRPr lang="ru-RU" sz="2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Arial"/>
                <a:cs typeface="Arial"/>
              </a:rPr>
              <a:t>- Сюжетні </a:t>
            </a:r>
            <a:r>
              <a:rPr lang="ru-RU" sz="2000" dirty="0">
                <a:solidFill>
                  <a:srgbClr val="000000"/>
                </a:solidFill>
                <a:latin typeface="Arial"/>
                <a:cs typeface="Arial"/>
              </a:rPr>
              <a:t>малюнки.</a:t>
            </a:r>
          </a:p>
          <a:p>
            <a:endParaRPr lang="ru-RU" sz="2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Arial"/>
                <a:cs typeface="Arial"/>
              </a:rPr>
              <a:t>- Ілюстрації</a:t>
            </a:r>
            <a:r>
              <a:rPr lang="ru-RU"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2767" y="6002742"/>
            <a:ext cx="8185433" cy="679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000" dirty="0" smtClean="0">
                <a:solidFill>
                  <a:srgbClr val="002060"/>
                </a:solidFill>
                <a:latin typeface="Arial"/>
                <a:cs typeface="Arial"/>
              </a:rPr>
              <a:t>«</a:t>
            </a:r>
            <a:r>
              <a:rPr lang="ru-RU" sz="2000" dirty="0" err="1" smtClean="0">
                <a:solidFill>
                  <a:srgbClr val="002060"/>
                </a:solidFill>
                <a:latin typeface="Arial"/>
                <a:cs typeface="Arial"/>
              </a:rPr>
              <a:t>Мова</a:t>
            </a:r>
            <a:r>
              <a:rPr lang="ru-RU" sz="2000" dirty="0" smtClean="0">
                <a:solidFill>
                  <a:srgbClr val="002060"/>
                </a:solidFill>
                <a:latin typeface="Arial"/>
                <a:cs typeface="Arial"/>
              </a:rPr>
              <a:t> – </a:t>
            </a:r>
            <a:r>
              <a:rPr lang="ru-RU" sz="2000" dirty="0" err="1" smtClean="0">
                <a:solidFill>
                  <a:srgbClr val="002060"/>
                </a:solidFill>
                <a:latin typeface="Arial"/>
                <a:cs typeface="Arial"/>
              </a:rPr>
              <a:t>втілення</a:t>
            </a:r>
            <a:r>
              <a:rPr lang="ru-RU" sz="200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/>
                <a:cs typeface="Arial"/>
              </a:rPr>
              <a:t>думки.Що</a:t>
            </a:r>
            <a:r>
              <a:rPr lang="ru-RU" sz="200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/>
                <a:cs typeface="Arial"/>
              </a:rPr>
              <a:t>багатша</a:t>
            </a:r>
            <a:r>
              <a:rPr lang="ru-RU" sz="2000" dirty="0" smtClean="0">
                <a:solidFill>
                  <a:srgbClr val="002060"/>
                </a:solidFill>
                <a:latin typeface="Arial"/>
                <a:cs typeface="Arial"/>
              </a:rPr>
              <a:t> думка, то </a:t>
            </a:r>
            <a:r>
              <a:rPr lang="ru-RU" sz="2000" dirty="0" err="1" smtClean="0">
                <a:solidFill>
                  <a:srgbClr val="002060"/>
                </a:solidFill>
                <a:latin typeface="Arial"/>
                <a:cs typeface="Arial"/>
              </a:rPr>
              <a:t>багатша</a:t>
            </a:r>
            <a:r>
              <a:rPr lang="ru-RU" sz="200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/>
                <a:cs typeface="Arial"/>
              </a:rPr>
              <a:t>мова</a:t>
            </a:r>
            <a:r>
              <a:rPr lang="ru-RU" sz="2000" dirty="0" smtClean="0">
                <a:solidFill>
                  <a:srgbClr val="002060"/>
                </a:solidFill>
                <a:latin typeface="Arial"/>
                <a:cs typeface="Arial"/>
              </a:rPr>
              <a:t>»</a:t>
            </a:r>
          </a:p>
          <a:p>
            <a:pPr algn="r">
              <a:lnSpc>
                <a:spcPct val="95000"/>
              </a:lnSpc>
            </a:pPr>
            <a:r>
              <a:rPr lang="ru-RU" sz="2000" dirty="0" smtClean="0">
                <a:solidFill>
                  <a:srgbClr val="002060"/>
                </a:solidFill>
                <a:latin typeface="Arial"/>
                <a:cs typeface="Arial"/>
              </a:rPr>
              <a:t>  </a:t>
            </a:r>
            <a:r>
              <a:rPr lang="ru-RU" sz="2000" dirty="0" err="1" smtClean="0">
                <a:solidFill>
                  <a:srgbClr val="002060"/>
                </a:solidFill>
                <a:latin typeface="Arial"/>
                <a:cs typeface="Arial"/>
              </a:rPr>
              <a:t>М.Рильський</a:t>
            </a:r>
            <a:endParaRPr lang="ru-RU" sz="2000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637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585</Words>
  <Application>Microsoft Office PowerPoint</Application>
  <PresentationFormat>Экран (4:3)</PresentationFormat>
  <Paragraphs>103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Портфоліо вчителя початкових класів  Бережанської загальноосвітньої школи І – ІІІ ступенів №2</vt:lpstr>
      <vt:lpstr>Брик Наталія Миколаївна вчитель початкових класів кваліфікаційна категорія – вища,  звання - старший вчитель досвід роботи – 26 років  </vt:lpstr>
      <vt:lpstr>Моє педагогічне кредо:  «Учитель не той , хто вчить , а той у кого вчаться» </vt:lpstr>
      <vt:lpstr>Творча знахідка: «Навчання повинно бути цікавим.»</vt:lpstr>
      <vt:lpstr>Проблема, над якою працюю: «Методи і прийоми свідомого запам’ятовування словникових слів»</vt:lpstr>
      <vt:lpstr>  Свідоме запам’ятовування словникових слів. Психологічні закони пам’яті   </vt:lpstr>
      <vt:lpstr>Прийоми покращення якості запам'ятовування написання словникових слів.   </vt:lpstr>
      <vt:lpstr>Шляхи вирішення проблеми </vt:lpstr>
      <vt:lpstr>Презентация PowerPoint</vt:lpstr>
      <vt:lpstr>Презентация PowerPoint</vt:lpstr>
      <vt:lpstr>Словникові слова в ребусах</vt:lpstr>
      <vt:lpstr>Цікаві вправи</vt:lpstr>
      <vt:lpstr>Презентация PowerPoint</vt:lpstr>
      <vt:lpstr>Презентация PowerPoint</vt:lpstr>
      <vt:lpstr>Виховна робота</vt:lpstr>
      <vt:lpstr>Позаурочна діяльність</vt:lpstr>
      <vt:lpstr>Робота з батьками</vt:lpstr>
      <vt:lpstr>Творчість учнів</vt:lpstr>
      <vt:lpstr>Дякую за увагу 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 вчителя початкових класів  Бережанської загальноосвітньої школи І – ІІІ ступенів №2</dc:title>
  <dc:creator>1</dc:creator>
  <cp:lastModifiedBy>Admin</cp:lastModifiedBy>
  <cp:revision>41</cp:revision>
  <dcterms:created xsi:type="dcterms:W3CDTF">2014-07-09T10:41:58Z</dcterms:created>
  <dcterms:modified xsi:type="dcterms:W3CDTF">2014-07-16T11:17:52Z</dcterms:modified>
</cp:coreProperties>
</file>