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</p:sldMasterIdLst>
  <p:notesMasterIdLst>
    <p:notesMasterId r:id="rId37"/>
  </p:notesMasterIdLst>
  <p:sldIdLst>
    <p:sldId id="270" r:id="rId3"/>
    <p:sldId id="283" r:id="rId4"/>
    <p:sldId id="284" r:id="rId5"/>
    <p:sldId id="265" r:id="rId6"/>
    <p:sldId id="266" r:id="rId7"/>
    <p:sldId id="264" r:id="rId8"/>
    <p:sldId id="262" r:id="rId9"/>
    <p:sldId id="261" r:id="rId10"/>
    <p:sldId id="275" r:id="rId11"/>
    <p:sldId id="257" r:id="rId12"/>
    <p:sldId id="268" r:id="rId13"/>
    <p:sldId id="267" r:id="rId14"/>
    <p:sldId id="277" r:id="rId15"/>
    <p:sldId id="256" r:id="rId16"/>
    <p:sldId id="259" r:id="rId17"/>
    <p:sldId id="305" r:id="rId18"/>
    <p:sldId id="282" r:id="rId19"/>
    <p:sldId id="286" r:id="rId20"/>
    <p:sldId id="279" r:id="rId21"/>
    <p:sldId id="295" r:id="rId22"/>
    <p:sldId id="278" r:id="rId23"/>
    <p:sldId id="281" r:id="rId24"/>
    <p:sldId id="280" r:id="rId25"/>
    <p:sldId id="294" r:id="rId26"/>
    <p:sldId id="297" r:id="rId27"/>
    <p:sldId id="287" r:id="rId28"/>
    <p:sldId id="296" r:id="rId29"/>
    <p:sldId id="290" r:id="rId30"/>
    <p:sldId id="304" r:id="rId31"/>
    <p:sldId id="300" r:id="rId32"/>
    <p:sldId id="292" r:id="rId33"/>
    <p:sldId id="299" r:id="rId34"/>
    <p:sldId id="298" r:id="rId35"/>
    <p:sldId id="301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-115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0198A-9CA8-4E48-BF7E-9854D5D4B08C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B30D-B48C-4593-B8A8-E44B13D298A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683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30D-B48C-4593-B8A8-E44B13D298A2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0438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30D-B48C-4593-B8A8-E44B13D298A2}" type="slidenum">
              <a:rPr lang="uk-UA" smtClean="0"/>
              <a:pPr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7212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47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uk-UA"/>
              <a:t>Образец заголовка</a:t>
            </a:r>
          </a:p>
        </p:txBody>
      </p:sp>
      <p:sp>
        <p:nvSpPr>
          <p:cNvPr id="747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uk-UA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F3E1E-D75F-4AAF-A285-A98D9B2F313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47362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B4CF5-E17D-4FC8-90DE-B161F730981C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77878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82404-5A8D-4450-BC93-5ADF3A644A15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772531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DC8E-ACC7-4174-9F28-71B9ADE1E94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579098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BCD9-464F-49D6-9640-7F0C48EB244C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3182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5E366-C75A-4709-95E5-3F0DE7E39515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308613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2DED-FFD8-492E-A4B6-7CD1C8A4F667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686118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6D59-312E-4762-AF98-8505C78E7ECF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950327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5222-AF9D-4E42-85D0-56D31ED0F520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394404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EEE91-964F-4D7B-9A5C-9E0003676DB2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170320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207B4-E162-49CA-8F2C-F89B35DD1954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873791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88B3-6020-428F-B3F1-3D16BC60E7C7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155842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94C02-556E-4FEC-A15D-3165B822A873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806832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два маленьких об'єкти та великий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A6F64-328C-4A03-90D8-C4D3585B2238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504436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B8784-18B1-4CF3-9234-2593053FA2EA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4592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F3F99-8D6B-4A33-8169-F7473221232F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3725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2A356-5A9D-4B7D-B8F7-EFBE8C558F52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4149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02.05.2016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A16BC46-3285-47A7-9A37-72AE056C19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0243B-CF62-47F8-A8E0-19FD07456D99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37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373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37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737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uk-UA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37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374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4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4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4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4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74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375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7375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375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375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EBFD88-203E-440E-97AB-23D2AD9592ED}" type="slidenum">
              <a:rPr lang="uk-UA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516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6.wdp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9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24.wdp"/><Relationship Id="rId4" Type="http://schemas.openxmlformats.org/officeDocument/2006/relationships/image" Target="../media/image27.png"/><Relationship Id="rId9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28.wdp"/><Relationship Id="rId4" Type="http://schemas.openxmlformats.org/officeDocument/2006/relationships/image" Target="../media/image31.jpeg"/><Relationship Id="rId9" Type="http://schemas.microsoft.com/office/2007/relationships/hdphoto" Target="../media/hdphoto3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7.wdp"/><Relationship Id="rId5" Type="http://schemas.openxmlformats.org/officeDocument/2006/relationships/image" Target="../media/image46.jpe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microsoft.com/office/2007/relationships/hdphoto" Target="../media/hdphoto40.wdp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41.wdp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7" Type="http://schemas.microsoft.com/office/2007/relationships/hdphoto" Target="../media/hdphoto4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44.wdp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microsoft.com/office/2007/relationships/hdphoto" Target="../media/hdphoto50.wdp"/><Relationship Id="rId5" Type="http://schemas.microsoft.com/office/2007/relationships/hdphoto" Target="../media/hdphoto47.wdp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microsoft.com/office/2007/relationships/hdphoto" Target="../media/hdphoto4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51.wdp"/><Relationship Id="rId7" Type="http://schemas.microsoft.com/office/2007/relationships/hdphoto" Target="../media/hdphoto53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microsoft.com/office/2007/relationships/hdphoto" Target="../media/hdphoto52.wdp"/><Relationship Id="rId4" Type="http://schemas.openxmlformats.org/officeDocument/2006/relationships/image" Target="../media/image65.jpeg"/><Relationship Id="rId9" Type="http://schemas.microsoft.com/office/2007/relationships/hdphoto" Target="../media/hdphoto5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6.wdp"/><Relationship Id="rId5" Type="http://schemas.openxmlformats.org/officeDocument/2006/relationships/image" Target="../media/image78.jpeg"/><Relationship Id="rId4" Type="http://schemas.microsoft.com/office/2007/relationships/hdphoto" Target="../media/hdphoto5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7" Type="http://schemas.microsoft.com/office/2007/relationships/hdphoto" Target="../media/hdphoto59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microsoft.com/office/2007/relationships/hdphoto" Target="../media/hdphoto58.wdp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60.wdp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6.wdp"/><Relationship Id="rId4" Type="http://schemas.openxmlformats.org/officeDocument/2006/relationships/image" Target="../media/image6.jpe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10.jpe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3257" y="4869160"/>
            <a:ext cx="388119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uk-UA" dirty="0" smtClean="0"/>
              <a:t>Серба Тарас Богданович,</a:t>
            </a:r>
          </a:p>
          <a:p>
            <a:pPr algn="r">
              <a:lnSpc>
                <a:spcPct val="150000"/>
              </a:lnSpc>
            </a:pPr>
            <a:r>
              <a:rPr lang="uk-UA" dirty="0"/>
              <a:t>к</a:t>
            </a:r>
            <a:r>
              <a:rPr lang="uk-UA" dirty="0" smtClean="0"/>
              <a:t>ерівник туристичних гуртків</a:t>
            </a:r>
          </a:p>
          <a:p>
            <a:pPr algn="r">
              <a:lnSpc>
                <a:spcPct val="150000"/>
              </a:lnSpc>
            </a:pPr>
            <a:r>
              <a:rPr lang="uk-UA" dirty="0" smtClean="0"/>
              <a:t>методист Великобірківського БТШ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CC"/>
                </a:solidFill>
                <a:latin typeface="Times New Roman"/>
              </a:rPr>
              <a:t>Формування та розвиток життєвих компетентностей вихованців БТШ через залучення їх до проектної, туристсько-краєзнавчої діяльності, та співпраця з громадською організацією в умовах багатопрофільного позашкільного закладу.</a:t>
            </a:r>
            <a:endParaRPr lang="uk-UA" sz="2400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65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\Мои документы\МОЄ\7.КРАЄЗНАВЧА ТА ПОШУКОВА РОБОТА\Заходи на 2015 р\Обл. краєзнавча конференція-2015\Изображение 1234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3218" y="1274111"/>
            <a:ext cx="3529013" cy="482123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\Мои документы\МОЄ\7.КРАЄЗНАВЧА ТА ПОШУКОВА РОБОТА\Заходи на 2015 р\Обл. краєзнавча конференція-2015\Изображение 1234 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3805" y="1321735"/>
            <a:ext cx="3367087" cy="477361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351" y="6084888"/>
            <a:ext cx="44534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«Мальовничими 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каньйонами </a:t>
            </a: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Тернопілля» </a:t>
            </a: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– ІІІ м у Всеукраїнському конкурсі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5710" y="6102350"/>
            <a:ext cx="41296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«Історичними 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пам'ятками </a:t>
            </a: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Південного» </a:t>
            </a: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Поділля – І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V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м у </a:t>
            </a:r>
            <a:r>
              <a:rPr kumimoji="0" lang="uk-UA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Всеукр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. конкурсі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92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" algn="ctr">
              <a:spcAft>
                <a:spcPts val="0"/>
              </a:spcAft>
            </a:pPr>
            <a:r>
              <a:rPr lang="uk-UA" sz="2800" b="1" dirty="0" smtClean="0">
                <a:solidFill>
                  <a:srgbClr val="0000CC"/>
                </a:solidFill>
                <a:latin typeface="Times New Roman"/>
              </a:rPr>
              <a:t>Південне </a:t>
            </a:r>
            <a:r>
              <a:rPr lang="uk-UA" sz="2800" b="1" dirty="0">
                <a:solidFill>
                  <a:srgbClr val="0000CC"/>
                </a:solidFill>
                <a:latin typeface="Times New Roman"/>
              </a:rPr>
              <a:t>Поділля – перлина Тернопільського краю </a:t>
            </a:r>
            <a:endParaRPr lang="uk-UA" sz="2800" dirty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indent="27305" algn="ctr">
              <a:spcAft>
                <a:spcPts val="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/>
              </a:rPr>
              <a:t>Експедиційний загін «ПОДОЛЯНИ</a:t>
            </a:r>
            <a:r>
              <a:rPr lang="uk-UA" sz="2000" b="1" dirty="0" smtClean="0">
                <a:solidFill>
                  <a:srgbClr val="000000"/>
                </a:solidFill>
                <a:latin typeface="Times New Roman"/>
              </a:rPr>
              <a:t>», керівник  - Демчук В.А.</a:t>
            </a:r>
            <a:endParaRPr lang="uk-UA" sz="20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45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7463" y="3695700"/>
            <a:ext cx="5807075" cy="19272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uk-UA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4150" y="-2403648"/>
            <a:ext cx="10654717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2710" y="3403688"/>
            <a:ext cx="4405097" cy="3305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5373492" y="3722316"/>
            <a:ext cx="3090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srgbClr val="0000CC"/>
                </a:solidFill>
                <a:latin typeface="Arial" charset="0"/>
                <a:cs typeface="Arial" charset="0"/>
              </a:rPr>
              <a:t>Очний ЧУ, Карпати, ІІІ </a:t>
            </a:r>
            <a:r>
              <a:rPr lang="uk-UA" b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к.с</a:t>
            </a:r>
            <a:r>
              <a:rPr lang="uk-UA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.</a:t>
            </a:r>
            <a:endParaRPr lang="uk-UA" b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-44669" y="302932"/>
            <a:ext cx="9252520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Проект «Туристсько-спортивні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походи ІІІ </a:t>
            </a:r>
            <a:r>
              <a:rPr lang="uk-UA" sz="3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к.с</a:t>
            </a:r>
            <a:r>
              <a:rPr lang="uk-UA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»</a:t>
            </a:r>
            <a:endParaRPr lang="uk-UA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7" t="8217" r="14263" b="15933"/>
          <a:stretch/>
        </p:blipFill>
        <p:spPr bwMode="auto">
          <a:xfrm>
            <a:off x="124612" y="3429000"/>
            <a:ext cx="4338562" cy="3254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496799" y="3701534"/>
            <a:ext cx="3594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Горганське</a:t>
            </a:r>
            <a:r>
              <a:rPr lang="uk-UA" b="1" dirty="0">
                <a:solidFill>
                  <a:srgbClr val="0000CC"/>
                </a:solidFill>
                <a:latin typeface="Arial" charset="0"/>
                <a:cs typeface="Arial" charset="0"/>
              </a:rPr>
              <a:t> високогір’я, ІІІ </a:t>
            </a:r>
            <a:r>
              <a:rPr lang="uk-UA" b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к.с</a:t>
            </a:r>
            <a:r>
              <a:rPr lang="uk-UA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.</a:t>
            </a:r>
            <a:endParaRPr lang="uk-UA" b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999597"/>
            <a:ext cx="4609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Туристсько-спортивні гуртки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загін «Вершина»</a:t>
            </a:r>
            <a:endParaRPr lang="uk-U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керівник -  Т.Б.Серба</a:t>
            </a:r>
            <a:endParaRPr lang="uk-U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312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- копия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25" y="3870807"/>
            <a:ext cx="4067175" cy="2809875"/>
          </a:xfrm>
          <a:prstGeom prst="rect">
            <a:avLst/>
          </a:prstGeom>
          <a:ln w="12700">
            <a:solidFill>
              <a:srgbClr val="0000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2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68"/>
          <a:stretch>
            <a:fillRect/>
          </a:stretch>
        </p:blipFill>
        <p:spPr bwMode="auto">
          <a:xfrm>
            <a:off x="5010800" y="1484784"/>
            <a:ext cx="3805906" cy="5040559"/>
          </a:xfrm>
          <a:prstGeom prst="rect">
            <a:avLst/>
          </a:prstGeom>
          <a:ln w="12700">
            <a:solidFill>
              <a:srgbClr val="0000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25" y="945930"/>
            <a:ext cx="4067175" cy="2693787"/>
          </a:xfrm>
          <a:prstGeom prst="rect">
            <a:avLst/>
          </a:prstGeom>
          <a:ln w="12700">
            <a:solidFill>
              <a:srgbClr val="0000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504" y="155653"/>
            <a:ext cx="8604448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dirty="0" smtClean="0">
                <a:solidFill>
                  <a:srgbClr val="0000CC"/>
                </a:solidFill>
                <a:latin typeface="Bookman Old Style" pitchFamily="18" charset="0"/>
              </a:rPr>
              <a:t>Проект «Історія туристичного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dirty="0" smtClean="0">
                <a:solidFill>
                  <a:srgbClr val="0000CC"/>
                </a:solidFill>
                <a:latin typeface="Bookman Old Style" pitchFamily="18" charset="0"/>
              </a:rPr>
              <a:t>відділу БТШ»</a:t>
            </a:r>
            <a:endParaRPr lang="uk-UA" sz="3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72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4" t="19428" r="10235"/>
          <a:stretch/>
        </p:blipFill>
        <p:spPr bwMode="auto">
          <a:xfrm>
            <a:off x="204664" y="476671"/>
            <a:ext cx="4032448" cy="60561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0" t="19726" r="1884"/>
          <a:stretch/>
        </p:blipFill>
        <p:spPr bwMode="auto">
          <a:xfrm>
            <a:off x="4674217" y="496872"/>
            <a:ext cx="4156363" cy="60561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478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тш\Шевченко на Тернопільщині\паперопластика\IMG_1518.JPG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9560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бтш\Шевченко на Тернопільщині\паперопластика\P1010226.JPG"/>
          <p:cNvPicPr>
            <a:picLocks noChangeAspect="1" noChangeArrowheads="1"/>
          </p:cNvPicPr>
          <p:nvPr/>
        </p:nvPicPr>
        <p:blipFill>
          <a:blip r:embed="rId3" cstate="print"/>
          <a:srcRect l="3886" t="2915" r="4784" b="51909"/>
          <a:stretch>
            <a:fillRect/>
          </a:stretch>
        </p:blipFill>
        <p:spPr bwMode="auto">
          <a:xfrm>
            <a:off x="4586733" y="2708920"/>
            <a:ext cx="4257763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822246" y="5625294"/>
            <a:ext cx="30588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2000" i="1" dirty="0">
                <a:latin typeface="Bookman Old Style" pitchFamily="18" charset="0"/>
              </a:rPr>
              <a:t>“Тече вода із-за гаю…”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500563" y="6237288"/>
            <a:ext cx="3972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2000" i="1" dirty="0">
                <a:latin typeface="Bookman Old Style" pitchFamily="18" charset="0"/>
              </a:rPr>
              <a:t>“Садок вишневий коло хати”</a:t>
            </a:r>
          </a:p>
        </p:txBody>
      </p:sp>
      <p:pic>
        <p:nvPicPr>
          <p:cNvPr id="8" name="Picture 3" descr="F:\бтш\Шевченко на Тернопільщині\паперопластика\P1010226.JPG"/>
          <p:cNvPicPr>
            <a:picLocks noChangeAspect="1" noChangeArrowheads="1"/>
          </p:cNvPicPr>
          <p:nvPr/>
        </p:nvPicPr>
        <p:blipFill>
          <a:blip r:embed="rId4" cstate="print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79" y="3500438"/>
            <a:ext cx="43576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283968" y="1700808"/>
            <a:ext cx="4629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uk-UA" sz="2400" dirty="0">
                <a:latin typeface="Bookman Old Style" pitchFamily="18" charset="0"/>
              </a:rPr>
              <a:t>Гурток “</a:t>
            </a:r>
            <a:r>
              <a:rPr lang="uk-UA" sz="2400" dirty="0" err="1">
                <a:latin typeface="Bookman Old Style" pitchFamily="18" charset="0"/>
              </a:rPr>
              <a:t>Паперопластика</a:t>
            </a:r>
            <a:r>
              <a:rPr lang="uk-UA" sz="2400" dirty="0" smtClean="0">
                <a:latin typeface="Bookman Old Style" pitchFamily="18" charset="0"/>
              </a:rPr>
              <a:t>”</a:t>
            </a:r>
          </a:p>
          <a:p>
            <a:pPr algn="r" eaLnBrk="1" hangingPunct="1"/>
            <a:r>
              <a:rPr lang="uk-UA" dirty="0">
                <a:solidFill>
                  <a:prstClr val="black"/>
                </a:solidFill>
                <a:latin typeface="Bookman Old Style" pitchFamily="18" charset="0"/>
                <a:cs typeface="+mn-cs"/>
              </a:rPr>
              <a:t>Керівник – Лисак Н.А</a:t>
            </a: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.</a:t>
            </a:r>
            <a:r>
              <a:rPr lang="uk-UA" dirty="0">
                <a:latin typeface="Bookman Old Style" pitchFamily="18" charset="0"/>
              </a:rPr>
              <a:t> </a:t>
            </a:r>
            <a:endParaRPr lang="uk-UA" dirty="0" smtClean="0"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6733" y="302002"/>
            <a:ext cx="4107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3600" b="1" dirty="0" smtClean="0">
                <a:solidFill>
                  <a:srgbClr val="0000CC"/>
                </a:solidFill>
                <a:latin typeface="Bookman Old Style" pitchFamily="18" charset="0"/>
              </a:rPr>
              <a:t>Світ паперових</a:t>
            </a:r>
          </a:p>
          <a:p>
            <a:pPr algn="r"/>
            <a:r>
              <a:rPr lang="uk-UA" sz="3600" b="1" dirty="0" smtClean="0">
                <a:solidFill>
                  <a:srgbClr val="0000CC"/>
                </a:solidFill>
                <a:latin typeface="Bookman Old Style" pitchFamily="18" charset="0"/>
              </a:rPr>
              <a:t>ідей</a:t>
            </a:r>
            <a:endParaRPr lang="uk-UA" sz="3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84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971" t="18912" r="10886" b="13902"/>
          <a:stretch>
            <a:fillRect/>
          </a:stretch>
        </p:blipFill>
        <p:spPr bwMode="auto">
          <a:xfrm>
            <a:off x="169639" y="662621"/>
            <a:ext cx="4084040" cy="301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бтш\Шевченко на Тернопільщині\галоха\Зображення (10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10903"/>
            <a:ext cx="2601446" cy="28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89" t="9034" r="4883" b="10545"/>
          <a:stretch/>
        </p:blipFill>
        <p:spPr bwMode="auto">
          <a:xfrm>
            <a:off x="5069160" y="710877"/>
            <a:ext cx="3744416" cy="2966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5101" y="117516"/>
            <a:ext cx="868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dirty="0" smtClean="0">
                <a:solidFill>
                  <a:srgbClr val="0000CC"/>
                </a:solidFill>
                <a:latin typeface="Bookman Old Style" pitchFamily="18" charset="0"/>
                <a:ea typeface="Times New Roman"/>
                <a:cs typeface="Arial" pitchFamily="34" charset="0"/>
              </a:rPr>
              <a:t>Проект «Шевченко і Тернопільщина»</a:t>
            </a:r>
            <a:endParaRPr lang="uk-UA" sz="2400" b="1" dirty="0">
              <a:solidFill>
                <a:srgbClr val="0000CC"/>
              </a:solidFill>
              <a:latin typeface="Bookman Old Style" pitchFamily="18" charset="0"/>
              <a:ea typeface="Times New Roman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0" t="24031" r="18429"/>
          <a:stretch/>
        </p:blipFill>
        <p:spPr bwMode="auto">
          <a:xfrm>
            <a:off x="4248295" y="3832911"/>
            <a:ext cx="3751814" cy="2827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9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392" t="19658" r="14308" b="21367"/>
          <a:stretch>
            <a:fillRect/>
          </a:stretch>
        </p:blipFill>
        <p:spPr bwMode="auto">
          <a:xfrm>
            <a:off x="281646" y="685960"/>
            <a:ext cx="4206643" cy="289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101" y="117516"/>
            <a:ext cx="868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dirty="0" smtClean="0">
                <a:solidFill>
                  <a:srgbClr val="0000CC"/>
                </a:solidFill>
                <a:latin typeface="Bookman Old Style" pitchFamily="18" charset="0"/>
                <a:ea typeface="Times New Roman"/>
                <a:cs typeface="Arial" pitchFamily="34" charset="0"/>
              </a:rPr>
              <a:t>Проект «Визначні </a:t>
            </a:r>
            <a:r>
              <a:rPr lang="uk-UA" sz="2400" b="1" dirty="0">
                <a:solidFill>
                  <a:srgbClr val="0000CC"/>
                </a:solidFill>
                <a:latin typeface="Bookman Old Style" pitchFamily="18" charset="0"/>
                <a:ea typeface="Times New Roman"/>
                <a:cs typeface="Arial" pitchFamily="34" charset="0"/>
              </a:rPr>
              <a:t>постаті та події рідного краю»</a:t>
            </a:r>
          </a:p>
        </p:txBody>
      </p:sp>
      <p:pic>
        <p:nvPicPr>
          <p:cNvPr id="8" name="Picture 3" descr="DSC028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22" r="26352" b="24547"/>
          <a:stretch>
            <a:fillRect/>
          </a:stretch>
        </p:blipFill>
        <p:spPr bwMode="auto">
          <a:xfrm>
            <a:off x="407686" y="3735110"/>
            <a:ext cx="4080603" cy="2868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396"/>
          <a:stretch>
            <a:fillRect/>
          </a:stretch>
        </p:blipFill>
        <p:spPr bwMode="auto">
          <a:xfrm>
            <a:off x="4757277" y="697383"/>
            <a:ext cx="4165950" cy="2831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4833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458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5540"/>
            <a:ext cx="9144000" cy="5840731"/>
          </a:xfrm>
          <a:prstGeom prst="rect">
            <a:avLst/>
          </a:prstGeom>
        </p:spPr>
      </p:pic>
      <p:pic>
        <p:nvPicPr>
          <p:cNvPr id="7" name="Picture 4" descr="DSC079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40" y="2852936"/>
            <a:ext cx="4173069" cy="3128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D:\ПОЛЬЩА\фото\вибрані\вистпу в Кшильові\фінал\DSC_0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495"/>
            <a:ext cx="4319219" cy="2880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43808" y="15794"/>
            <a:ext cx="59234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300" b="1" dirty="0">
                <a:solidFill>
                  <a:srgbClr val="0000CC"/>
                </a:solidFill>
                <a:latin typeface="Bookman Old Style" pitchFamily="18" charset="0"/>
              </a:rPr>
              <a:t>Міжнародний </a:t>
            </a:r>
            <a:endParaRPr lang="uk-UA" sz="33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r"/>
            <a:r>
              <a:rPr lang="uk-UA" sz="3300" b="1" dirty="0" smtClean="0">
                <a:solidFill>
                  <a:srgbClr val="0000CC"/>
                </a:solidFill>
                <a:latin typeface="Bookman Old Style" pitchFamily="18" charset="0"/>
              </a:rPr>
              <a:t>волонтерський </a:t>
            </a:r>
            <a:r>
              <a:rPr lang="uk-UA" sz="3300" b="1" dirty="0">
                <a:solidFill>
                  <a:srgbClr val="0000CC"/>
                </a:solidFill>
                <a:latin typeface="Bookman Old Style" pitchFamily="18" charset="0"/>
              </a:rPr>
              <a:t>проект </a:t>
            </a:r>
            <a:endParaRPr lang="uk-UA" sz="3300" b="1" dirty="0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781" y="6113105"/>
            <a:ext cx="839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600" b="1" dirty="0">
                <a:solidFill>
                  <a:srgbClr val="FF0000"/>
                </a:solidFill>
                <a:latin typeface="Bookman Old Style" pitchFamily="18" charset="0"/>
              </a:rPr>
              <a:t>«Міст дружби Україна – Польща</a:t>
            </a:r>
            <a:r>
              <a:rPr lang="uk-UA" sz="3600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endParaRPr lang="uk-UA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971600" y="2981563"/>
            <a:ext cx="3043343" cy="3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Зустріч у В.</a:t>
            </a:r>
            <a:r>
              <a:rPr kumimoji="0" lang="uk-UA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Бірках</a:t>
            </a:r>
            <a:endParaRPr kumimoji="0" lang="uk-UA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644008" y="3792985"/>
            <a:ext cx="4175203" cy="3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Нас зустрічає польська громада</a:t>
            </a:r>
          </a:p>
        </p:txBody>
      </p:sp>
    </p:spTree>
    <p:extLst>
      <p:ext uri="{BB962C8B-B14F-4D97-AF65-F5344CB8AC3E}">
        <p14:creationId xmlns:p14="http://schemas.microsoft.com/office/powerpoint/2010/main" xmlns="" val="169735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\поляки 31.05.2001\поляки сергій\DSC_0318_exposur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30681" y="2204864"/>
            <a:ext cx="6734175" cy="4511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6" descr="D:\ПОЛЬЩА\фото\офіційне привітання в Кшильові 6.07.2012\IMG_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3370"/>
            <a:ext cx="4077336" cy="305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5" descr="D:\ПОЛЬЩА\візит з Польщі 2013\фото 2013р\ПОЛЯКИ-30.08.2013\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223370"/>
            <a:ext cx="431825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816968" y="229721"/>
            <a:ext cx="3043343" cy="3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Урочистості у В.</a:t>
            </a:r>
            <a:r>
              <a:rPr kumimoji="0" lang="uk-UA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Бірках</a:t>
            </a:r>
            <a:endParaRPr kumimoji="0" lang="uk-UA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220072" y="382121"/>
            <a:ext cx="3043343" cy="3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Зустріч у Польщі</a:t>
            </a:r>
          </a:p>
        </p:txBody>
      </p:sp>
    </p:spTree>
    <p:extLst>
      <p:ext uri="{BB962C8B-B14F-4D97-AF65-F5344CB8AC3E}">
        <p14:creationId xmlns:p14="http://schemas.microsoft.com/office/powerpoint/2010/main" xmlns="" val="357089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3" y="1268760"/>
            <a:ext cx="4529168" cy="196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defRPr/>
            </a:pPr>
            <a:r>
              <a:rPr lang="uk-UA" sz="2200" b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П</a:t>
            </a:r>
            <a:r>
              <a:rPr lang="uk-UA" sz="22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ошукова </a:t>
            </a:r>
            <a:r>
              <a:rPr lang="uk-UA" sz="2200" b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робота</a:t>
            </a:r>
            <a:endParaRPr lang="uk-UA" sz="2200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r">
              <a:lnSpc>
                <a:spcPct val="115000"/>
              </a:lnSpc>
              <a:defRPr/>
            </a:pPr>
            <a:r>
              <a:rPr lang="uk-UA" sz="2200" b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«Моя власна доля – перетин всіх проблем нашої історії</a:t>
            </a:r>
            <a:r>
              <a:rPr lang="uk-UA" sz="22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…»</a:t>
            </a:r>
            <a:endParaRPr lang="uk-UA" sz="2200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r">
              <a:lnSpc>
                <a:spcPct val="115000"/>
              </a:lnSpc>
              <a:defRPr/>
            </a:pP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(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життєвий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шлях В. 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Паська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)</a:t>
            </a:r>
            <a:endParaRPr lang="uk-UA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5" name="Picture 2" descr="D:\d\Мои документы\МОЄ\7.КРАЄЗНАВЧА ТА ПОШУКОВА РОБОТА\Заходи на 2015 р\Обл. краєзнавча конференція-2015\Изображение 1234 03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3" y="980728"/>
            <a:ext cx="4121378" cy="5597535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08133" y="3413681"/>
            <a:ext cx="403244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/>
            <a:r>
              <a:rPr lang="uk-UA" sz="1900" dirty="0" smtClean="0">
                <a:latin typeface="Bookman Old Style" pitchFamily="18" charset="0"/>
              </a:rPr>
              <a:t>Загін </a:t>
            </a:r>
            <a:r>
              <a:rPr lang="uk-UA" sz="1900" b="1" dirty="0">
                <a:latin typeface="Bookman Old Style" pitchFamily="18" charset="0"/>
              </a:rPr>
              <a:t>«Пошук</a:t>
            </a:r>
            <a:r>
              <a:rPr lang="uk-UA" sz="1900" dirty="0">
                <a:latin typeface="Bookman Old Style" pitchFamily="18" charset="0"/>
              </a:rPr>
              <a:t>», </a:t>
            </a:r>
            <a:endParaRPr lang="uk-UA" sz="1900" dirty="0" smtClean="0">
              <a:latin typeface="Bookman Old Style" pitchFamily="18" charset="0"/>
            </a:endParaRPr>
          </a:p>
          <a:p>
            <a:pPr indent="263525" algn="just"/>
            <a:r>
              <a:rPr lang="uk-UA" sz="1900" dirty="0" smtClean="0">
                <a:latin typeface="Bookman Old Style" pitchFamily="18" charset="0"/>
              </a:rPr>
              <a:t>Керівник  - А.В.</a:t>
            </a:r>
            <a:r>
              <a:rPr lang="uk-UA" sz="1900" dirty="0" err="1" smtClean="0">
                <a:latin typeface="Bookman Old Style" pitchFamily="18" charset="0"/>
              </a:rPr>
              <a:t>Купчак</a:t>
            </a:r>
            <a:r>
              <a:rPr lang="uk-UA" sz="1900" dirty="0" smtClean="0">
                <a:latin typeface="Bookman Old Style" pitchFamily="18" charset="0"/>
              </a:rPr>
              <a:t>.</a:t>
            </a:r>
          </a:p>
          <a:p>
            <a:pPr indent="263525" algn="just"/>
            <a:endParaRPr lang="uk-UA" sz="1900" dirty="0" smtClean="0">
              <a:latin typeface="Bookman Old Style" pitchFamily="18" charset="0"/>
            </a:endParaRPr>
          </a:p>
          <a:p>
            <a:pPr indent="263525" algn="just"/>
            <a:r>
              <a:rPr lang="uk-UA" sz="1900" dirty="0" smtClean="0">
                <a:latin typeface="Bookman Old Style" pitchFamily="18" charset="0"/>
              </a:rPr>
              <a:t>В.Пасько </a:t>
            </a:r>
            <a:r>
              <a:rPr lang="uk-UA" sz="1900" dirty="0">
                <a:latin typeface="Bookman Old Style" pitchFamily="18" charset="0"/>
              </a:rPr>
              <a:t>– доктор медичних наук, професор, генерал-лейтенант медичної служби, </a:t>
            </a:r>
            <a:r>
              <a:rPr lang="uk-UA" sz="1900" dirty="0">
                <a:latin typeface="Bookman Old Style" pitchFamily="18" charset="0"/>
                <a:cs typeface="Times New Roman" pitchFamily="18" charset="0"/>
              </a:rPr>
              <a:t>заслужений лікар України, член Національної спілки письменників </a:t>
            </a:r>
            <a:r>
              <a:rPr lang="uk-UA" sz="1900" dirty="0" smtClean="0">
                <a:latin typeface="Bookman Old Style" pitchFamily="18" charset="0"/>
                <a:cs typeface="Times New Roman" pitchFamily="18" charset="0"/>
              </a:rPr>
              <a:t>України, заступник </a:t>
            </a:r>
            <a:r>
              <a:rPr lang="uk-UA" sz="1900" dirty="0">
                <a:latin typeface="Bookman Old Style" pitchFamily="18" charset="0"/>
                <a:cs typeface="Times New Roman" pitchFamily="18" charset="0"/>
              </a:rPr>
              <a:t>Міністра оборони </a:t>
            </a:r>
            <a:r>
              <a:rPr lang="uk-UA" sz="1900" dirty="0" smtClean="0">
                <a:latin typeface="Bookman Old Style" pitchFamily="18" charset="0"/>
                <a:cs typeface="Times New Roman" pitchFamily="18" charset="0"/>
              </a:rPr>
              <a:t>України (</a:t>
            </a:r>
            <a:r>
              <a:rPr lang="uk-UA" sz="1900" dirty="0">
                <a:latin typeface="Bookman Old Style" pitchFamily="18" charset="0"/>
                <a:cs typeface="Times New Roman" pitchFamily="18" charset="0"/>
              </a:rPr>
              <a:t>2005-2006 р).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60648"/>
            <a:ext cx="7229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Проект «</a:t>
            </a:r>
            <a:r>
              <a:rPr lang="uk-UA" sz="3200" b="1" spc="-25" dirty="0" smtClean="0">
                <a:solidFill>
                  <a:srgbClr val="0000CC"/>
                </a:solidFill>
                <a:latin typeface="Bookman Old Style" pitchFamily="18" charset="0"/>
                <a:ea typeface="Times New Roman"/>
              </a:rPr>
              <a:t>Славні </a:t>
            </a:r>
            <a:r>
              <a:rPr lang="uk-UA" sz="3200" b="1" spc="-25" dirty="0">
                <a:solidFill>
                  <a:srgbClr val="0000CC"/>
                </a:solidFill>
                <a:latin typeface="Bookman Old Style" pitchFamily="18" charset="0"/>
                <a:ea typeface="Times New Roman"/>
              </a:rPr>
              <a:t>імена </a:t>
            </a:r>
            <a:r>
              <a:rPr lang="uk-UA" sz="3200" b="1" spc="-25" dirty="0" smtClean="0">
                <a:solidFill>
                  <a:srgbClr val="0000CC"/>
                </a:solidFill>
                <a:latin typeface="Bookman Old Style" pitchFamily="18" charset="0"/>
                <a:ea typeface="Times New Roman"/>
              </a:rPr>
              <a:t>земляків»</a:t>
            </a:r>
            <a:endParaRPr lang="uk-UA" sz="32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6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95536" y="260648"/>
            <a:ext cx="8273348" cy="1323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Проектна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діяльність в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БТШ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планується із врахуванням: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803168" y="2007547"/>
            <a:ext cx="3865716" cy="1154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Специфіки </a:t>
            </a:r>
            <a:r>
              <a:rPr lang="uk-UA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проведення навчально-виховного процесу в </a:t>
            </a:r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ПНЗ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5536" y="2007547"/>
            <a:ext cx="3913364" cy="1154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Планів та завдань </a:t>
            </a:r>
            <a:r>
              <a:rPr lang="uk-UA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навчально-виховної роботи </a:t>
            </a:r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закладу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78096" y="5373216"/>
            <a:ext cx="3913364" cy="8002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Реалізація в </a:t>
            </a:r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проектах задатків гуртківців</a:t>
            </a:r>
            <a:endParaRPr lang="uk-UA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95536" y="3770352"/>
            <a:ext cx="3960440" cy="11079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Узгодження тематики проектів з  напрямками гурткової роботи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803168" y="3789038"/>
            <a:ext cx="3865716" cy="11079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Мети і завдань </a:t>
            </a:r>
            <a:r>
              <a:rPr lang="uk-UA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роботи </a:t>
            </a:r>
            <a:r>
              <a:rPr lang="uk-UA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експедиційно-пошуковних</a:t>
            </a:r>
            <a:r>
              <a:rPr lang="uk-UA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загонів</a:t>
            </a:r>
            <a:endParaRPr lang="uk-UA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803168" y="5373216"/>
            <a:ext cx="3865716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Майбутньої </a:t>
            </a:r>
            <a:r>
              <a:rPr lang="uk-UA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презентації матеріалів проектів</a:t>
            </a:r>
            <a:endParaRPr lang="uk-UA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62965" y="1584087"/>
            <a:ext cx="0" cy="4204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5" idx="1"/>
          </p:cNvCxnSpPr>
          <p:nvPr/>
        </p:nvCxnSpPr>
        <p:spPr>
          <a:xfrm>
            <a:off x="4308957" y="2584628"/>
            <a:ext cx="4942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55976" y="4324350"/>
            <a:ext cx="4471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endCxn id="10" idx="1"/>
          </p:cNvCxnSpPr>
          <p:nvPr/>
        </p:nvCxnSpPr>
        <p:spPr>
          <a:xfrm>
            <a:off x="4308900" y="5788714"/>
            <a:ext cx="494268" cy="1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186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360"/>
          <a:stretch>
            <a:fillRect/>
          </a:stretch>
        </p:blipFill>
        <p:spPr bwMode="auto">
          <a:xfrm>
            <a:off x="250826" y="1340768"/>
            <a:ext cx="4970822" cy="334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7" name="Picture 5" descr="235px-Flag_VB_Kazb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20061" y="1168466"/>
            <a:ext cx="3352800" cy="446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404813"/>
            <a:ext cx="90519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  Прапор селища В.</a:t>
            </a:r>
            <a:r>
              <a:rPr lang="uk-UA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Бірки</a:t>
            </a:r>
            <a:r>
              <a:rPr lang="uk-UA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 на карті України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95288" y="4797425"/>
            <a:ext cx="441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г. Говерла (2061м),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27 люте 2007 року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– похід на честь 40-річчя утворення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Тернопільського району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672138" y="5661025"/>
            <a:ext cx="3138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г. Казбек (5033м), Грузія,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18 вересня 2012 року,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гірський похід ІІ </a:t>
            </a:r>
            <a:r>
              <a:rPr lang="uk-UA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к.с</a:t>
            </a:r>
            <a:r>
              <a:rPr lang="uk-UA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5102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\Мои документы\МОЄ\7.КРАЄЗНАВЧА ТА ПОШУКОВА РОБОТА\Заходи на 2015 р\Обл. краєзнавча конференція-2015\Изображение 1234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856" y="1484784"/>
            <a:ext cx="3627065" cy="4968552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07632" y="188640"/>
            <a:ext cx="86677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48000" algn="l"/>
              </a:tabLst>
              <a:defRPr/>
            </a:pPr>
            <a:r>
              <a:rPr lang="uk-UA" sz="2400" b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Всеукраїнська туристсько-краєзнавча </a:t>
            </a:r>
            <a:r>
              <a:rPr lang="uk-UA" sz="24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експедиція </a:t>
            </a:r>
            <a:r>
              <a:rPr lang="uk-UA" sz="2400" b="1" i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«Моя </a:t>
            </a:r>
            <a:r>
              <a:rPr lang="uk-UA" sz="2400" b="1" i="1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Батьківщина - Україна»</a:t>
            </a:r>
            <a:endParaRPr lang="uk-UA" sz="2400" b="1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r">
              <a:tabLst>
                <a:tab pos="3048000" algn="l"/>
              </a:tabLst>
              <a:defRPr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630738" y="1091161"/>
            <a:ext cx="43338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dirty="0">
                <a:solidFill>
                  <a:srgbClr val="0000CC"/>
                </a:solidFill>
                <a:latin typeface="Bookman Old Style" pitchFamily="18" charset="0"/>
              </a:rPr>
              <a:t>Напрямок досліджень</a:t>
            </a:r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 </a:t>
            </a:r>
          </a:p>
          <a:p>
            <a:pPr algn="r">
              <a:defRPr/>
            </a:pPr>
            <a:r>
              <a:rPr lang="uk-UA" sz="2400" b="1" i="1" dirty="0">
                <a:solidFill>
                  <a:srgbClr val="0000CC"/>
                </a:solidFill>
                <a:latin typeface="Bookman Old Style" pitchFamily="18" charset="0"/>
              </a:rPr>
              <a:t>«Козацькому роду – </a:t>
            </a:r>
          </a:p>
          <a:p>
            <a:pPr algn="r">
              <a:defRPr/>
            </a:pPr>
            <a:r>
              <a:rPr lang="uk-UA" sz="2400" b="1" i="1" dirty="0">
                <a:solidFill>
                  <a:srgbClr val="0000CC"/>
                </a:solidFill>
                <a:latin typeface="Bookman Old Style" pitchFamily="18" charset="0"/>
              </a:rPr>
              <a:t>нема переводу»</a:t>
            </a:r>
            <a:endParaRPr lang="uk-UA" sz="2400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023687" y="2204061"/>
            <a:ext cx="494092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Загін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«Вершина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», керівник - Т.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Серба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indent="539750" algn="just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uk-UA" sz="2000" dirty="0" smtClean="0">
                <a:latin typeface="Bookman Old Style" pitchFamily="18" charset="0"/>
              </a:rPr>
              <a:t>Краєзнавча </a:t>
            </a:r>
            <a:r>
              <a:rPr lang="uk-UA" sz="2000" dirty="0">
                <a:latin typeface="Bookman Old Style" pitchFamily="18" charset="0"/>
              </a:rPr>
              <a:t>розвідка про пам’ятку історії та </a:t>
            </a:r>
            <a:r>
              <a:rPr lang="uk-UA" sz="2000" dirty="0" smtClean="0">
                <a:latin typeface="Bookman Old Style" pitchFamily="18" charset="0"/>
              </a:rPr>
              <a:t>культури  </a:t>
            </a:r>
            <a:r>
              <a:rPr lang="uk-UA" sz="2000" dirty="0">
                <a:latin typeface="Bookman Old Style" pitchFamily="18" charset="0"/>
              </a:rPr>
              <a:t>– Козацька Могила </a:t>
            </a:r>
            <a:endParaRPr lang="uk-UA" sz="2000" dirty="0" smtClean="0">
              <a:latin typeface="Bookman Old Style" pitchFamily="18" charset="0"/>
            </a:endParaRPr>
          </a:p>
          <a:p>
            <a:pPr indent="539750" algn="ctr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uk-UA" sz="2000" dirty="0" smtClean="0">
                <a:latin typeface="Bookman Old Style" pitchFamily="18" charset="0"/>
              </a:rPr>
              <a:t>«</a:t>
            </a:r>
            <a:r>
              <a:rPr lang="uk-UA" sz="2000" b="1" dirty="0">
                <a:latin typeface="Bookman Old Style" pitchFamily="18" charset="0"/>
              </a:rPr>
              <a:t>Тої слави козацької – повік не </a:t>
            </a:r>
            <a:r>
              <a:rPr lang="uk-UA" sz="2000" b="1" dirty="0" err="1">
                <a:latin typeface="Bookman Old Style" pitchFamily="18" charset="0"/>
              </a:rPr>
              <a:t>забудем</a:t>
            </a:r>
            <a:r>
              <a:rPr lang="uk-UA" sz="2000" b="1" dirty="0" smtClean="0">
                <a:latin typeface="Bookman Old Style" pitchFamily="18" charset="0"/>
              </a:rPr>
              <a:t>»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 </a:t>
            </a:r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pPr indent="539750" algn="ctr">
              <a:tabLst>
                <a:tab pos="3048000" algn="l"/>
              </a:tabLst>
              <a:defRPr/>
            </a:pPr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в</a:t>
            </a: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2014р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. отримала І місце у Всеукраїнському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конкурсі</a:t>
            </a:r>
            <a:endParaRPr lang="uk-UA" sz="2000" dirty="0"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43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392906" y="404664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uk-UA" sz="2400" dirty="0">
                <a:solidFill>
                  <a:srgbClr val="0000CC"/>
                </a:solidFill>
                <a:latin typeface="Bookman Old Style" pitchFamily="18" charset="0"/>
              </a:rPr>
              <a:t>Напрямок досліджень</a:t>
            </a:r>
            <a:r>
              <a:rPr lang="uk-UA" sz="2400" b="1" i="1" dirty="0">
                <a:solidFill>
                  <a:srgbClr val="0000CC"/>
                </a:solidFill>
                <a:latin typeface="Bookman Old Style" pitchFamily="18" charset="0"/>
              </a:rPr>
              <a:t> </a:t>
            </a:r>
          </a:p>
          <a:p>
            <a:pPr algn="r">
              <a:defRPr/>
            </a:pPr>
            <a:r>
              <a:rPr lang="uk-UA" sz="2400" b="1" i="1" dirty="0">
                <a:solidFill>
                  <a:srgbClr val="0000CC"/>
                </a:solidFill>
                <a:latin typeface="Bookman Old Style" pitchFamily="18" charset="0"/>
              </a:rPr>
              <a:t>«Із батьківської криниці»</a:t>
            </a:r>
            <a:endParaRPr lang="uk-UA" sz="2400" dirty="0">
              <a:solidFill>
                <a:srgbClr val="0000CC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4590367" y="1628800"/>
            <a:ext cx="437453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61950" algn="just">
              <a:defRPr/>
            </a:pP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Загін </a:t>
            </a:r>
            <a:r>
              <a:rPr lang="uk-UA" sz="2000" b="1" dirty="0">
                <a:latin typeface="Bookman Old Style" pitchFamily="18" charset="0"/>
                <a:cs typeface="Arial" pitchFamily="34" charset="0"/>
              </a:rPr>
              <a:t>«</a:t>
            </a:r>
            <a:r>
              <a:rPr lang="uk-UA" sz="2000" b="1" i="1" dirty="0">
                <a:latin typeface="Bookman Old Style" pitchFamily="18" charset="0"/>
                <a:cs typeface="Arial" pitchFamily="34" charset="0"/>
              </a:rPr>
              <a:t>Прадавні криниці</a:t>
            </a:r>
            <a:r>
              <a:rPr lang="uk-UA" sz="2000" b="1" dirty="0">
                <a:latin typeface="Bookman Old Style" pitchFamily="18" charset="0"/>
                <a:cs typeface="Arial" pitchFamily="34" charset="0"/>
              </a:rPr>
              <a:t>» </a:t>
            </a:r>
            <a:endParaRPr lang="uk-UA" sz="2000" b="1" dirty="0" smtClean="0">
              <a:latin typeface="Bookman Old Style" pitchFamily="18" charset="0"/>
              <a:cs typeface="Arial" pitchFamily="34" charset="0"/>
            </a:endParaRPr>
          </a:p>
          <a:p>
            <a:pPr indent="361950" algn="just">
              <a:defRPr/>
            </a:pPr>
            <a:endParaRPr lang="uk-UA" sz="2000" b="1" dirty="0">
              <a:latin typeface="Bookman Old Style" pitchFamily="18" charset="0"/>
              <a:cs typeface="Arial" pitchFamily="34" charset="0"/>
            </a:endParaRPr>
          </a:p>
          <a:p>
            <a:pPr algn="just">
              <a:defRPr/>
            </a:pP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керівники</a:t>
            </a:r>
          </a:p>
          <a:p>
            <a:pPr algn="just">
              <a:defRPr/>
            </a:pPr>
            <a:r>
              <a:rPr lang="uk-UA" sz="2000" dirty="0" err="1">
                <a:latin typeface="Bookman Old Style" pitchFamily="18" charset="0"/>
                <a:cs typeface="Arial" pitchFamily="34" charset="0"/>
              </a:rPr>
              <a:t>-</a:t>
            </a:r>
            <a:r>
              <a:rPr lang="uk-UA" sz="2000" dirty="0" err="1" smtClean="0">
                <a:latin typeface="Bookman Old Style" pitchFamily="18" charset="0"/>
                <a:cs typeface="Arial" pitchFamily="34" charset="0"/>
              </a:rPr>
              <a:t>методист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uk-UA" sz="2000" dirty="0" err="1">
                <a:latin typeface="Bookman Old Style" pitchFamily="18" charset="0"/>
                <a:cs typeface="Arial" pitchFamily="34" charset="0"/>
              </a:rPr>
              <a:t>Урманець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О.Д.</a:t>
            </a:r>
          </a:p>
          <a:p>
            <a:pPr algn="just">
              <a:defRPr/>
            </a:pPr>
            <a:r>
              <a:rPr lang="uk-UA" sz="2000" dirty="0" err="1" smtClean="0">
                <a:latin typeface="Bookman Old Style" pitchFamily="18" charset="0"/>
                <a:cs typeface="Arial" pitchFamily="34" charset="0"/>
              </a:rPr>
              <a:t>-директор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БТШ </a:t>
            </a:r>
            <a:r>
              <a:rPr lang="uk-UA" sz="2000" dirty="0" err="1">
                <a:latin typeface="Bookman Old Style" pitchFamily="18" charset="0"/>
                <a:cs typeface="Arial" pitchFamily="34" charset="0"/>
              </a:rPr>
              <a:t>Кульчицька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 М.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І</a:t>
            </a:r>
          </a:p>
          <a:p>
            <a:pPr indent="361950" algn="just">
              <a:defRPr/>
            </a:pPr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Народознавча розвідка 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по дослідженню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символіки 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в елементах одягу українців </a:t>
            </a:r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uk-UA" sz="2000" b="1" dirty="0"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«</a:t>
            </a:r>
            <a:r>
              <a:rPr lang="uk-UA" sz="2000" b="1" dirty="0">
                <a:latin typeface="Bookman Old Style" pitchFamily="18" charset="0"/>
                <a:cs typeface="Arial" pitchFamily="34" charset="0"/>
              </a:rPr>
              <a:t>Українські прадавні обереги у національному одязі» </a:t>
            </a:r>
            <a:endParaRPr lang="uk-UA" sz="2000" b="1" dirty="0" smtClean="0"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в</a:t>
            </a: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2015р. отримала </a:t>
            </a:r>
            <a:r>
              <a:rPr lang="uk-UA" sz="2000" dirty="0">
                <a:latin typeface="Bookman Old Style" pitchFamily="18" charset="0"/>
                <a:cs typeface="Arial" pitchFamily="34" charset="0"/>
              </a:rPr>
              <a:t>ІІІ місце у Всеукраїнському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конкурсі.     </a:t>
            </a:r>
            <a:endParaRPr lang="uk-UA" sz="2000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Picture 3" descr="D:\d\Мои документы\МОЄ\7.КРАЄЗНАВЧА ТА ПОШУКОВА РОБОТА\Заходи на 2015 р\Обл. краєзнавча конференція-2015\Изображение 1234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181475" cy="5878513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810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444" y="949866"/>
            <a:ext cx="9090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smtClean="0">
                <a:solidFill>
                  <a:srgbClr val="0000CC"/>
                </a:solidFill>
                <a:latin typeface="Bookman Old Style" pitchFamily="18" charset="0"/>
              </a:rPr>
              <a:t>Туристсько-краєзнавча</a:t>
            </a:r>
          </a:p>
          <a:p>
            <a:pPr algn="ctr"/>
            <a:r>
              <a:rPr lang="uk-UA" sz="5000" b="1" dirty="0" smtClean="0">
                <a:solidFill>
                  <a:srgbClr val="0000CC"/>
                </a:solidFill>
                <a:latin typeface="Bookman Old Style" pitchFamily="18" charset="0"/>
              </a:rPr>
              <a:t>робота</a:t>
            </a:r>
            <a:endParaRPr lang="uk-UA" sz="50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715" y="3501762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0000CC"/>
                </a:solidFill>
              </a:rPr>
              <a:t>Залучення учнів гуртків різного профілю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0000CC"/>
                </a:solidFill>
              </a:rPr>
              <a:t>Організація </a:t>
            </a:r>
            <a:r>
              <a:rPr lang="uk-UA" sz="2400" dirty="0">
                <a:solidFill>
                  <a:srgbClr val="0000CC"/>
                </a:solidFill>
              </a:rPr>
              <a:t>змагань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0000CC"/>
                </a:solidFill>
              </a:rPr>
              <a:t>Участь в змаганнях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0000CC"/>
                </a:solidFill>
              </a:rPr>
              <a:t>Організація і проведення екскурсій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0000CC"/>
                </a:solidFill>
              </a:rPr>
              <a:t>Участь в походах, експедиціях</a:t>
            </a:r>
            <a:endParaRPr lang="uk-UA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71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4" t="14692" r="9843" b="13239"/>
          <a:stretch/>
        </p:blipFill>
        <p:spPr bwMode="auto">
          <a:xfrm>
            <a:off x="327741" y="917779"/>
            <a:ext cx="3703148" cy="26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55810" y="1081553"/>
            <a:ext cx="2797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Квест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територією селища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55"/>
          <a:stretch/>
        </p:blipFill>
        <p:spPr bwMode="auto">
          <a:xfrm>
            <a:off x="5114202" y="917780"/>
            <a:ext cx="3773686" cy="26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54661" y="896887"/>
            <a:ext cx="38517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Змагання з водного туризму</a:t>
            </a:r>
            <a:endParaRPr lang="uk-UA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70" y="3765811"/>
            <a:ext cx="3884220" cy="291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621" y="3760452"/>
            <a:ext cx="2731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Туристичний </a:t>
            </a: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Буаяр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9" b="11298"/>
          <a:stretch/>
        </p:blipFill>
        <p:spPr bwMode="auto">
          <a:xfrm>
            <a:off x="4644007" y="3760451"/>
            <a:ext cx="4122795" cy="291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741" y="282770"/>
            <a:ext cx="8578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00CC"/>
                </a:solidFill>
                <a:latin typeface="Bookman Old Style" pitchFamily="18" charset="0"/>
              </a:rPr>
              <a:t>Залучення учнів гуртків різного профілю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724128" y="3912852"/>
            <a:ext cx="2947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Стежка випробовувань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35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4594"/>
            <a:ext cx="3936089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3607903"/>
            <a:ext cx="4083454" cy="306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76" r="4712"/>
          <a:stretch/>
        </p:blipFill>
        <p:spPr bwMode="auto">
          <a:xfrm>
            <a:off x="446448" y="635801"/>
            <a:ext cx="3998969" cy="2855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7" t="5815" r="3825" b="8431"/>
          <a:stretch/>
        </p:blipFill>
        <p:spPr bwMode="auto">
          <a:xfrm>
            <a:off x="4551511" y="609027"/>
            <a:ext cx="4159736" cy="290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458" y="51816"/>
            <a:ext cx="5824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00CC"/>
                </a:solidFill>
                <a:latin typeface="Bookman Old Style" pitchFamily="18" charset="0"/>
              </a:rPr>
              <a:t>Спортивне орієнтування</a:t>
            </a:r>
            <a:endParaRPr lang="uk-UA" sz="32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80318" y="2961572"/>
            <a:ext cx="27312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Мікроорієнтування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БТШ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34260" y="2792308"/>
            <a:ext cx="27312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Спортивний лабіринт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Грудень 2014р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528" y="5733256"/>
            <a:ext cx="27312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Спортивний лабіринт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Вересень 2015р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6056" y="3933056"/>
            <a:ext cx="33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Спортивне орієнтування,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</a:t>
            </a: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мт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Микулинці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81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7463" y="3695700"/>
            <a:ext cx="5807075" cy="19272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uk-UA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828800"/>
          </a:xfrm>
        </p:spPr>
        <p:txBody>
          <a:bodyPr lIns="91440" rIns="91440"/>
          <a:lstStyle/>
          <a:p>
            <a:pPr eaLnBrk="1" hangingPunct="1">
              <a:defRPr/>
            </a:pPr>
            <a:endParaRPr lang="uk-UA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609" y="-46207"/>
            <a:ext cx="9205609" cy="69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:\2009рік\8.ТПТ Нирків\DSC02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89" y="148324"/>
            <a:ext cx="4446206" cy="3142120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614" y="3645024"/>
            <a:ext cx="4619003" cy="3079927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4989" y="223607"/>
            <a:ext cx="243840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Обласні змагання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1195" y="3803630"/>
            <a:ext cx="206409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Чемпіонат України</a:t>
            </a: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779838" y="115888"/>
            <a:ext cx="51466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Змагання </a:t>
            </a:r>
            <a:br>
              <a:rPr lang="uk-UA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uk-UA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зі спортивного  туризму</a:t>
            </a:r>
          </a:p>
        </p:txBody>
      </p:sp>
    </p:spTree>
    <p:extLst>
      <p:ext uri="{BB962C8B-B14F-4D97-AF65-F5344CB8AC3E}">
        <p14:creationId xmlns:p14="http://schemas.microsoft.com/office/powerpoint/2010/main" xmlns="" val="25551574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9" t="14980" r="2066" b="8601"/>
          <a:stretch/>
        </p:blipFill>
        <p:spPr bwMode="auto">
          <a:xfrm>
            <a:off x="299540" y="746414"/>
            <a:ext cx="3768404" cy="280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SC0154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1" t="11787"/>
          <a:stretch/>
        </p:blipFill>
        <p:spPr bwMode="auto">
          <a:xfrm>
            <a:off x="4708399" y="789965"/>
            <a:ext cx="4004252" cy="27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AM_3251"/>
          <p:cNvPicPr>
            <a:picLocks noChangeAspect="1" noChangeArrowheads="1"/>
          </p:cNvPicPr>
          <p:nvPr/>
        </p:nvPicPr>
        <p:blipFill>
          <a:blip r:embed="rId6" cstate="print">
            <a:lum bright="-12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1" t="17114" r="7732" b="10202"/>
          <a:stretch>
            <a:fillRect/>
          </a:stretch>
        </p:blipFill>
        <p:spPr bwMode="auto">
          <a:xfrm>
            <a:off x="1995033" y="3645024"/>
            <a:ext cx="5079780" cy="309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900537" y="789965"/>
            <a:ext cx="3619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Змагання студентів області – 2014-2015</a:t>
            </a:r>
            <a:endParaRPr lang="uk-UA" sz="16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5174" y="796504"/>
            <a:ext cx="3297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Чемпіонат України - 2015</a:t>
            </a:r>
            <a:endParaRPr lang="uk-UA" sz="16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995459" y="6331097"/>
            <a:ext cx="3297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Чемпіонат області - 2014</a:t>
            </a:r>
            <a:endParaRPr lang="uk-UA" sz="16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9540" y="128245"/>
            <a:ext cx="8413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Bookman Old Style" pitchFamily="18" charset="0"/>
                <a:ea typeface="+mj-ea"/>
                <a:cs typeface="Arial"/>
              </a:rPr>
              <a:t>Організація і проведення змагань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15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810" y="3497542"/>
            <a:ext cx="4174179" cy="3130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DSC03137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68775" cy="3125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228600" y="2590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Техніка туризму вивчається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 спеціально обладнаному кабінеті</a:t>
            </a:r>
          </a:p>
        </p:txBody>
      </p:sp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3141" y="253995"/>
            <a:ext cx="1536229" cy="2303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12" t="20752" r="29022" b="15648"/>
          <a:stretch>
            <a:fillRect/>
          </a:stretch>
        </p:blipFill>
        <p:spPr bwMode="auto">
          <a:xfrm>
            <a:off x="4724400" y="228600"/>
            <a:ext cx="4073183" cy="308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34000" y="2819400"/>
            <a:ext cx="297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Проведення тренувань</a:t>
            </a:r>
          </a:p>
        </p:txBody>
      </p:sp>
      <p:sp>
        <p:nvSpPr>
          <p:cNvPr id="19466" name="Text Box 8"/>
          <p:cNvSpPr txBox="1">
            <a:spLocks noChangeArrowheads="1"/>
          </p:cNvSpPr>
          <p:nvPr/>
        </p:nvSpPr>
        <p:spPr bwMode="auto">
          <a:xfrm>
            <a:off x="4991100" y="3660306"/>
            <a:ext cx="3657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Участь в змаганнях різного рангу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0" r="10017"/>
          <a:stretch/>
        </p:blipFill>
        <p:spPr bwMode="auto">
          <a:xfrm>
            <a:off x="322155" y="3645024"/>
            <a:ext cx="4127167" cy="2970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389660" y="6165895"/>
            <a:ext cx="403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Обласні змагання педагогів - 2015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404664"/>
            <a:ext cx="2790379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Bookman Old Style" pitchFamily="18" charset="0"/>
                <a:ea typeface="+mj-ea"/>
                <a:cs typeface="Arial"/>
              </a:rPr>
              <a:t>Навчання… </a:t>
            </a:r>
            <a:endParaRPr kumimoji="0" lang="uk-UA" sz="3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0224" y="3552376"/>
            <a:ext cx="3191552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3000" b="1" kern="0" dirty="0" smtClean="0">
                <a:solidFill>
                  <a:srgbClr val="0000CC"/>
                </a:solidFill>
                <a:latin typeface="Bookman Old Style" pitchFamily="18" charset="0"/>
                <a:ea typeface="+mj-ea"/>
                <a:cs typeface="Arial"/>
              </a:rPr>
              <a:t>…</a:t>
            </a:r>
            <a:r>
              <a:rPr kumimoji="0" lang="uk-UA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Bookman Old Style" pitchFamily="18" charset="0"/>
                <a:ea typeface="+mj-ea"/>
                <a:cs typeface="Arial"/>
              </a:rPr>
              <a:t>та змагання</a:t>
            </a:r>
            <a:endParaRPr kumimoji="0" lang="uk-UA" sz="3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2684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315" y="257639"/>
            <a:ext cx="4208908" cy="3156681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38" r="3627"/>
          <a:stretch/>
        </p:blipFill>
        <p:spPr bwMode="auto">
          <a:xfrm>
            <a:off x="4736316" y="3565446"/>
            <a:ext cx="4208908" cy="3071471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3" t="13334" r="10757" b="15125"/>
          <a:stretch/>
        </p:blipFill>
        <p:spPr bwMode="auto">
          <a:xfrm>
            <a:off x="251520" y="213919"/>
            <a:ext cx="4146332" cy="3200401"/>
          </a:xfrm>
          <a:prstGeom prst="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7" t="11927" r="12683" b="4402"/>
          <a:stretch/>
        </p:blipFill>
        <p:spPr bwMode="auto">
          <a:xfrm>
            <a:off x="263109" y="3565447"/>
            <a:ext cx="4134743" cy="2995340"/>
          </a:xfrm>
          <a:prstGeom prst="rect">
            <a:avLst/>
          </a:prstGeom>
          <a:ln w="12700"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71015" y="6160677"/>
            <a:ext cx="209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Микулинці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36315" y="476672"/>
            <a:ext cx="1995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Рукомиш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324686" y="5899067"/>
            <a:ext cx="1995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Куряни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23729" y="2860978"/>
            <a:ext cx="21968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Зарваниця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918" y="257639"/>
            <a:ext cx="2535473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Bookman Old Style" pitchFamily="18" charset="0"/>
                <a:ea typeface="+mj-ea"/>
                <a:cs typeface="Arial"/>
              </a:rPr>
              <a:t>Екскурсії</a:t>
            </a:r>
            <a:endParaRPr kumimoji="0" lang="uk-UA" sz="3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33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72857" y="332656"/>
            <a:ext cx="8499346" cy="1323439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Прогнозування результатів проектної діяльності </a:t>
            </a:r>
            <a:r>
              <a:rPr lang="uk-UA" sz="40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БТШ</a:t>
            </a:r>
            <a:endParaRPr kumimoji="0" lang="uk-UA" altLang="uk-UA" sz="40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5078" y="4281974"/>
            <a:ext cx="3867393" cy="800219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Розширення світогляду </a:t>
            </a:r>
          </a:p>
          <a:p>
            <a:pPr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та професійна орієнтація</a:t>
            </a:r>
            <a:endParaRPr kumimoji="0" lang="uk-UA" sz="23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j-ea"/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95078" y="2115042"/>
            <a:ext cx="3867393" cy="1154162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3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Збірки </a:t>
            </a:r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методичних, краєзнавчих </a:t>
            </a:r>
          </a:p>
          <a:p>
            <a:pPr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та </a:t>
            </a:r>
            <a:r>
              <a:rPr lang="uk-UA" sz="23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фахових </a:t>
            </a:r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матеріалів</a:t>
            </a:r>
            <a:endParaRPr kumimoji="0" lang="uk-UA" sz="23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716015" y="2115042"/>
            <a:ext cx="4156187" cy="1154162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Можливість розпочинати </a:t>
            </a:r>
          </a:p>
          <a:p>
            <a:pPr lvl="0"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дослідницьку діяльність</a:t>
            </a:r>
          </a:p>
          <a:p>
            <a:pPr lvl="0"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в </a:t>
            </a:r>
            <a:r>
              <a:rPr lang="uk-UA" sz="23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рамках МАН </a:t>
            </a:r>
            <a:endParaRPr kumimoji="0" lang="uk-UA" sz="23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99195" y="5445224"/>
            <a:ext cx="8627124" cy="830997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4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Застосування </a:t>
            </a:r>
            <a:r>
              <a:rPr lang="uk-UA" sz="24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у майбутньому здобутих навиків</a:t>
            </a:r>
          </a:p>
          <a:p>
            <a:pPr lvl="0" algn="ctr" eaLnBrk="1" hangingPunct="1"/>
            <a:r>
              <a:rPr lang="uk-UA" sz="24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в інших видах діяльності</a:t>
            </a:r>
            <a:endParaRPr lang="uk-UA" sz="2400" b="1" dirty="0">
              <a:solidFill>
                <a:srgbClr val="0000CC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16015" y="4264481"/>
            <a:ext cx="4156187" cy="800219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3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В</a:t>
            </a:r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ироблення нових навиків</a:t>
            </a:r>
          </a:p>
          <a:p>
            <a:pPr lvl="0" algn="ctr" eaLnBrk="1" hangingPunct="1"/>
            <a:r>
              <a:rPr lang="uk-UA" sz="23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та компетентностей</a:t>
            </a:r>
            <a:endParaRPr lang="uk-UA" sz="2300" b="1" dirty="0">
              <a:solidFill>
                <a:srgbClr val="0000CC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9753" y="3522839"/>
            <a:ext cx="3882718" cy="461665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400" b="1" dirty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Оздоровлення </a:t>
            </a:r>
            <a:r>
              <a:rPr lang="uk-UA" sz="24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учнів</a:t>
            </a:r>
            <a:endParaRPr lang="uk-UA" sz="2400" b="1" dirty="0">
              <a:solidFill>
                <a:srgbClr val="0000CC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16015" y="3522839"/>
            <a:ext cx="4156188" cy="461665"/>
          </a:xfrm>
          <a:prstGeom prst="rect">
            <a:avLst/>
          </a:prstGeom>
          <a:gradFill rotWithShape="1">
            <a:gsLst>
              <a:gs pos="0">
                <a:srgbClr val="F4E7ED">
                  <a:tint val="78000"/>
                  <a:satMod val="220000"/>
                </a:srgbClr>
              </a:gs>
              <a:gs pos="100000">
                <a:srgbClr val="F4E7ED">
                  <a:shade val="35000"/>
                  <a:satMod val="155000"/>
                </a:srgbClr>
              </a:gs>
            </a:gsLst>
            <a:path path="circle">
              <a:fillToRect l="60000" t="50000" r="40000" b="50000"/>
            </a:path>
          </a:gradFill>
          <a:ln w="9525">
            <a:solidFill>
              <a:srgbClr val="B83D68">
                <a:lumMod val="50000"/>
              </a:srgb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uk-UA" sz="2400" b="1" dirty="0" smtClean="0">
                <a:solidFill>
                  <a:srgbClr val="0000CC"/>
                </a:solidFill>
                <a:latin typeface="Arial" pitchFamily="34" charset="0"/>
                <a:ea typeface="Calibri"/>
                <a:cs typeface="Arial" pitchFamily="34" charset="0"/>
              </a:rPr>
              <a:t>Самореалізація</a:t>
            </a:r>
            <a:endParaRPr lang="uk-UA" sz="2400" b="1" dirty="0">
              <a:solidFill>
                <a:srgbClr val="0000CC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499992" y="1656095"/>
            <a:ext cx="0" cy="37891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7" idx="3"/>
            <a:endCxn id="8" idx="1"/>
          </p:cNvCxnSpPr>
          <p:nvPr/>
        </p:nvCxnSpPr>
        <p:spPr>
          <a:xfrm>
            <a:off x="4262471" y="2692123"/>
            <a:ext cx="4535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262471" y="3753671"/>
            <a:ext cx="4535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10" idx="1"/>
          </p:cNvCxnSpPr>
          <p:nvPr/>
        </p:nvCxnSpPr>
        <p:spPr>
          <a:xfrm>
            <a:off x="4262471" y="4664590"/>
            <a:ext cx="453544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997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uk-UA" smtClean="0"/>
          </a:p>
        </p:txBody>
      </p:sp>
      <p:pic>
        <p:nvPicPr>
          <p:cNvPr id="3686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5401" y="0"/>
            <a:ext cx="9144000" cy="6856413"/>
          </a:xfrm>
          <a:noFill/>
        </p:spPr>
      </p:pic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518814" y="118771"/>
            <a:ext cx="4464496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Пішохідні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походи</a:t>
            </a:r>
            <a:endParaRPr lang="uk-UA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43214" y="2291154"/>
            <a:ext cx="3382144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Дністровський каньйон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pic>
        <p:nvPicPr>
          <p:cNvPr id="14" name="Picture 5" descr="100_0107"/>
          <p:cNvPicPr>
            <a:picLocks noChangeAspect="1" noChangeArrowheads="1"/>
          </p:cNvPicPr>
          <p:nvPr/>
        </p:nvPicPr>
        <p:blipFill rotWithShape="1">
          <a:blip r:embed="rId3" cstate="print"/>
          <a:srcRect l="-2364" t="6961" r="1"/>
          <a:stretch/>
        </p:blipFill>
        <p:spPr bwMode="auto">
          <a:xfrm>
            <a:off x="0" y="31920"/>
            <a:ext cx="4518814" cy="3202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97307" y="2469611"/>
            <a:ext cx="2578549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Карпати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9" t="10537" r="28829" b="2044"/>
          <a:stretch/>
        </p:blipFill>
        <p:spPr bwMode="auto">
          <a:xfrm>
            <a:off x="5999705" y="2302408"/>
            <a:ext cx="2880320" cy="3998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999705" y="5522813"/>
            <a:ext cx="288032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Гірський </a:t>
            </a:r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Крим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26" t="20406" r="27947" b="4971"/>
          <a:stretch/>
        </p:blipFill>
        <p:spPr bwMode="auto">
          <a:xfrm>
            <a:off x="2771799" y="3361229"/>
            <a:ext cx="3092593" cy="3398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740193" y="6207522"/>
            <a:ext cx="31242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Тернопільщина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5084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 l="9569" t="10481" r="9187" b="10870"/>
          <a:stretch>
            <a:fillRect/>
          </a:stretch>
        </p:blipFill>
        <p:spPr bwMode="auto">
          <a:xfrm>
            <a:off x="179388" y="3532188"/>
            <a:ext cx="4321175" cy="3136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5992813" y="5537200"/>
            <a:ext cx="2643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mtClean="0">
                <a:solidFill>
                  <a:prstClr val="black"/>
                </a:solidFill>
              </a:rPr>
              <a:t>Набір в розвідку Айдар</a:t>
            </a:r>
          </a:p>
        </p:txBody>
      </p: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3" cstate="print"/>
          <a:srcRect t="4384"/>
          <a:stretch>
            <a:fillRect/>
          </a:stretch>
        </p:blipFill>
        <p:spPr bwMode="auto">
          <a:xfrm>
            <a:off x="179388" y="188913"/>
            <a:ext cx="424815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500438"/>
            <a:ext cx="4148138" cy="310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DSC040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0153" y="133511"/>
            <a:ext cx="4191001" cy="3308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297084" y="2982690"/>
            <a:ext cx="5256584" cy="81622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Гірські походи</a:t>
            </a:r>
            <a:endParaRPr lang="uk-UA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47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139952" y="332656"/>
            <a:ext cx="4787900" cy="10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cs typeface="Arial"/>
              </a:rPr>
              <a:t>Велосипедні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cs typeface="Arial"/>
              </a:rPr>
              <a:t>походи</a:t>
            </a:r>
          </a:p>
        </p:txBody>
      </p:sp>
      <p:pic>
        <p:nvPicPr>
          <p:cNvPr id="3" name="Picture 4" descr="DSC02898"/>
          <p:cNvPicPr>
            <a:picLocks noChangeAspect="1" noChangeArrowheads="1"/>
          </p:cNvPicPr>
          <p:nvPr/>
        </p:nvPicPr>
        <p:blipFill>
          <a:blip r:embed="rId2" cstate="print"/>
          <a:srcRect l="8337" t="9819" r="7027" b="15477"/>
          <a:stretch>
            <a:fillRect/>
          </a:stretch>
        </p:blipFill>
        <p:spPr bwMode="auto">
          <a:xfrm>
            <a:off x="122905" y="188912"/>
            <a:ext cx="4588151" cy="303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99"/>
          <a:stretch/>
        </p:blipFill>
        <p:spPr bwMode="auto">
          <a:xfrm>
            <a:off x="122905" y="3356993"/>
            <a:ext cx="4619920" cy="318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69" t="5582" r="34854" b="27466"/>
          <a:stretch/>
        </p:blipFill>
        <p:spPr bwMode="auto">
          <a:xfrm>
            <a:off x="5033611" y="1677802"/>
            <a:ext cx="3841715" cy="4813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222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uk-UA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uk-UA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2" name="Picture 4" descr="DSC00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DSC00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39" t="20752" r="16614" b="4207"/>
          <a:stretch>
            <a:fillRect/>
          </a:stretch>
        </p:blipFill>
        <p:spPr bwMode="auto">
          <a:xfrm>
            <a:off x="4932040" y="116632"/>
            <a:ext cx="4065894" cy="3080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91360" y="548680"/>
            <a:ext cx="46805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Водні походи</a:t>
            </a:r>
            <a:endParaRPr lang="uk-UA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6" descr="DSC0848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79" t="7512"/>
          <a:stretch>
            <a:fillRect/>
          </a:stretch>
        </p:blipFill>
        <p:spPr bwMode="auto">
          <a:xfrm>
            <a:off x="148498" y="2132856"/>
            <a:ext cx="3458045" cy="4570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5410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44049"/>
            <a:ext cx="4473210" cy="3355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368" y="116632"/>
            <a:ext cx="2780255" cy="3707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64"/>
          <a:stretch/>
        </p:blipFill>
        <p:spPr bwMode="auto">
          <a:xfrm>
            <a:off x="401652" y="3395107"/>
            <a:ext cx="3929393" cy="326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44" y="275279"/>
            <a:ext cx="2496277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980728"/>
            <a:ext cx="23984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uk-UA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Спелео</a:t>
            </a:r>
            <a:endParaRPr lang="uk-UA" sz="4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lvl="0" algn="ctr">
              <a:defRPr/>
            </a:pPr>
            <a:r>
              <a:rPr lang="uk-UA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походи</a:t>
            </a:r>
            <a:endParaRPr lang="uk-UA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07158" y="404664"/>
            <a:ext cx="22322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п</a:t>
            </a:r>
            <a:r>
              <a:rPr lang="uk-U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ечера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Перлина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015716" y="4019695"/>
            <a:ext cx="22322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п</a:t>
            </a:r>
            <a:r>
              <a:rPr lang="uk-U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ечера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Опільська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48064" y="5805264"/>
            <a:ext cx="22322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п</a:t>
            </a:r>
            <a:r>
              <a:rPr lang="uk-U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ечера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Мармурова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30371" y="282198"/>
            <a:ext cx="2232248" cy="9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п</a:t>
            </a:r>
            <a:r>
              <a:rPr lang="uk-U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ечера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Е</a:t>
            </a:r>
            <a:r>
              <a:rPr lang="uk-UA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міне-Баір-Хасар</a:t>
            </a:r>
            <a:endParaRPr lang="uk-U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40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5536" y="188640"/>
            <a:ext cx="8352928" cy="93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algn="ctr" defTabSz="1044575">
              <a:defRPr/>
            </a:pPr>
            <a:r>
              <a:rPr lang="uk-UA" sz="2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Експедиційні загони Великобірківського </a:t>
            </a:r>
            <a:endParaRPr lang="uk-UA" sz="2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044575" eaLnBrk="0" hangingPunct="0">
              <a:defRPr/>
            </a:pPr>
            <a:r>
              <a:rPr lang="uk-UA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будинку творчості </a:t>
            </a:r>
            <a:r>
              <a:rPr lang="uk-UA" sz="2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школяра в 2015-2016 </a:t>
            </a:r>
            <a:r>
              <a:rPr lang="uk-UA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 р.</a:t>
            </a:r>
            <a:endParaRPr lang="uk-UA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782705"/>
              </p:ext>
            </p:extLst>
          </p:nvPr>
        </p:nvGraphicFramePr>
        <p:xfrm>
          <a:off x="251520" y="1484784"/>
          <a:ext cx="8640960" cy="5018224"/>
        </p:xfrm>
        <a:graphic>
          <a:graphicData uri="http://schemas.openxmlformats.org/drawingml/2006/table">
            <a:tbl>
              <a:tblPr/>
              <a:tblGrid>
                <a:gridCol w="1079624"/>
                <a:gridCol w="1460376"/>
                <a:gridCol w="1227137"/>
                <a:gridCol w="4873823"/>
              </a:tblGrid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Загін</a:t>
                      </a:r>
                      <a:endParaRPr kumimoji="0" lang="uk-UA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Керівник загону</a:t>
                      </a:r>
                      <a:endParaRPr kumimoji="0" lang="uk-UA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Сформований загін</a:t>
                      </a:r>
                      <a:endParaRPr kumimoji="0" lang="uk-UA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Мета роботи загону</a:t>
                      </a:r>
                      <a:endParaRPr kumimoji="0" lang="uk-UA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</a:tr>
              <a:tr h="1194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Вершина</a:t>
                      </a:r>
                      <a:endParaRPr kumimoji="0" lang="uk-UA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Серба Т.Б. </a:t>
                      </a: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 методист БТШ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Спортивний туризм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95250" lvl="0" indent="-9525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0165" algn="l"/>
                        </a:tabLst>
                      </a:pPr>
                      <a:r>
                        <a:rPr kumimoji="0" lang="uk-UA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Розробка та апробація місцевих маршрутів</a:t>
                      </a:r>
                    </a:p>
                    <a:p>
                      <a:pPr marL="95250" lvl="0" indent="-9525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0165" algn="l"/>
                        </a:tabLst>
                      </a:pPr>
                      <a:r>
                        <a:rPr lang="uk-UA" sz="1200" dirty="0" smtClean="0">
                          <a:effectLst/>
                        </a:rPr>
                        <a:t>Робота над проектом «Історія туристсько-краєзнавчого відділу» </a:t>
                      </a:r>
                    </a:p>
                    <a:p>
                      <a:pPr marL="95250" lvl="0" indent="-9525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0165" algn="l"/>
                        </a:tabLst>
                      </a:pPr>
                      <a:r>
                        <a:rPr lang="uk-UA" sz="1200" spc="-25" dirty="0" smtClean="0">
                          <a:effectLst/>
                        </a:rPr>
                        <a:t>Краєзнавчі розвідки присвячені козацтву, діяльності УСС та УПА на теренах нашого краю, видатним постатям нашого краю.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</a:tr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Джерела народної творчості</a:t>
                      </a:r>
                      <a:endParaRPr kumimoji="0" lang="uk-UA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 dirty="0" err="1" smtClean="0">
                          <a:effectLst/>
                        </a:rPr>
                        <a:t>Урманець</a:t>
                      </a:r>
                      <a:r>
                        <a:rPr lang="uk-UA" sz="1300" b="1" dirty="0" smtClean="0">
                          <a:effectLst/>
                        </a:rPr>
                        <a:t> О.-</a:t>
                      </a:r>
                      <a:r>
                        <a:rPr lang="uk-UA" sz="1200" dirty="0" smtClean="0">
                          <a:effectLst/>
                        </a:rPr>
                        <a:t>методист БТШ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effectLst/>
                        </a:rPr>
                        <a:t>Стадник В.О.</a:t>
                      </a:r>
                    </a:p>
                    <a:p>
                      <a:r>
                        <a:rPr lang="uk-UA" sz="1300" dirty="0" smtClean="0">
                          <a:effectLst/>
                        </a:rPr>
                        <a:t>- </a:t>
                      </a:r>
                      <a:r>
                        <a:rPr lang="uk-UA" sz="1200" dirty="0" smtClean="0">
                          <a:effectLst/>
                        </a:rPr>
                        <a:t>акомпаніатор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Гурток ПТМ,</a:t>
                      </a:r>
                    </a:p>
                    <a:p>
                      <a:pPr algn="ctr"/>
                      <a:r>
                        <a:rPr lang="uk-UA" sz="1200" dirty="0" smtClean="0">
                          <a:effectLst/>
                        </a:rPr>
                        <a:t>фольклорний ансамбль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Дослідження і опис місцевого фольклору, відтворення звичаїв, проект «Міст дружби»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</a:tr>
              <a:tr h="1415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Прадавні криниці</a:t>
                      </a:r>
                      <a:endParaRPr kumimoji="0" lang="uk-UA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effectLst/>
                        </a:rPr>
                        <a:t>Потурай Н.В. </a:t>
                      </a:r>
                      <a:r>
                        <a:rPr lang="uk-UA" sz="1300" dirty="0" smtClean="0">
                          <a:effectLst/>
                        </a:rPr>
                        <a:t>– </a:t>
                      </a:r>
                      <a:r>
                        <a:rPr lang="uk-UA" sz="1200" dirty="0" smtClean="0">
                          <a:effectLst/>
                        </a:rPr>
                        <a:t>керівник патріотичного клубу</a:t>
                      </a:r>
                    </a:p>
                    <a:p>
                      <a:pPr algn="ctr"/>
                      <a:r>
                        <a:rPr lang="uk-UA" sz="1300" b="1" dirty="0" smtClean="0">
                          <a:effectLst/>
                        </a:rPr>
                        <a:t>Лисак Н.А. </a:t>
                      </a:r>
                      <a:r>
                        <a:rPr lang="uk-UA" sz="1300" dirty="0" smtClean="0">
                          <a:effectLst/>
                        </a:rPr>
                        <a:t>– </a:t>
                      </a:r>
                      <a:r>
                        <a:rPr lang="uk-UA" sz="1200" dirty="0" smtClean="0">
                          <a:effectLst/>
                        </a:rPr>
                        <a:t>керівник техн. гуртків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Патріотичний клуб,</a:t>
                      </a:r>
                    </a:p>
                    <a:p>
                      <a:pPr marL="0" indent="0" algn="ctr"/>
                      <a:r>
                        <a:rPr lang="uk-UA" sz="1200" dirty="0" err="1" smtClean="0">
                          <a:effectLst/>
                        </a:rPr>
                        <a:t>Паперопластика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Дослідження звичаїв та традицій, народних промислів, прикладних мистецтв рідного краю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</a:tr>
              <a:tr h="88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Лідер</a:t>
                      </a:r>
                      <a:endParaRPr kumimoji="0" lang="uk-UA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Злонкевич С.В. </a:t>
                      </a: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</a:t>
                      </a:r>
                      <a:r>
                        <a:rPr kumimoji="0" lang="uk-UA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культорганізатор</a:t>
                      </a:r>
                      <a:endParaRPr kumimoji="0" lang="uk-UA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Члени Ради гуртківців БТШ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10445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Робота над проектом «Видатні постаті та події нашого краю» 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4516" marR="104516" marT="52260" marB="52260" anchor="ctr" horzOverflow="overflow">
                    <a:lnL w="12700" cmpd="sng">
                      <a:solidFill>
                        <a:srgbClr val="94C600"/>
                      </a:solidFill>
                    </a:lnL>
                    <a:lnR w="12700" cmpd="sng">
                      <a:solidFill>
                        <a:srgbClr val="94C600"/>
                      </a:solidFill>
                    </a:lnR>
                    <a:lnT w="12700" cmpd="sng">
                      <a:solidFill>
                        <a:srgbClr val="94C600"/>
                      </a:solidFill>
                    </a:lnT>
                    <a:lnB w="12700" cmpd="sng">
                      <a:solidFill>
                        <a:srgbClr val="94C6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1382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932" y="1166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spc="-25" dirty="0" smtClean="0">
                <a:solidFill>
                  <a:srgbClr val="0000CC"/>
                </a:solidFill>
                <a:effectLst/>
                <a:latin typeface="Bookman Old Style"/>
                <a:ea typeface="Times New Roman"/>
              </a:rPr>
              <a:t>Проектна діяльність</a:t>
            </a:r>
            <a:endParaRPr lang="uk-UA" sz="1050" dirty="0" smtClean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b="1" spc="-25" dirty="0" smtClean="0">
                <a:solidFill>
                  <a:srgbClr val="0000CC"/>
                </a:solidFill>
                <a:effectLst/>
                <a:latin typeface="Bookman Old Style"/>
                <a:ea typeface="Times New Roman"/>
              </a:rPr>
              <a:t>керівників гуртків Великобірківського БТШ</a:t>
            </a:r>
            <a:endParaRPr lang="uk-UA" sz="1050" dirty="0" smtClean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b="1" spc="-25" dirty="0" smtClean="0">
                <a:solidFill>
                  <a:srgbClr val="0000CC"/>
                </a:solidFill>
                <a:effectLst/>
                <a:latin typeface="Bookman Old Style"/>
                <a:ea typeface="Times New Roman"/>
              </a:rPr>
              <a:t>на 2015-2016 навчальний рік та період літніх канікул.</a:t>
            </a:r>
            <a:endParaRPr lang="uk-UA" sz="1050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601727"/>
              </p:ext>
            </p:extLst>
          </p:nvPr>
        </p:nvGraphicFramePr>
        <p:xfrm>
          <a:off x="300933" y="1340768"/>
          <a:ext cx="8552540" cy="51365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83988"/>
                <a:gridCol w="792088"/>
                <a:gridCol w="1728192"/>
                <a:gridCol w="1296144"/>
                <a:gridCol w="1152128"/>
              </a:tblGrid>
              <a:tr h="1500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Назва </a:t>
                      </a: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проекту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Керівник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Місце </a:t>
                      </a:r>
                      <a:endParaRPr lang="uk-UA" sz="1400" b="1" spc="-25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проведення</a:t>
                      </a: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Тип проекту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Тривалість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34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Історія відділу «Туристсько-краєзнавчі гуртки Великобірківського будинку творчості школяра 1960–2016 роки»</a:t>
                      </a: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Серба Т.Б.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БТШ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дослідницько-пошуковий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Організація і проведення походів І-ІІІ категорії з учнівською молоддю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БТШ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практичний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«Південне Поділля – перлина Тернопільського краю»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БТШ, </a:t>
                      </a:r>
                      <a:r>
                        <a:rPr lang="uk-UA" sz="12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Придністров’я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дослідницько-пошyковий</a:t>
                      </a:r>
                      <a:r>
                        <a:rPr lang="uk-UA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uk-UA" sz="12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практичний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«Визначні постаті та події рідного краю»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Злонкевич </a:t>
                      </a:r>
                      <a:r>
                        <a:rPr lang="uk-UA" sz="1400" b="1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С.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 та Тернопільський район</a:t>
                      </a: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пошуково-дослідницький, соціальний</a:t>
                      </a: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2014-2017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67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«Міст дружби В.Бірки – Вроцлав (Польща)» (родинні зв’язки поляків та українців, вихідців із селища)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Урманець О.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Зустрічі, пошукова робота, екскурсії за кордон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</a:t>
                      </a:r>
                      <a:r>
                        <a:rPr lang="uk-UA" sz="1200" spc="-25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Кшелів</a:t>
                      </a: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(Польща)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соціально-дослідницький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Історія Великобірківського БТШ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БТШ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дослідницько-пошуковий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Світ техніки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БТШ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пошуково-практичний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2013-2016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Світ паперових ідей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b="1" spc="-25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Лисак Н.А.</a:t>
                      </a:r>
                      <a:endParaRPr lang="uk-UA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spc="-25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В.Бірки, БТШ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Інформаційно-практичний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2013-2018</a:t>
                      </a:r>
                      <a:endParaRPr lang="uk-UA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500" marR="37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205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\Foto\1.СПОРТИВНИЙ ТУРИЗМ\2012рік\Русилів-Язлівець\DSC002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2099"/>
            <a:ext cx="3745442" cy="281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824513" y="-13745"/>
            <a:ext cx="7704856" cy="764704"/>
          </a:xfrm>
          <a:prstGeom prst="rect">
            <a:avLst/>
          </a:prstGeom>
          <a:noFill/>
          <a:ln>
            <a:noFill/>
          </a:ln>
          <a:effectLst/>
        </p:spPr>
        <p:txBody>
          <a:bodyPr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cs typeface="Times New Roman" pitchFamily="18" charset="0"/>
              </a:rPr>
              <a:t>Форми проектної діяльності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278128" y="3176280"/>
            <a:ext cx="27003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16" tIns="52258" rIns="104516" bIns="52258" anchor="ctr">
            <a:spAutoFit/>
          </a:bodyPr>
          <a:lstStyle/>
          <a:p>
            <a:pPr marL="0" marR="0" lvl="0" indent="0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Краєзнавчі екскурсії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11" y="3911024"/>
            <a:ext cx="3763268" cy="2822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6"/>
          <p:cNvSpPr txBox="1">
            <a:spLocks noChangeArrowheads="1"/>
          </p:cNvSpPr>
          <p:nvPr/>
        </p:nvSpPr>
        <p:spPr bwMode="auto">
          <a:xfrm>
            <a:off x="956257" y="6237312"/>
            <a:ext cx="2293375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516" tIns="52258" rIns="104516" bIns="52258">
            <a:spAutoFit/>
          </a:bodyPr>
          <a:lstStyle>
            <a:lvl1pPr defTabSz="10445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445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445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445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445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Пошукова робота 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9" name="Picture 21" descr="D:\Фотографії\Бережани\DSC063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56972" y="905265"/>
            <a:ext cx="3745443" cy="284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5220072" y="3350268"/>
            <a:ext cx="24606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16" tIns="52258" rIns="104516" bIns="52258" anchor="ctr">
            <a:spAutoFit/>
          </a:bodyPr>
          <a:lstStyle/>
          <a:p>
            <a:pPr marL="0" marR="0" lvl="0" indent="0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Краєзнавчі походи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46196"/>
            <a:ext cx="3727897" cy="2798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695751" y="4242337"/>
            <a:ext cx="27765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Велосипедні походи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30434"/>
            <a:ext cx="587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400" b="1" kern="0" dirty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К</a:t>
            </a:r>
            <a:r>
              <a:rPr lang="uk-UA" sz="2400" b="1" kern="0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раєзнавчо-пошукової робота</a:t>
            </a:r>
            <a:endParaRPr lang="uk-UA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16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" t="11327" r="5557" b="11559"/>
          <a:stretch/>
        </p:blipFill>
        <p:spPr bwMode="auto">
          <a:xfrm>
            <a:off x="395536" y="663524"/>
            <a:ext cx="4421402" cy="2967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0" b="10940"/>
          <a:stretch/>
        </p:blipFill>
        <p:spPr bwMode="auto">
          <a:xfrm>
            <a:off x="4954553" y="612238"/>
            <a:ext cx="3812918" cy="296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3" t="19230" r="21340" b="8084"/>
          <a:stretch/>
        </p:blipFill>
        <p:spPr bwMode="auto">
          <a:xfrm>
            <a:off x="216520" y="3743863"/>
            <a:ext cx="4056709" cy="2967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35566"/>
            <a:ext cx="5593968" cy="476672"/>
          </a:xfrm>
          <a:prstGeom prst="rect">
            <a:avLst/>
          </a:prstGeom>
          <a:noFill/>
          <a:ln>
            <a:noFill/>
          </a:ln>
          <a:effectLst/>
        </p:spPr>
        <p:txBody>
          <a:bodyPr rtlCol="0">
            <a:noAutofit/>
          </a:bodyPr>
          <a:lstStyle/>
          <a:p>
            <a:pPr algn="ctr">
              <a:spcBef>
                <a:spcPts val="0"/>
              </a:spcBef>
              <a:buClrTx/>
              <a:buSzTx/>
              <a:buFont typeface="Arial" pitchFamily="34" charset="0"/>
              <a:buChar char="•"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cs typeface="Times New Roman" pitchFamily="18" charset="0"/>
              </a:rPr>
              <a:t>Експедиційна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cs typeface="Times New Roman" pitchFamily="18" charset="0"/>
              </a:rPr>
              <a:t> робота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9" name="Picture 2" descr="F:\бтш\Шевченко на Тернопільщині\Войнарський\P1010244.JPG"/>
          <p:cNvPicPr>
            <a:picLocks noChangeAspect="1" noChangeArrowheads="1"/>
          </p:cNvPicPr>
          <p:nvPr/>
        </p:nvPicPr>
        <p:blipFill>
          <a:blip r:embed="rId8" cstate="print">
            <a:lum bright="-12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148" y="3685957"/>
            <a:ext cx="4433603" cy="30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67544" y="3260348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 час </a:t>
            </a:r>
            <a:r>
              <a:rPr lang="uk-UA" sz="1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веломандрівок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5724128" y="3084497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пішохідному поході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888979" y="6237312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водному поході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4625354" y="6227744"/>
            <a:ext cx="3240360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Зустрічі з видатними людьми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90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553" y="3823800"/>
            <a:ext cx="3797290" cy="2847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DSC08819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090" y="841570"/>
            <a:ext cx="3749266" cy="2807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92" y="800730"/>
            <a:ext cx="3888801" cy="295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0" t="9194" r="7261" b="3144"/>
          <a:stretch/>
        </p:blipFill>
        <p:spPr bwMode="auto">
          <a:xfrm>
            <a:off x="550260" y="3775418"/>
            <a:ext cx="3888801" cy="2896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512" y="224515"/>
            <a:ext cx="7848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solidFill>
                  <a:srgbClr val="0000CC"/>
                </a:solidFill>
                <a:latin typeface="Bookman Old Style" pitchFamily="18" charset="0"/>
                <a:cs typeface="Arial" charset="0"/>
              </a:rPr>
              <a:t>Суспільно-корисна та волонтерська робота</a:t>
            </a:r>
            <a:endParaRPr lang="uk-UA" sz="2400" b="1" dirty="0">
              <a:solidFill>
                <a:srgbClr val="0000CC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4985041" y="3232205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Зустрічі із старожилами</a:t>
            </a:r>
            <a:endParaRPr kumimoji="0" lang="uk-UA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394681" y="3232205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Відтворення звичаїв</a:t>
            </a:r>
            <a:endParaRPr kumimoji="0" lang="uk-UA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956485" y="6237312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Патріотичні мости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212993" y="6213833"/>
            <a:ext cx="3043343" cy="3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516" tIns="52258" rIns="104516" bIns="52258" anchor="ctr">
            <a:spAutoFit/>
          </a:bodyPr>
          <a:lstStyle/>
          <a:p>
            <a:pPr marL="0" marR="0" lvl="0" indent="0" algn="ctr" defTabSz="10445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Маскувальна сітка</a:t>
            </a:r>
            <a:endParaRPr kumimoji="0" lang="uk-UA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73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420888"/>
            <a:ext cx="8475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rgbClr val="0000CC"/>
                </a:solidFill>
                <a:latin typeface="Bookman Old Style" pitchFamily="18" charset="0"/>
              </a:rPr>
              <a:t>Реалізація проектів</a:t>
            </a:r>
            <a:endParaRPr lang="uk-UA" sz="60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59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1648</TotalTime>
  <Words>960</Words>
  <Application>Microsoft Office PowerPoint</Application>
  <PresentationFormat>Экран (4:3)</PresentationFormat>
  <Paragraphs>249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Воздушный поток</vt:lpstr>
      <vt:lpstr>Вершина горы</vt:lpstr>
      <vt:lpstr>Слайд 1</vt:lpstr>
      <vt:lpstr>Слайд 2</vt:lpstr>
      <vt:lpstr>Слайд 3</vt:lpstr>
      <vt:lpstr>Слайд 4</vt:lpstr>
      <vt:lpstr>Слайд 5</vt:lpstr>
      <vt:lpstr>Форми проектної діяльності</vt:lpstr>
      <vt:lpstr>Експедиційна робота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108</cp:revision>
  <dcterms:created xsi:type="dcterms:W3CDTF">2015-10-29T21:31:48Z</dcterms:created>
  <dcterms:modified xsi:type="dcterms:W3CDTF">2016-05-02T09:34:31Z</dcterms:modified>
</cp:coreProperties>
</file>