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1F118-95AE-4DD8-84A2-9795B94E30BC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2FD6C-B03F-40C4-8C0F-063DA93DE8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3000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2FD6C-B03F-40C4-8C0F-063DA93DE86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223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Мотивація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2FD6C-B03F-40C4-8C0F-063DA93DE86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061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Переваги казок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2FD6C-B03F-40C4-8C0F-063DA93DE86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5666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Цілі казок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2FD6C-B03F-40C4-8C0F-063DA93DE86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0258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Виховні можливості казки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2FD6C-B03F-40C4-8C0F-063DA93DE8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1824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9F31-18D7-445A-A20D-90EC4EEBA60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069-33C1-46E5-A6DD-8E48D9F87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032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9F31-18D7-445A-A20D-90EC4EEBA60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069-33C1-46E5-A6DD-8E48D9F87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679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9F31-18D7-445A-A20D-90EC4EEBA60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069-33C1-46E5-A6DD-8E48D9F87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90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9F31-18D7-445A-A20D-90EC4EEBA60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069-33C1-46E5-A6DD-8E48D9F87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726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9F31-18D7-445A-A20D-90EC4EEBA60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069-33C1-46E5-A6DD-8E48D9F87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495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9F31-18D7-445A-A20D-90EC4EEBA60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069-33C1-46E5-A6DD-8E48D9F87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778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9F31-18D7-445A-A20D-90EC4EEBA60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069-33C1-46E5-A6DD-8E48D9F87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509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9F31-18D7-445A-A20D-90EC4EEBA60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069-33C1-46E5-A6DD-8E48D9F87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630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9F31-18D7-445A-A20D-90EC4EEBA60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069-33C1-46E5-A6DD-8E48D9F87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887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9F31-18D7-445A-A20D-90EC4EEBA60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069-33C1-46E5-A6DD-8E48D9F87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390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9F31-18D7-445A-A20D-90EC4EEBA60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2069-33C1-46E5-A6DD-8E48D9F87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247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9F31-18D7-445A-A20D-90EC4EEBA60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E2069-33C1-46E5-A6DD-8E48D9F876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183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668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242088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Казки </a:t>
            </a:r>
            <a:r>
              <a:rPr lang="uk-UA" sz="3200" b="1" dirty="0" smtClean="0">
                <a:solidFill>
                  <a:srgbClr val="FF0000"/>
                </a:solidFill>
              </a:rPr>
              <a:t>як </a:t>
            </a:r>
            <a:r>
              <a:rPr lang="uk-UA" sz="3200" b="1" dirty="0" smtClean="0">
                <a:solidFill>
                  <a:srgbClr val="FF0000"/>
                </a:solidFill>
              </a:rPr>
              <a:t>засіб комунікативної спрямованості уроків англійської мови на початковому етапі навчання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3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364088" cy="395464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56176" y="19472"/>
            <a:ext cx="20324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dirty="0" smtClean="0">
                <a:solidFill>
                  <a:srgbClr val="7030A0"/>
                </a:solidFill>
              </a:rPr>
              <a:t>КАЗКИ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5285719" y="1844824"/>
            <a:ext cx="122413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83456" y="1833635"/>
            <a:ext cx="27180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err="1" smtClean="0">
                <a:solidFill>
                  <a:srgbClr val="FF0000"/>
                </a:solidFill>
              </a:rPr>
              <a:t>Самомотивація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uk-UA" sz="2800" b="1" dirty="0" smtClean="0"/>
              <a:t> - казка цікава сама по собі</a:t>
            </a:r>
            <a:endParaRPr lang="ru-RU" sz="2800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2195736" y="3954647"/>
            <a:ext cx="486308" cy="1130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34573" y="4718222"/>
            <a:ext cx="58792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Мотивація </a:t>
            </a:r>
          </a:p>
          <a:p>
            <a:r>
              <a:rPr lang="uk-UA" sz="2800" b="1" dirty="0" smtClean="0"/>
              <a:t> - учням буде показано, що він може зрозуміти мову, яку</a:t>
            </a:r>
            <a:endParaRPr lang="uk-UA" sz="2800" b="1" dirty="0"/>
          </a:p>
          <a:p>
            <a:r>
              <a:rPr lang="uk-UA" sz="2800" b="1" dirty="0" smtClean="0"/>
              <a:t>вивчає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27392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102688" cy="31876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07904" y="0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Переваги казок: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1103193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1) </a:t>
            </a:r>
            <a:r>
              <a:rPr lang="ru-RU" sz="3200" b="1" dirty="0" err="1">
                <a:solidFill>
                  <a:srgbClr val="00B050"/>
                </a:solidFill>
              </a:rPr>
              <a:t>автентичність</a:t>
            </a:r>
            <a:r>
              <a:rPr lang="ru-RU" sz="3200" b="1" dirty="0">
                <a:solidFill>
                  <a:srgbClr val="00B050"/>
                </a:solidFill>
              </a:rPr>
              <a:t>;</a:t>
            </a:r>
          </a:p>
          <a:p>
            <a:r>
              <a:rPr lang="ru-RU" sz="3200" b="1" dirty="0">
                <a:solidFill>
                  <a:srgbClr val="00B050"/>
                </a:solidFill>
              </a:rPr>
              <a:t>2) </a:t>
            </a:r>
            <a:r>
              <a:rPr lang="ru-RU" sz="3200" b="1" dirty="0" err="1">
                <a:solidFill>
                  <a:srgbClr val="00B050"/>
                </a:solidFill>
              </a:rPr>
              <a:t>інформативна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насиченість</a:t>
            </a:r>
            <a:r>
              <a:rPr lang="ru-RU" sz="3200" b="1" dirty="0">
                <a:solidFill>
                  <a:srgbClr val="00B050"/>
                </a:solidFill>
              </a:rPr>
              <a:t>;</a:t>
            </a:r>
          </a:p>
          <a:p>
            <a:r>
              <a:rPr lang="ru-RU" sz="3200" b="1" dirty="0">
                <a:solidFill>
                  <a:srgbClr val="00B050"/>
                </a:solidFill>
              </a:rPr>
              <a:t>3) </a:t>
            </a:r>
            <a:r>
              <a:rPr lang="ru-RU" sz="3200" b="1" dirty="0" err="1">
                <a:solidFill>
                  <a:srgbClr val="00B050"/>
                </a:solidFill>
              </a:rPr>
              <a:t>концентрація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мовних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засобів</a:t>
            </a:r>
            <a:r>
              <a:rPr lang="ru-RU" sz="3200" b="1" dirty="0">
                <a:solidFill>
                  <a:srgbClr val="00B050"/>
                </a:solidFill>
              </a:rPr>
              <a:t>;</a:t>
            </a:r>
          </a:p>
          <a:p>
            <a:r>
              <a:rPr lang="ru-RU" sz="3200" b="1" dirty="0">
                <a:solidFill>
                  <a:srgbClr val="00B050"/>
                </a:solidFill>
              </a:rPr>
              <a:t>4) </a:t>
            </a:r>
            <a:r>
              <a:rPr lang="ru-RU" sz="3200" b="1" dirty="0" err="1">
                <a:solidFill>
                  <a:srgbClr val="00B050"/>
                </a:solidFill>
              </a:rPr>
              <a:t>емоційний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dirty="0" err="1">
                <a:solidFill>
                  <a:srgbClr val="00B050"/>
                </a:solidFill>
              </a:rPr>
              <a:t>вплив</a:t>
            </a:r>
            <a:r>
              <a:rPr lang="ru-RU" sz="3200" b="1" dirty="0">
                <a:solidFill>
                  <a:srgbClr val="00B050"/>
                </a:solidFill>
              </a:rPr>
              <a:t> на </a:t>
            </a:r>
            <a:r>
              <a:rPr lang="ru-RU" sz="3200" b="1" dirty="0" err="1">
                <a:solidFill>
                  <a:srgbClr val="00B050"/>
                </a:solidFill>
              </a:rPr>
              <a:t>учнів</a:t>
            </a:r>
            <a:r>
              <a:rPr lang="ru-RU" sz="3200" b="1" dirty="0">
                <a:solidFill>
                  <a:srgbClr val="00B050"/>
                </a:solidFill>
              </a:rPr>
              <a:t>, і. т.д.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248" y="469897"/>
            <a:ext cx="2238375" cy="22479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4293096"/>
            <a:ext cx="22383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038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50" y="116632"/>
            <a:ext cx="3736008" cy="304415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44008" y="116632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>Цілі казок: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1168" y="1674674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- </a:t>
            </a:r>
            <a:r>
              <a:rPr lang="ru-RU" sz="2800" b="1" dirty="0" err="1" smtClean="0">
                <a:solidFill>
                  <a:srgbClr val="7030A0"/>
                </a:solidFill>
              </a:rPr>
              <a:t>навчити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учнів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уживанню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мовних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зразків</a:t>
            </a:r>
            <a:r>
              <a:rPr lang="ru-RU" sz="2800" b="1" dirty="0">
                <a:solidFill>
                  <a:srgbClr val="7030A0"/>
                </a:solidFill>
              </a:rPr>
              <a:t>, </a:t>
            </a:r>
            <a:r>
              <a:rPr lang="ru-RU" sz="2800" b="1" dirty="0" err="1">
                <a:solidFill>
                  <a:srgbClr val="7030A0"/>
                </a:solidFill>
              </a:rPr>
              <a:t>що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містять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певні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граматичні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труднощі</a:t>
            </a:r>
            <a:r>
              <a:rPr lang="ru-RU" sz="2800" b="1" dirty="0">
                <a:solidFill>
                  <a:srgbClr val="7030A0"/>
                </a:solidFill>
              </a:rPr>
              <a:t>;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 - </a:t>
            </a:r>
            <a:r>
              <a:rPr lang="ru-RU" sz="2800" b="1" dirty="0" err="1" smtClean="0">
                <a:solidFill>
                  <a:srgbClr val="7030A0"/>
                </a:solidFill>
              </a:rPr>
              <a:t>створити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природну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ситуацію</a:t>
            </a:r>
            <a:r>
              <a:rPr lang="ru-RU" sz="2800" b="1" dirty="0">
                <a:solidFill>
                  <a:srgbClr val="7030A0"/>
                </a:solidFill>
              </a:rPr>
              <a:t> для </a:t>
            </a:r>
            <a:r>
              <a:rPr lang="ru-RU" sz="2800" b="1" dirty="0" err="1">
                <a:solidFill>
                  <a:srgbClr val="7030A0"/>
                </a:solidFill>
              </a:rPr>
              <a:t>вживання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певного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мовного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зразка</a:t>
            </a:r>
            <a:r>
              <a:rPr lang="ru-RU" sz="2800" b="1" dirty="0">
                <a:solidFill>
                  <a:srgbClr val="7030A0"/>
                </a:solidFill>
              </a:rPr>
              <a:t>;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 - </a:t>
            </a:r>
            <a:r>
              <a:rPr lang="ru-RU" sz="2800" b="1" dirty="0" err="1" smtClean="0">
                <a:solidFill>
                  <a:srgbClr val="7030A0"/>
                </a:solidFill>
              </a:rPr>
              <a:t>розвити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мовну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активність</a:t>
            </a:r>
            <a:r>
              <a:rPr lang="ru-RU" sz="2800" b="1" dirty="0">
                <a:solidFill>
                  <a:srgbClr val="7030A0"/>
                </a:solidFill>
              </a:rPr>
              <a:t> і </a:t>
            </a:r>
            <a:r>
              <a:rPr lang="ru-RU" sz="2800" b="1" dirty="0" err="1">
                <a:solidFill>
                  <a:srgbClr val="7030A0"/>
                </a:solidFill>
              </a:rPr>
              <a:t>самостійність</a:t>
            </a: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err="1">
                <a:solidFill>
                  <a:srgbClr val="7030A0"/>
                </a:solidFill>
              </a:rPr>
              <a:t>учнів</a:t>
            </a:r>
            <a:r>
              <a:rPr lang="ru-RU" sz="2800" b="1" dirty="0">
                <a:solidFill>
                  <a:srgbClr val="7030A0"/>
                </a:solidFill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4437112"/>
            <a:ext cx="208823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938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532610"/>
            <a:ext cx="3312368" cy="474163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635896" y="260648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Виховні можливості казки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70176" y="913605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У </a:t>
            </a:r>
            <a:r>
              <a:rPr lang="ru-RU" sz="2400" b="1" dirty="0" err="1"/>
              <a:t>кращих</a:t>
            </a:r>
            <a:r>
              <a:rPr lang="ru-RU" sz="2400" b="1" dirty="0"/>
              <a:t> </a:t>
            </a:r>
            <a:r>
              <a:rPr lang="ru-RU" sz="2400" b="1" dirty="0" err="1"/>
              <a:t>своїх</a:t>
            </a:r>
            <a:r>
              <a:rPr lang="ru-RU" sz="2400" b="1" dirty="0"/>
              <a:t> образах вона </a:t>
            </a:r>
            <a:r>
              <a:rPr lang="ru-RU" sz="2400" b="1" dirty="0" err="1"/>
              <a:t>відкриває</a:t>
            </a:r>
            <a:r>
              <a:rPr lang="ru-RU" sz="2400" b="1" dirty="0"/>
              <a:t> </a:t>
            </a:r>
            <a:r>
              <a:rPr lang="ru-RU" sz="2400" b="1" dirty="0" err="1"/>
              <a:t>дитині</a:t>
            </a:r>
            <a:r>
              <a:rPr lang="ru-RU" sz="2400" b="1" dirty="0"/>
              <a:t> </a:t>
            </a:r>
            <a:r>
              <a:rPr lang="ru-RU" sz="2400" b="1" dirty="0" err="1"/>
              <a:t>світ</a:t>
            </a:r>
            <a:r>
              <a:rPr lang="ru-RU" sz="2400" b="1" dirty="0"/>
              <a:t>, суть </a:t>
            </a:r>
            <a:r>
              <a:rPr lang="ru-RU" sz="2400" b="1" dirty="0" err="1"/>
              <a:t>людських</a:t>
            </a:r>
            <a:r>
              <a:rPr lang="ru-RU" sz="2400" b="1" dirty="0"/>
              <a:t> </a:t>
            </a:r>
            <a:r>
              <a:rPr lang="ru-RU" sz="2400" b="1" dirty="0" err="1"/>
              <a:t>відносин</a:t>
            </a:r>
            <a:r>
              <a:rPr lang="ru-RU" sz="2400" b="1" dirty="0"/>
              <a:t>, </a:t>
            </a:r>
            <a:r>
              <a:rPr lang="ru-RU" sz="2400" b="1" dirty="0" err="1"/>
              <a:t>людських</a:t>
            </a:r>
            <a:r>
              <a:rPr lang="ru-RU" sz="2400" b="1" dirty="0"/>
              <a:t> </a:t>
            </a:r>
            <a:r>
              <a:rPr lang="ru-RU" sz="2400" b="1" dirty="0" err="1"/>
              <a:t>почуттів</a:t>
            </a:r>
            <a:r>
              <a:rPr lang="ru-RU" sz="2400" b="1" dirty="0"/>
              <a:t> - </a:t>
            </a:r>
            <a:r>
              <a:rPr lang="ru-RU" sz="2400" b="1" dirty="0" err="1"/>
              <a:t>доброти</a:t>
            </a:r>
            <a:r>
              <a:rPr lang="ru-RU" sz="2400" b="1" dirty="0"/>
              <a:t>, </a:t>
            </a:r>
            <a:r>
              <a:rPr lang="ru-RU" sz="2400" b="1" dirty="0" err="1"/>
              <a:t>поваги</a:t>
            </a:r>
            <a:r>
              <a:rPr lang="ru-RU" sz="2400" b="1" dirty="0"/>
              <a:t>, </a:t>
            </a:r>
            <a:r>
              <a:rPr lang="ru-RU" sz="2400" b="1" dirty="0" err="1"/>
              <a:t>співчуття</a:t>
            </a:r>
            <a:r>
              <a:rPr lang="ru-RU" sz="2400" b="1" dirty="0"/>
              <a:t>, </a:t>
            </a:r>
            <a:r>
              <a:rPr lang="ru-RU" sz="2400" b="1" dirty="0" err="1"/>
              <a:t>товариства</a:t>
            </a:r>
            <a:r>
              <a:rPr lang="ru-RU" sz="2400" b="1" dirty="0"/>
              <a:t>, </a:t>
            </a:r>
            <a:r>
              <a:rPr lang="ru-RU" sz="2400" b="1" dirty="0" err="1"/>
              <a:t>справедливості</a:t>
            </a:r>
            <a:r>
              <a:rPr lang="ru-RU" sz="2400" b="1" dirty="0"/>
              <a:t>, </a:t>
            </a:r>
            <a:r>
              <a:rPr lang="ru-RU" sz="2400" b="1" dirty="0" err="1"/>
              <a:t>чуйності</a:t>
            </a:r>
            <a:r>
              <a:rPr lang="ru-RU" sz="2400" b="1" dirty="0"/>
              <a:t>, </a:t>
            </a:r>
            <a:r>
              <a:rPr lang="ru-RU" sz="2400" b="1" dirty="0" err="1"/>
              <a:t>взаєморозуміння</a:t>
            </a:r>
            <a:r>
              <a:rPr lang="ru-RU" sz="2400" b="1" dirty="0"/>
              <a:t>, і </a:t>
            </a:r>
            <a:r>
              <a:rPr lang="ru-RU" sz="2400" b="1" dirty="0" err="1"/>
              <a:t>тим</a:t>
            </a:r>
            <a:r>
              <a:rPr lang="ru-RU" sz="2400" b="1" dirty="0"/>
              <a:t> самим </a:t>
            </a:r>
            <a:r>
              <a:rPr lang="ru-RU" sz="2400" b="1" dirty="0" err="1"/>
              <a:t>несе</a:t>
            </a:r>
            <a:r>
              <a:rPr lang="ru-RU" sz="2400" b="1" dirty="0"/>
              <a:t> в </a:t>
            </a:r>
            <a:r>
              <a:rPr lang="ru-RU" sz="2400" b="1" dirty="0" err="1"/>
              <a:t>собі</a:t>
            </a:r>
            <a:r>
              <a:rPr lang="ru-RU" sz="2400" b="1" dirty="0"/>
              <a:t> </a:t>
            </a:r>
            <a:r>
              <a:rPr lang="ru-RU" sz="2400" b="1" dirty="0" err="1"/>
              <a:t>багатий</a:t>
            </a:r>
            <a:r>
              <a:rPr lang="ru-RU" sz="2400" b="1" dirty="0"/>
              <a:t> </a:t>
            </a:r>
            <a:r>
              <a:rPr lang="ru-RU" sz="2400" b="1" dirty="0" err="1"/>
              <a:t>моральний</a:t>
            </a:r>
            <a:r>
              <a:rPr lang="ru-RU" sz="2400" b="1" dirty="0"/>
              <a:t> </a:t>
            </a:r>
            <a:r>
              <a:rPr lang="ru-RU" sz="2400" b="1" dirty="0" err="1"/>
              <a:t>потенціал</a:t>
            </a:r>
            <a:r>
              <a:rPr lang="ru-RU" sz="2400" b="1" dirty="0"/>
              <a:t>. Казка </a:t>
            </a:r>
            <a:r>
              <a:rPr lang="ru-RU" sz="2400" b="1" dirty="0" err="1"/>
              <a:t>дає</a:t>
            </a:r>
            <a:r>
              <a:rPr lang="ru-RU" sz="2400" b="1" dirty="0"/>
              <a:t> </a:t>
            </a:r>
            <a:r>
              <a:rPr lang="ru-RU" sz="2400" b="1" dirty="0" err="1"/>
              <a:t>дітям</a:t>
            </a:r>
            <a:r>
              <a:rPr lang="ru-RU" sz="2400" b="1" dirty="0"/>
              <a:t> </a:t>
            </a:r>
            <a:r>
              <a:rPr lang="ru-RU" sz="2400" b="1" dirty="0" err="1"/>
              <a:t>яскравий</a:t>
            </a:r>
            <a:r>
              <a:rPr lang="ru-RU" sz="2400" b="1" dirty="0"/>
              <a:t>, </a:t>
            </a:r>
            <a:r>
              <a:rPr lang="ru-RU" sz="2400" b="1" dirty="0" err="1"/>
              <a:t>різноманітний</a:t>
            </a:r>
            <a:r>
              <a:rPr lang="ru-RU" sz="2400" b="1" dirty="0"/>
              <a:t> образ </a:t>
            </a:r>
            <a:r>
              <a:rPr lang="ru-RU" sz="2400" b="1" dirty="0" err="1"/>
              <a:t>світу</a:t>
            </a:r>
            <a:r>
              <a:rPr lang="ru-RU" sz="2400" b="1" dirty="0"/>
              <a:t>, </a:t>
            </a:r>
            <a:r>
              <a:rPr lang="ru-RU" sz="2400" b="1" dirty="0" err="1" smtClean="0"/>
              <a:t>розвива</a:t>
            </a:r>
            <a:r>
              <a:rPr lang="uk-UA" sz="2400" b="1" dirty="0" smtClean="0"/>
              <a:t>є </a:t>
            </a:r>
            <a:r>
              <a:rPr lang="uk-UA" sz="2400" b="1" dirty="0"/>
              <a:t>творчі здібності.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59916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289"/>
            <a:ext cx="9144000" cy="684968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951" y="0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3200" b="1" dirty="0"/>
              <a:t>« Казка - це  … свіжий вітер, що роздмухує вогник дитячої думки й мови».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53549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8433"/>
            <a:ext cx="4572000" cy="71096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</a:rPr>
              <a:t>Читаючи </a:t>
            </a:r>
            <a:r>
              <a:rPr lang="uk-UA" sz="2400" b="1" dirty="0" smtClean="0">
                <a:solidFill>
                  <a:srgbClr val="FF0000"/>
                </a:solidFill>
              </a:rPr>
              <a:t>казки, </a:t>
            </a:r>
            <a:r>
              <a:rPr lang="uk-UA" sz="2400" b="1" dirty="0">
                <a:solidFill>
                  <a:srgbClr val="FF0000"/>
                </a:solidFill>
              </a:rPr>
              <a:t>учні не тільки вивчають нову лексику, але мають змогу опрацювати знайомі граматичні структури та слова. Дуже цікавим є проведення  бінарних уроків. Спочатку діти знайомляться з англійським варіантом, а потім з оригіналом.  Висловлюють свою думку  щодо перекладу, пишуть переказ українською та малюють малюнок до казки, переказуючи її за малюнком  англійською. Такі уроки дають змогу кожному школяру показати свій талант.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uk-UA" sz="2400" b="1" dirty="0">
                <a:solidFill>
                  <a:srgbClr val="FF0000"/>
                </a:solidFill>
              </a:rPr>
              <a:t> 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uk-UA" sz="2400" b="1" dirty="0">
                <a:solidFill>
                  <a:srgbClr val="FF0000"/>
                </a:solidFill>
              </a:rPr>
              <a:t> 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uk-UA" sz="2400" b="1" dirty="0">
                <a:solidFill>
                  <a:srgbClr val="FF0000"/>
                </a:solidFill>
              </a:rPr>
              <a:t> 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0253" y="0"/>
            <a:ext cx="4552365" cy="578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40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" y="-32257"/>
            <a:ext cx="4931864" cy="689025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62191" y="0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Magpie</a:t>
            </a:r>
            <a:r>
              <a:rPr lang="ru-RU" sz="2400" b="1" dirty="0">
                <a:solidFill>
                  <a:srgbClr val="0070C0"/>
                </a:solidFill>
              </a:rPr>
              <a:t>- </a:t>
            </a:r>
            <a:r>
              <a:rPr lang="en-US" sz="2400" b="1" dirty="0" err="1">
                <a:solidFill>
                  <a:srgbClr val="0070C0"/>
                </a:solidFill>
              </a:rPr>
              <a:t>Whitesides</a:t>
            </a:r>
            <a:endParaRPr lang="ru-RU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A Magpie flew to an old Dressmaker and asked him:  </a:t>
            </a:r>
            <a:endParaRPr lang="ru-RU" sz="2400" b="1" dirty="0">
              <a:solidFill>
                <a:srgbClr val="0070C0"/>
              </a:solidFill>
            </a:endParaRPr>
          </a:p>
          <a:p>
            <a:pPr lvl="0"/>
            <a:r>
              <a:rPr lang="en-US" sz="2400" b="1" dirty="0">
                <a:solidFill>
                  <a:srgbClr val="0070C0"/>
                </a:solidFill>
              </a:rPr>
              <a:t>Please, sew me a new dress. But it must be the best.</a:t>
            </a:r>
            <a:endParaRPr lang="ru-RU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The old Dressmaker took a big scissors  and a piece of grey material and began to make a dress.</a:t>
            </a:r>
            <a:endParaRPr lang="ru-RU" sz="2400" b="1" dirty="0">
              <a:solidFill>
                <a:srgbClr val="0070C0"/>
              </a:solidFill>
            </a:endParaRPr>
          </a:p>
          <a:p>
            <a:pPr lvl="0"/>
            <a:r>
              <a:rPr lang="en-US" sz="2400" b="1" dirty="0">
                <a:solidFill>
                  <a:srgbClr val="0070C0"/>
                </a:solidFill>
              </a:rPr>
              <a:t>Oh, no! - said the Magpie - add some white </a:t>
            </a:r>
            <a:r>
              <a:rPr lang="en-US" sz="2400" b="1" dirty="0" err="1">
                <a:solidFill>
                  <a:srgbClr val="0070C0"/>
                </a:solidFill>
              </a:rPr>
              <a:t>colour</a:t>
            </a:r>
            <a:r>
              <a:rPr lang="en-US" sz="2400" b="1" dirty="0">
                <a:solidFill>
                  <a:srgbClr val="0070C0"/>
                </a:solidFill>
              </a:rPr>
              <a:t>, please. I want a dress with white sides.</a:t>
            </a:r>
            <a:endParaRPr lang="ru-RU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The Dressmaker made a fine grey dress with white sides and everybody began to call the bird Magpie- </a:t>
            </a:r>
            <a:r>
              <a:rPr lang="en-US" sz="2400" b="1" dirty="0" err="1">
                <a:solidFill>
                  <a:srgbClr val="0070C0"/>
                </a:solidFill>
              </a:rPr>
              <a:t>Whitesides</a:t>
            </a:r>
            <a:r>
              <a:rPr lang="en-US" sz="2400" b="1" dirty="0">
                <a:solidFill>
                  <a:srgbClr val="0070C0"/>
                </a:solidFill>
              </a:rPr>
              <a:t>. But she was very glad and showed off everywhere.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4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980728"/>
            <a:ext cx="3933559" cy="414907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83968" y="260648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1.</a:t>
            </a:r>
            <a:r>
              <a:rPr lang="en-US" sz="2400" b="1" dirty="0" smtClean="0">
                <a:solidFill>
                  <a:srgbClr val="FF0000"/>
                </a:solidFill>
              </a:rPr>
              <a:t>Read </a:t>
            </a:r>
            <a:r>
              <a:rPr lang="en-US" sz="2400" b="1" dirty="0">
                <a:solidFill>
                  <a:srgbClr val="FF0000"/>
                </a:solidFill>
              </a:rPr>
              <a:t>the text and translate it.</a:t>
            </a:r>
            <a:endParaRPr lang="ru-RU" sz="2400" b="1" dirty="0">
              <a:solidFill>
                <a:srgbClr val="FF000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2.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Answer the questions.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Where the bird fly?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What did she ask to do?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What </a:t>
            </a:r>
            <a:r>
              <a:rPr lang="en-US" sz="2400" b="1" dirty="0" err="1">
                <a:solidFill>
                  <a:srgbClr val="FF0000"/>
                </a:solidFill>
              </a:rPr>
              <a:t>colour</a:t>
            </a:r>
            <a:r>
              <a:rPr lang="en-US" sz="2400" b="1" dirty="0">
                <a:solidFill>
                  <a:srgbClr val="FF0000"/>
                </a:solidFill>
              </a:rPr>
              <a:t> was the dress?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Did the bird like the dress?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Was she glad?</a:t>
            </a:r>
            <a:endParaRPr lang="ru-RU" sz="2400" b="1" dirty="0">
              <a:solidFill>
                <a:srgbClr val="FF0000"/>
              </a:solidFill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</a:rPr>
              <a:t>3.</a:t>
            </a:r>
            <a:r>
              <a:rPr lang="en-US" sz="2400" b="1" dirty="0" smtClean="0">
                <a:solidFill>
                  <a:srgbClr val="FF0000"/>
                </a:solidFill>
              </a:rPr>
              <a:t>Find </a:t>
            </a:r>
            <a:r>
              <a:rPr lang="en-US" sz="2400" b="1" dirty="0">
                <a:solidFill>
                  <a:srgbClr val="FF0000"/>
                </a:solidFill>
              </a:rPr>
              <a:t>in the text.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uk-UA" sz="2400" b="1" dirty="0">
                <a:solidFill>
                  <a:srgbClr val="FF0000"/>
                </a:solidFill>
              </a:rPr>
              <a:t>Сорока прилетіла до старого кравця.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uk-UA" sz="2400" b="1" dirty="0">
                <a:solidFill>
                  <a:srgbClr val="FF0000"/>
                </a:solidFill>
              </a:rPr>
              <a:t>Але вона має бути найкращою.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uk-UA" sz="2400" b="1" dirty="0">
                <a:solidFill>
                  <a:srgbClr val="FF0000"/>
                </a:solidFill>
              </a:rPr>
              <a:t>Я хочу сукню з білими боками.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uk-UA" sz="2400" b="1" dirty="0">
                <a:solidFill>
                  <a:srgbClr val="FF0000"/>
                </a:solidFill>
              </a:rPr>
              <a:t>Кожен став звати пташку </a:t>
            </a:r>
            <a:r>
              <a:rPr lang="uk-UA" sz="2400" b="1" dirty="0" err="1">
                <a:solidFill>
                  <a:srgbClr val="FF0000"/>
                </a:solidFill>
              </a:rPr>
              <a:t>Сорока-</a:t>
            </a:r>
            <a:r>
              <a:rPr lang="uk-UA" sz="2400" b="1" dirty="0">
                <a:solidFill>
                  <a:srgbClr val="FF0000"/>
                </a:solidFill>
              </a:rPr>
              <a:t> Білобока.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uk-UA" sz="2400" b="1" dirty="0">
                <a:solidFill>
                  <a:srgbClr val="FF0000"/>
                </a:solidFill>
              </a:rPr>
              <a:t>Але вона була рада і хвалилася всюди.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716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444</Words>
  <Application>Microsoft Office PowerPoint</Application>
  <PresentationFormat>Экран (4:3)</PresentationFormat>
  <Paragraphs>51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Номе</cp:lastModifiedBy>
  <cp:revision>15</cp:revision>
  <dcterms:created xsi:type="dcterms:W3CDTF">2013-04-11T17:43:55Z</dcterms:created>
  <dcterms:modified xsi:type="dcterms:W3CDTF">2014-02-16T15:04:02Z</dcterms:modified>
</cp:coreProperties>
</file>