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80" r:id="rId1"/>
  </p:sldMasterIdLst>
  <p:notesMasterIdLst>
    <p:notesMasterId r:id="rId23"/>
  </p:notesMasterIdLst>
  <p:sldIdLst>
    <p:sldId id="256" r:id="rId2"/>
    <p:sldId id="257" r:id="rId3"/>
    <p:sldId id="293" r:id="rId4"/>
    <p:sldId id="294" r:id="rId5"/>
    <p:sldId id="285" r:id="rId6"/>
    <p:sldId id="287" r:id="rId7"/>
    <p:sldId id="295" r:id="rId8"/>
    <p:sldId id="296" r:id="rId9"/>
    <p:sldId id="297" r:id="rId10"/>
    <p:sldId id="298" r:id="rId11"/>
    <p:sldId id="300" r:id="rId12"/>
    <p:sldId id="299" r:id="rId13"/>
    <p:sldId id="301" r:id="rId14"/>
    <p:sldId id="302" r:id="rId15"/>
    <p:sldId id="310" r:id="rId16"/>
    <p:sldId id="304" r:id="rId17"/>
    <p:sldId id="305" r:id="rId18"/>
    <p:sldId id="311" r:id="rId19"/>
    <p:sldId id="312" r:id="rId20"/>
    <p:sldId id="314" r:id="rId21"/>
    <p:sldId id="313" r:id="rId22"/>
  </p:sldIdLst>
  <p:sldSz cx="9144000" cy="6858000" type="screen4x3"/>
  <p:notesSz cx="6858000" cy="9144000"/>
  <p:embeddedFontLst>
    <p:embeddedFont>
      <p:font typeface="Gabriola" panose="04040605051002020D02" pitchFamily="82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Wingdings 2" panose="05020102010507070707" pitchFamily="18" charset="2"/>
      <p:regular r:id="rId29"/>
    </p:embeddedFont>
    <p:embeddedFont>
      <p:font typeface="Constantia" panose="02030602050306030303" pitchFamily="18" charset="0"/>
      <p:regular r:id="rId30"/>
      <p:bold r:id="rId31"/>
      <p:italic r:id="rId32"/>
      <p:boldItalic r:id="rId3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33"/>
    <a:srgbClr val="D60093"/>
    <a:srgbClr val="FFFFFF"/>
    <a:srgbClr val="660033"/>
    <a:srgbClr val="CC6600"/>
    <a:srgbClr val="CC0000"/>
    <a:srgbClr val="FF0000"/>
    <a:srgbClr val="FF3300"/>
    <a:srgbClr val="FF9900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03447BB-5D67-496B-8E87-E561075AD55C}" styleName="Темный стиль 1 -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8" autoAdjust="0"/>
    <p:restoredTop sz="94660"/>
  </p:normalViewPr>
  <p:slideViewPr>
    <p:cSldViewPr>
      <p:cViewPr varScale="1">
        <p:scale>
          <a:sx n="99" d="100"/>
          <a:sy n="99" d="100"/>
        </p:scale>
        <p:origin x="26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294A0F-7113-4879-B7F6-2BDBD8E41E8B}" type="datetimeFigureOut">
              <a:rPr lang="uk-UA" smtClean="0"/>
              <a:pPr/>
              <a:t>22.02.2016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6CF15C-08EC-4F59-9DC0-2440D4DA201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2248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6CF15C-08EC-4F59-9DC0-2440D4DA2015}" type="slidenum">
              <a:rPr lang="uk-UA" smtClean="0"/>
              <a:pPr/>
              <a:t>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05954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6CF15C-08EC-4F59-9DC0-2440D4DA2015}" type="slidenum">
              <a:rPr lang="uk-UA" smtClean="0"/>
              <a:pPr/>
              <a:t>14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02842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0A055-33CD-4225-9FED-DF50D0F535CB}" type="datetimeFigureOut">
              <a:rPr lang="ru-RU" smtClean="0"/>
              <a:pPr/>
              <a:t>22.02.2016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338B0-A067-4110-B799-1A17E9A2AF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0A055-33CD-4225-9FED-DF50D0F535CB}" type="datetimeFigureOut">
              <a:rPr lang="ru-RU" smtClean="0"/>
              <a:pPr/>
              <a:t>22.02.2016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338B0-A067-4110-B799-1A17E9A2AF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0A055-33CD-4225-9FED-DF50D0F535CB}" type="datetimeFigureOut">
              <a:rPr lang="ru-RU" smtClean="0"/>
              <a:pPr/>
              <a:t>22.02.2016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338B0-A067-4110-B799-1A17E9A2AF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0A055-33CD-4225-9FED-DF50D0F535CB}" type="datetimeFigureOut">
              <a:rPr lang="ru-RU" smtClean="0"/>
              <a:pPr/>
              <a:t>22.02.2016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338B0-A067-4110-B799-1A17E9A2AF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0A055-33CD-4225-9FED-DF50D0F535CB}" type="datetimeFigureOut">
              <a:rPr lang="ru-RU" smtClean="0"/>
              <a:pPr/>
              <a:t>22.02.2016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338B0-A067-4110-B799-1A17E9A2AF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0A055-33CD-4225-9FED-DF50D0F535CB}" type="datetimeFigureOut">
              <a:rPr lang="ru-RU" smtClean="0"/>
              <a:pPr/>
              <a:t>22.02.2016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338B0-A067-4110-B799-1A17E9A2AF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0A055-33CD-4225-9FED-DF50D0F535CB}" type="datetimeFigureOut">
              <a:rPr lang="ru-RU" smtClean="0"/>
              <a:pPr/>
              <a:t>22.02.2016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338B0-A067-4110-B799-1A17E9A2AF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0A055-33CD-4225-9FED-DF50D0F535CB}" type="datetimeFigureOut">
              <a:rPr lang="ru-RU" smtClean="0"/>
              <a:pPr/>
              <a:t>22.02.2016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338B0-A067-4110-B799-1A17E9A2AF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0A055-33CD-4225-9FED-DF50D0F535CB}" type="datetimeFigureOut">
              <a:rPr lang="ru-RU" smtClean="0"/>
              <a:pPr/>
              <a:t>22.02.2016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338B0-A067-4110-B799-1A17E9A2AF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0A055-33CD-4225-9FED-DF50D0F535CB}" type="datetimeFigureOut">
              <a:rPr lang="ru-RU" smtClean="0"/>
              <a:pPr/>
              <a:t>22.02.2016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338B0-A067-4110-B799-1A17E9A2AF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0A055-33CD-4225-9FED-DF50D0F535CB}" type="datetimeFigureOut">
              <a:rPr lang="ru-RU" smtClean="0"/>
              <a:pPr/>
              <a:t>22.02.2016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A5338B0-A067-4110-B799-1A17E9A2AF4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4C0A055-33CD-4225-9FED-DF50D0F535CB}" type="datetimeFigureOut">
              <a:rPr lang="ru-RU" smtClean="0"/>
              <a:pPr/>
              <a:t>22.02.2016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A5338B0-A067-4110-B799-1A17E9A2AF4B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 spd="med">
    <p:fade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jpeg"/><Relationship Id="rId5" Type="http://schemas.openxmlformats.org/officeDocument/2006/relationships/image" Target="../media/image67.jpg"/><Relationship Id="rId4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png"/><Relationship Id="rId7" Type="http://schemas.openxmlformats.org/officeDocument/2006/relationships/image" Target="../media/image74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jpeg"/><Relationship Id="rId11" Type="http://schemas.openxmlformats.org/officeDocument/2006/relationships/image" Target="../media/image78.jpeg"/><Relationship Id="rId5" Type="http://schemas.openxmlformats.org/officeDocument/2006/relationships/image" Target="../media/image72.png"/><Relationship Id="rId10" Type="http://schemas.openxmlformats.org/officeDocument/2006/relationships/image" Target="../media/image77.jpeg"/><Relationship Id="rId4" Type="http://schemas.openxmlformats.org/officeDocument/2006/relationships/image" Target="../media/image71.png"/><Relationship Id="rId9" Type="http://schemas.openxmlformats.org/officeDocument/2006/relationships/image" Target="../media/image7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Relationship Id="rId9" Type="http://schemas.openxmlformats.org/officeDocument/2006/relationships/image" Target="../media/image8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59215" y="3056433"/>
            <a:ext cx="5328592" cy="1298512"/>
          </a:xfrm>
          <a:solidFill>
            <a:srgbClr val="F8F8F8">
              <a:alpha val="25098"/>
            </a:srgbClr>
          </a:solidFill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</a:pPr>
            <a:r>
              <a:rPr lang="uk-UA" sz="4400" b="1" dirty="0" smtClean="0">
                <a:ln>
                  <a:solidFill>
                    <a:schemeClr val="tx1"/>
                  </a:solidFill>
                </a:ln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вчитель зарубіжної літератури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923928" y="616426"/>
            <a:ext cx="4593070" cy="22365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70000"/>
              </a:lnSpc>
            </a:pPr>
            <a:r>
              <a:rPr lang="uk-UA" sz="66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Гордій</a:t>
            </a:r>
          </a:p>
          <a:p>
            <a:pPr algn="ctr">
              <a:lnSpc>
                <a:spcPct val="70000"/>
              </a:lnSpc>
            </a:pPr>
            <a:r>
              <a:rPr lang="uk-UA" sz="6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Наталя Володимирівна</a:t>
            </a:r>
            <a:endParaRPr lang="ru-RU" sz="6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885945" y="4653136"/>
            <a:ext cx="7985167" cy="1243775"/>
          </a:xfrm>
          <a:prstGeom prst="rect">
            <a:avLst/>
          </a:prstGeom>
          <a:solidFill>
            <a:srgbClr val="F8F8F8">
              <a:alpha val="25098"/>
            </a:srgbClr>
          </a:solidFill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uk-UA" sz="4000" b="1" dirty="0" smtClean="0">
                <a:ln>
                  <a:solidFill>
                    <a:schemeClr val="tx1"/>
                  </a:solidFill>
                </a:ln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Тернопільської загальноосвітньої школи</a:t>
            </a:r>
          </a:p>
          <a:p>
            <a:pPr algn="ctr">
              <a:lnSpc>
                <a:spcPct val="80000"/>
              </a:lnSpc>
            </a:pPr>
            <a:r>
              <a:rPr lang="uk-UA" sz="4000" b="1" dirty="0" smtClean="0">
                <a:ln>
                  <a:solidFill>
                    <a:schemeClr val="tx1"/>
                  </a:solidFill>
                </a:ln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І-ІІІ ступенів №16 ім. Володимира Левицького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4664"/>
            <a:ext cx="2952328" cy="365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3577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6" grpId="0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780696"/>
          </a:xfrm>
        </p:spPr>
        <p:txBody>
          <a:bodyPr>
            <a:noAutofit/>
          </a:bodyPr>
          <a:lstStyle/>
          <a:p>
            <a:pPr algn="ctr"/>
            <a:r>
              <a:rPr lang="uk-UA" sz="6600" b="1" dirty="0">
                <a:ln w="1270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ea typeface="+mn-ea"/>
                <a:cs typeface="+mn-cs"/>
              </a:rPr>
              <a:t>Музейна педагогіка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7552" y="1144396"/>
            <a:ext cx="5112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Будапешт, Відень </a:t>
            </a:r>
            <a:endParaRPr lang="uk-UA" sz="2800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579" y="1711375"/>
            <a:ext cx="6319954" cy="4202097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0" y="2219629"/>
            <a:ext cx="6994129" cy="4650351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751" y="2007732"/>
            <a:ext cx="6839052" cy="4547242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26" y="1814687"/>
            <a:ext cx="6420501" cy="4815375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258" y="1857761"/>
            <a:ext cx="7079103" cy="4706850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14" y="1814686"/>
            <a:ext cx="7930050" cy="4460653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53215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03029"/>
          </a:xfrm>
        </p:spPr>
        <p:txBody>
          <a:bodyPr>
            <a:normAutofit fontScale="90000"/>
          </a:bodyPr>
          <a:lstStyle/>
          <a:p>
            <a:pPr algn="ctr"/>
            <a:r>
              <a:rPr lang="uk-UA" sz="6600" b="1" dirty="0">
                <a:ln w="1270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ea typeface="+mn-ea"/>
                <a:cs typeface="+mn-cs"/>
              </a:rPr>
              <a:t>Музейна педагогіка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1"/>
          <a:stretch/>
        </p:blipFill>
        <p:spPr>
          <a:xfrm>
            <a:off x="318799" y="1481033"/>
            <a:ext cx="3131840" cy="21362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54" y="3940740"/>
            <a:ext cx="3422330" cy="227548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057127" y="836842"/>
            <a:ext cx="52877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Київський музей О.С. Пушкіна </a:t>
            </a:r>
          </a:p>
        </p:txBody>
      </p:sp>
      <p:pic>
        <p:nvPicPr>
          <p:cNvPr id="3080" name="Picture 8" descr="Pushkin-exp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801" y="3717032"/>
            <a:ext cx="3785677" cy="2839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Pushkin-exp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263" y="1455311"/>
            <a:ext cx="3709594" cy="2485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ushkin-exp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346" y="2564904"/>
            <a:ext cx="2505585" cy="334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79927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723" y="-197731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uk-UA" sz="6600" b="1" dirty="0">
                <a:ln w="1270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ea typeface="+mn-ea"/>
                <a:cs typeface="+mn-cs"/>
              </a:rPr>
              <a:t>Музейна педагогіка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8318" y="982038"/>
            <a:ext cx="8215502" cy="7727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800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Музей Шолом </a:t>
            </a:r>
            <a:r>
              <a:rPr lang="uk-UA" sz="2800" dirty="0" err="1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Алейхема</a:t>
            </a:r>
            <a:r>
              <a:rPr lang="uk-UA" sz="2800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uk-UA" sz="2800" dirty="0" err="1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м.Київ</a:t>
            </a:r>
            <a:r>
              <a:rPr lang="uk-UA" sz="2800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pic>
        <p:nvPicPr>
          <p:cNvPr id="2050" name="Picture 2" descr="https://upload.wikimedia.org/wikipedia/uk/thumb/b/be/%D0%9C%D1%83%D0%B7%D0%B5%D0%B9_%D0%A8%D0%BE%D0%BB%D0%BE%D0%BC-%D0%90%D0%BB%D0%B5%D0%B9%D1%85%D0%B5%D0%BC%D0%B0_%D0%9A%D0%B8%D1%97%D0%B2.jpg/270px-%D0%9C%D1%83%D0%B7%D0%B5%D0%B9_%D0%A8%D0%BE%D0%BB%D0%BE%D0%BC-%D0%90%D0%BB%D0%B5%D0%B9%D1%85%D0%B5%D0%BC%D0%B0_%D0%9A%D0%B8%D1%97%D0%B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47" y="2512146"/>
            <a:ext cx="5721572" cy="430177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holom-exp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393" y="1572623"/>
            <a:ext cx="4728668" cy="315244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holom-exp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369" y="3245149"/>
            <a:ext cx="5069424" cy="337961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holom-exp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14" y="2348879"/>
            <a:ext cx="4465043" cy="446504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sholom-exp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702665"/>
            <a:ext cx="3390895" cy="508634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sholom-exp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504" y="1732335"/>
            <a:ext cx="7460918" cy="497394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69145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9643" t="27880" r="22322" b="23013"/>
          <a:stretch/>
        </p:blipFill>
        <p:spPr>
          <a:xfrm rot="21443370">
            <a:off x="251520" y="1412776"/>
            <a:ext cx="6768752" cy="4581924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03447" y="-177819"/>
            <a:ext cx="8305800" cy="1143000"/>
          </a:xfrm>
        </p:spPr>
        <p:txBody>
          <a:bodyPr>
            <a:normAutofit/>
          </a:bodyPr>
          <a:lstStyle/>
          <a:p>
            <a:pPr algn="ctr"/>
            <a:r>
              <a:rPr lang="uk-UA" sz="6600" b="1" dirty="0">
                <a:ln w="1270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ea typeface="+mn-ea"/>
                <a:cs typeface="+mn-cs"/>
              </a:rPr>
              <a:t>Мультимедійні презентації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28829" t="17096" r="16216" b="13084"/>
          <a:stretch/>
        </p:blipFill>
        <p:spPr>
          <a:xfrm rot="194802">
            <a:off x="2987824" y="1412776"/>
            <a:ext cx="5826088" cy="59215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17256" t="15489" r="2508" b="9019"/>
          <a:stretch/>
        </p:blipFill>
        <p:spPr>
          <a:xfrm>
            <a:off x="150687" y="2510805"/>
            <a:ext cx="5656753" cy="42577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19811" t="16224" r="4307" b="12637"/>
          <a:stretch/>
        </p:blipFill>
        <p:spPr>
          <a:xfrm rot="21333526">
            <a:off x="2597262" y="1973790"/>
            <a:ext cx="6208689" cy="465651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l="21795" t="15529" r="4359" b="12676"/>
          <a:stretch/>
        </p:blipFill>
        <p:spPr>
          <a:xfrm>
            <a:off x="1187624" y="1535623"/>
            <a:ext cx="6555457" cy="509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5004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26839"/>
            <a:ext cx="8305800" cy="1143000"/>
          </a:xfrm>
        </p:spPr>
        <p:txBody>
          <a:bodyPr>
            <a:normAutofit/>
          </a:bodyPr>
          <a:lstStyle/>
          <a:p>
            <a:pPr algn="ctr"/>
            <a:r>
              <a:rPr lang="uk-UA" sz="6600" b="1" dirty="0" err="1">
                <a:ln w="1270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ea typeface="+mn-ea"/>
                <a:cs typeface="+mn-cs"/>
              </a:rPr>
              <a:t>Буктрейлер</a:t>
            </a:r>
            <a:r>
              <a:rPr lang="uk-UA" sz="6600" b="1" dirty="0">
                <a:ln w="1270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ea typeface="+mn-ea"/>
                <a:cs typeface="+mn-cs"/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7813">
            <a:off x="131225" y="1637657"/>
            <a:ext cx="5472608" cy="41044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1027">
            <a:off x="2605350" y="2360252"/>
            <a:ext cx="6598974" cy="371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9201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4824536" cy="852704"/>
          </a:xfrm>
        </p:spPr>
        <p:txBody>
          <a:bodyPr>
            <a:noAutofit/>
          </a:bodyPr>
          <a:lstStyle/>
          <a:p>
            <a:pPr algn="ctr"/>
            <a:r>
              <a:rPr lang="uk-UA" sz="6600" b="1" dirty="0" err="1">
                <a:ln w="1270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ea typeface="+mn-ea"/>
                <a:cs typeface="+mn-cs"/>
              </a:rPr>
              <a:t>Валеохвилинки</a:t>
            </a:r>
            <a:endParaRPr lang="uk-UA" sz="6600" b="1" dirty="0">
              <a:ln w="1270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1700808"/>
            <a:ext cx="43924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Жителі джунглів </a:t>
            </a:r>
          </a:p>
          <a:p>
            <a:r>
              <a:rPr lang="uk-UA" sz="2400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Прокинулись вранці:</a:t>
            </a:r>
          </a:p>
          <a:p>
            <a:r>
              <a:rPr lang="uk-UA" sz="2400" dirty="0" err="1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Мавпи</a:t>
            </a:r>
            <a:r>
              <a:rPr lang="uk-UA" sz="2400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затіяли танці.</a:t>
            </a:r>
          </a:p>
          <a:p>
            <a:r>
              <a:rPr lang="uk-UA" sz="2400" dirty="0" err="1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Багіра</a:t>
            </a:r>
            <a:r>
              <a:rPr lang="uk-UA" sz="2400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потягує спинку.</a:t>
            </a:r>
          </a:p>
          <a:p>
            <a:r>
              <a:rPr lang="uk-UA" sz="2400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Балу збирає малинку.</a:t>
            </a:r>
          </a:p>
          <a:p>
            <a:r>
              <a:rPr lang="uk-UA" sz="2400" dirty="0" err="1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Мауглі</a:t>
            </a:r>
            <a:r>
              <a:rPr lang="uk-UA" sz="2400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скаче з вовками.</a:t>
            </a:r>
          </a:p>
          <a:p>
            <a:r>
              <a:rPr lang="uk-UA" sz="2400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Сонце встає над горами.</a:t>
            </a:r>
          </a:p>
          <a:p>
            <a:endParaRPr lang="uk-UA" sz="2400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uk-UA" sz="2400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uk-UA" sz="2400" dirty="0" err="1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Р.Кіплінг</a:t>
            </a:r>
            <a:r>
              <a:rPr lang="uk-UA" sz="2400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</a:t>
            </a:r>
            <a:r>
              <a:rPr lang="uk-UA" sz="2400" dirty="0" err="1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Мауглі</a:t>
            </a:r>
            <a:r>
              <a:rPr lang="uk-UA" sz="2400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», 5 клас, автор </a:t>
            </a:r>
            <a:r>
              <a:rPr lang="uk-UA" sz="2400" dirty="0" err="1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Н.Гордій</a:t>
            </a:r>
            <a:r>
              <a:rPr lang="uk-UA" sz="2400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uk-UA" sz="2400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7843">
            <a:off x="3997004" y="898988"/>
            <a:ext cx="5019750" cy="24218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2387">
            <a:off x="5948659" y="2873023"/>
            <a:ext cx="3080987" cy="22319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768125"/>
            <a:ext cx="3923928" cy="208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3980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9466" y="221729"/>
            <a:ext cx="8305800" cy="1143000"/>
          </a:xfrm>
        </p:spPr>
        <p:txBody>
          <a:bodyPr>
            <a:noAutofit/>
          </a:bodyPr>
          <a:lstStyle/>
          <a:p>
            <a:r>
              <a:rPr lang="uk-UA" sz="4400" b="1" dirty="0">
                <a:ln w="1270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ea typeface="+mn-ea"/>
                <a:cs typeface="+mn-cs"/>
              </a:rPr>
              <a:t>Формування національної самоідентифікації школярів у позакласній роботі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3625" t="24363" r="23220" b="9193"/>
          <a:stretch/>
        </p:blipFill>
        <p:spPr>
          <a:xfrm rot="21418176">
            <a:off x="83387" y="1827033"/>
            <a:ext cx="3240360" cy="32403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8187" t="23422" r="32282" b="8657"/>
          <a:stretch/>
        </p:blipFill>
        <p:spPr>
          <a:xfrm rot="218944">
            <a:off x="5923435" y="1019503"/>
            <a:ext cx="3045336" cy="56034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645" y="1793787"/>
            <a:ext cx="2373442" cy="33569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3869"/>
            <a:ext cx="3384376" cy="23628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472" y="3507159"/>
            <a:ext cx="2268238" cy="328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9673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63" y="6866"/>
            <a:ext cx="9319260" cy="822968"/>
          </a:xfrm>
        </p:spPr>
        <p:txBody>
          <a:bodyPr>
            <a:noAutofit/>
          </a:bodyPr>
          <a:lstStyle/>
          <a:p>
            <a:pPr algn="ctr"/>
            <a:r>
              <a:rPr lang="uk-UA" sz="4800" b="1" dirty="0">
                <a:ln w="1270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ea typeface="+mn-ea"/>
                <a:cs typeface="+mn-cs"/>
              </a:rPr>
              <a:t>Маршрут пішохідної екскурсії «Моє місто»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43008"/>
            <a:ext cx="3703714" cy="56909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0470">
            <a:off x="3421097" y="1725009"/>
            <a:ext cx="3056225" cy="210883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4539">
            <a:off x="3290977" y="4253002"/>
            <a:ext cx="3356446" cy="225749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1005">
            <a:off x="5548296" y="1327850"/>
            <a:ext cx="3451116" cy="236552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1936">
            <a:off x="6372199" y="3840081"/>
            <a:ext cx="2560705" cy="299390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21365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6966" t="30806" r="22831" b="10133"/>
          <a:stretch/>
        </p:blipFill>
        <p:spPr>
          <a:xfrm>
            <a:off x="2822304" y="260648"/>
            <a:ext cx="3978444" cy="374441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7557" t="18254" r="22831" b="15301"/>
          <a:stretch/>
        </p:blipFill>
        <p:spPr>
          <a:xfrm>
            <a:off x="70622" y="118896"/>
            <a:ext cx="3225958" cy="345638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24013" t="16040" r="24603" b="8158"/>
          <a:stretch/>
        </p:blipFill>
        <p:spPr>
          <a:xfrm>
            <a:off x="6461423" y="105241"/>
            <a:ext cx="2623643" cy="309634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28147" t="18254" r="29328" b="7918"/>
          <a:stretch/>
        </p:blipFill>
        <p:spPr>
          <a:xfrm>
            <a:off x="65552" y="3212976"/>
            <a:ext cx="2643359" cy="367133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l="27557" t="16040" r="26966" b="10133"/>
          <a:stretch/>
        </p:blipFill>
        <p:spPr>
          <a:xfrm>
            <a:off x="6461423" y="3345755"/>
            <a:ext cx="2704429" cy="351224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4221088"/>
            <a:ext cx="3212662" cy="240949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02897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305800" cy="708688"/>
          </a:xfrm>
        </p:spPr>
        <p:txBody>
          <a:bodyPr>
            <a:noAutofit/>
          </a:bodyPr>
          <a:lstStyle/>
          <a:p>
            <a:pPr algn="ctr"/>
            <a:r>
              <a:rPr lang="uk-UA" sz="6000" b="1" dirty="0">
                <a:ln w="1270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ea typeface="+mn-ea"/>
                <a:cs typeface="+mn-cs"/>
              </a:rPr>
              <a:t>Співпраця з Кривим Рогом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43808" y="1088534"/>
            <a:ext cx="6120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000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Школа №</a:t>
            </a:r>
            <a:r>
              <a:rPr lang="uk-UA" sz="2000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114, </a:t>
            </a:r>
            <a:r>
              <a:rPr lang="uk-UA" sz="2000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3-разовий переможець Всеукраїнського конкурсу «Школа майбутнього»</a:t>
            </a:r>
            <a:endParaRPr lang="uk-UA" sz="2000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243">
            <a:off x="5767275" y="1998413"/>
            <a:ext cx="3311860" cy="2207907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464" y="4293096"/>
            <a:ext cx="3707904" cy="2471936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9" t="7953"/>
          <a:stretch/>
        </p:blipFill>
        <p:spPr>
          <a:xfrm rot="21379893">
            <a:off x="5904148" y="4521247"/>
            <a:ext cx="3168352" cy="2319518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9790">
            <a:off x="-35873" y="1759499"/>
            <a:ext cx="3314474" cy="2485856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148" y="3158172"/>
            <a:ext cx="3827120" cy="2551413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69371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8620" y="1380022"/>
            <a:ext cx="892960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sz="4000" b="1" dirty="0">
                <a:solidFill>
                  <a:srgbClr val="990033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«</a:t>
            </a:r>
            <a:r>
              <a:rPr lang="ru-RU" sz="4000" b="1" dirty="0" err="1">
                <a:solidFill>
                  <a:srgbClr val="990033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Формування</a:t>
            </a:r>
            <a:r>
              <a:rPr lang="ru-RU" sz="4000" b="1" dirty="0">
                <a:solidFill>
                  <a:srgbClr val="990033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4000" b="1" dirty="0" err="1">
                <a:solidFill>
                  <a:srgbClr val="990033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національної</a:t>
            </a:r>
            <a:r>
              <a:rPr lang="ru-RU" sz="4000" b="1" dirty="0">
                <a:solidFill>
                  <a:srgbClr val="990033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4000" b="1" dirty="0" err="1">
                <a:solidFill>
                  <a:srgbClr val="990033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самоідентифікації</a:t>
            </a:r>
            <a:r>
              <a:rPr lang="ru-RU" sz="4000" b="1" dirty="0">
                <a:solidFill>
                  <a:srgbClr val="990033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4000" b="1" dirty="0" err="1">
                <a:solidFill>
                  <a:srgbClr val="990033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школярів</a:t>
            </a:r>
            <a:r>
              <a:rPr lang="ru-RU" sz="4000" b="1" dirty="0">
                <a:solidFill>
                  <a:srgbClr val="990033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 на уроках </a:t>
            </a:r>
            <a:r>
              <a:rPr lang="ru-RU" sz="4000" b="1" dirty="0" err="1">
                <a:solidFill>
                  <a:srgbClr val="990033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зарубіжної</a:t>
            </a:r>
            <a:r>
              <a:rPr lang="ru-RU" sz="4000" b="1" dirty="0">
                <a:solidFill>
                  <a:srgbClr val="990033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4000" b="1" dirty="0" err="1">
                <a:solidFill>
                  <a:srgbClr val="990033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літератури</a:t>
            </a:r>
            <a:r>
              <a:rPr lang="ru-RU" sz="4000" b="1" dirty="0">
                <a:solidFill>
                  <a:srgbClr val="990033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 шляхом </a:t>
            </a:r>
            <a:r>
              <a:rPr lang="ru-RU" sz="4000" b="1" dirty="0" err="1">
                <a:solidFill>
                  <a:srgbClr val="990033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використання</a:t>
            </a:r>
            <a:r>
              <a:rPr lang="ru-RU" sz="4000" b="1" dirty="0">
                <a:solidFill>
                  <a:srgbClr val="990033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4000" b="1" dirty="0" err="1">
                <a:solidFill>
                  <a:srgbClr val="990033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інноваційних</a:t>
            </a:r>
            <a:r>
              <a:rPr lang="ru-RU" sz="4000" b="1" dirty="0">
                <a:solidFill>
                  <a:srgbClr val="990033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4000" b="1" dirty="0" err="1">
                <a:solidFill>
                  <a:srgbClr val="990033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технологій</a:t>
            </a:r>
            <a:r>
              <a:rPr lang="ru-RU" sz="4000" b="1" dirty="0">
                <a:solidFill>
                  <a:srgbClr val="990033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»</a:t>
            </a:r>
            <a:endParaRPr lang="ru-RU" sz="4000" b="1" dirty="0">
              <a:solidFill>
                <a:srgbClr val="990033"/>
              </a:solidFill>
              <a:latin typeface="Gabriola" pitchFamily="82" charset="0"/>
            </a:endParaRPr>
          </a:p>
          <a:p>
            <a:pPr>
              <a:lnSpc>
                <a:spcPct val="85000"/>
              </a:lnSpc>
            </a:pPr>
            <a:endParaRPr lang="ru-RU" sz="4000" b="1" dirty="0">
              <a:solidFill>
                <a:srgbClr val="990033"/>
              </a:solidFill>
              <a:latin typeface="Gabriola" pitchFamily="82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79512" y="548680"/>
            <a:ext cx="8568952" cy="64273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7200" b="1" dirty="0" smtClean="0">
                <a:ln>
                  <a:solidFill>
                    <a:schemeClr val="bg1"/>
                  </a:soli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Тема досвіду</a:t>
            </a:r>
            <a:endParaRPr lang="ru-RU" sz="7200" b="1" dirty="0">
              <a:ln>
                <a:solidFill>
                  <a:schemeClr val="bg1"/>
                </a:solidFill>
              </a:ln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71500" y="4437112"/>
            <a:ext cx="9181020" cy="1872208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5000"/>
              </a:lnSpc>
              <a:buNone/>
            </a:pPr>
            <a:r>
              <a:rPr lang="uk-UA" sz="36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“Щоб мати право вчити інших, потрібно вчитися самому”.</a:t>
            </a:r>
            <a:endParaRPr lang="ru-RU" sz="3600" b="1" dirty="0" smtClean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03648" y="3565236"/>
            <a:ext cx="6120680" cy="6832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70000"/>
              </a:lnSpc>
            </a:pPr>
            <a:r>
              <a:rPr lang="uk-UA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Педагогічне кредо</a:t>
            </a:r>
            <a:r>
              <a:rPr lang="ru-RU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: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7145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build="p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54473"/>
            <a:ext cx="8305800" cy="636680"/>
          </a:xfrm>
        </p:spPr>
        <p:txBody>
          <a:bodyPr>
            <a:noAutofit/>
          </a:bodyPr>
          <a:lstStyle/>
          <a:p>
            <a:r>
              <a:rPr lang="uk-UA" sz="6000" b="1" dirty="0">
                <a:ln w="1270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ea typeface="+mn-ea"/>
                <a:cs typeface="+mn-cs"/>
              </a:rPr>
              <a:t>Моя гордість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86563" y="659067"/>
            <a:ext cx="3744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4000" dirty="0" err="1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Фотоквести</a:t>
            </a:r>
            <a:r>
              <a:rPr lang="uk-UA" sz="4000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uk-UA" sz="4000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4013" t="19732" r="18697" b="13086"/>
          <a:stretch/>
        </p:blipFill>
        <p:spPr>
          <a:xfrm rot="21231974">
            <a:off x="215156" y="3723743"/>
            <a:ext cx="2747129" cy="29050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2831" t="19732" r="17516" b="10133"/>
          <a:stretch/>
        </p:blipFill>
        <p:spPr>
          <a:xfrm rot="21413652">
            <a:off x="1440069" y="3654028"/>
            <a:ext cx="2614305" cy="28386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22832" t="17516" r="18107" b="7180"/>
          <a:stretch/>
        </p:blipFill>
        <p:spPr>
          <a:xfrm rot="159203">
            <a:off x="2755855" y="3784790"/>
            <a:ext cx="2821047" cy="28774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23422" t="32282" r="18698" b="26375"/>
          <a:stretch/>
        </p:blipFill>
        <p:spPr>
          <a:xfrm rot="312072">
            <a:off x="3362832" y="5046018"/>
            <a:ext cx="2949645" cy="168551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1275">
            <a:off x="205805" y="1138579"/>
            <a:ext cx="2416774" cy="1812581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698" y="1729954"/>
            <a:ext cx="1662480" cy="2216640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195" y="404144"/>
            <a:ext cx="1707654" cy="2276872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3" y="4555994"/>
            <a:ext cx="2795986" cy="2094077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033" y="1625625"/>
            <a:ext cx="2543198" cy="1904750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741" y="2084532"/>
            <a:ext cx="1651351" cy="2204864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89039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458"/>
            <a:ext cx="8305800" cy="1143000"/>
          </a:xfrm>
        </p:spPr>
        <p:txBody>
          <a:bodyPr vert="horz" lIns="0" tIns="4572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r>
              <a:rPr lang="uk-UA" sz="6000" b="1" dirty="0">
                <a:ln w="1270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ea typeface="+mn-ea"/>
                <a:cs typeface="+mn-cs"/>
              </a:rPr>
              <a:t>Мої нагороди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76056" y="260648"/>
            <a:ext cx="43559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Найбільша нагорода: мене люблять діти, а я люблю своїх учнів</a:t>
            </a:r>
            <a:endParaRPr lang="uk-UA" sz="2800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248" y="1657601"/>
            <a:ext cx="2240072" cy="31683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784" y="1460682"/>
            <a:ext cx="2286301" cy="32337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9643">
            <a:off x="6731632" y="1743022"/>
            <a:ext cx="2534606" cy="35849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604" y="3313684"/>
            <a:ext cx="2388487" cy="33782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7434">
            <a:off x="6873053" y="3880217"/>
            <a:ext cx="2251764" cy="318489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6957">
            <a:off x="241196" y="1706243"/>
            <a:ext cx="2272968" cy="32148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67" y="3844896"/>
            <a:ext cx="1962077" cy="277515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8935">
            <a:off x="542204" y="3720334"/>
            <a:ext cx="1933155" cy="273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2814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2841112"/>
            <a:ext cx="8929600" cy="3859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sz="3200" b="1" dirty="0" smtClean="0">
                <a:solidFill>
                  <a:srgbClr val="990033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- </a:t>
            </a:r>
            <a:r>
              <a:rPr lang="ru-RU" sz="3200" b="1" dirty="0" err="1" smtClean="0">
                <a:solidFill>
                  <a:srgbClr val="990033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формування</a:t>
            </a:r>
            <a:r>
              <a:rPr lang="ru-RU" sz="3200" b="1" dirty="0" smtClean="0">
                <a:solidFill>
                  <a:srgbClr val="990033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3200" b="1" dirty="0">
                <a:solidFill>
                  <a:srgbClr val="990033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в </a:t>
            </a:r>
            <a:r>
              <a:rPr lang="ru-RU" sz="3200" b="1" dirty="0" err="1">
                <a:solidFill>
                  <a:srgbClr val="990033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учнів</a:t>
            </a:r>
            <a:r>
              <a:rPr lang="ru-RU" sz="3200" b="1" dirty="0">
                <a:solidFill>
                  <a:srgbClr val="990033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3200" b="1" dirty="0" err="1">
                <a:solidFill>
                  <a:srgbClr val="990033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національної</a:t>
            </a:r>
            <a:r>
              <a:rPr lang="ru-RU" sz="3200" b="1" dirty="0">
                <a:solidFill>
                  <a:srgbClr val="990033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3200" b="1" dirty="0" err="1">
                <a:solidFill>
                  <a:srgbClr val="990033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свідомості</a:t>
            </a:r>
            <a:r>
              <a:rPr lang="ru-RU" sz="3200" b="1" dirty="0">
                <a:solidFill>
                  <a:srgbClr val="990033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 і </a:t>
            </a:r>
            <a:r>
              <a:rPr lang="ru-RU" sz="3200" b="1" dirty="0" err="1">
                <a:solidFill>
                  <a:srgbClr val="990033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відповідальності</a:t>
            </a:r>
            <a:r>
              <a:rPr lang="ru-RU" sz="3200" b="1" dirty="0">
                <a:solidFill>
                  <a:srgbClr val="990033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 за долю </a:t>
            </a:r>
            <a:r>
              <a:rPr lang="ru-RU" sz="3200" b="1" dirty="0" err="1">
                <a:solidFill>
                  <a:srgbClr val="990033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України</a:t>
            </a:r>
            <a:r>
              <a:rPr lang="ru-RU" sz="3200" b="1" dirty="0">
                <a:solidFill>
                  <a:srgbClr val="990033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;</a:t>
            </a:r>
          </a:p>
          <a:p>
            <a:pPr>
              <a:lnSpc>
                <a:spcPct val="85000"/>
              </a:lnSpc>
            </a:pPr>
            <a:r>
              <a:rPr lang="ru-RU" sz="3200" b="1" dirty="0" smtClean="0">
                <a:solidFill>
                  <a:srgbClr val="990033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- </a:t>
            </a:r>
            <a:r>
              <a:rPr lang="ru-RU" sz="3200" b="1" dirty="0" err="1" smtClean="0">
                <a:solidFill>
                  <a:srgbClr val="990033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виховання</a:t>
            </a:r>
            <a:r>
              <a:rPr lang="ru-RU" sz="3200" b="1" dirty="0" smtClean="0">
                <a:solidFill>
                  <a:srgbClr val="990033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3200" b="1" dirty="0" err="1">
                <a:solidFill>
                  <a:srgbClr val="990033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любові</a:t>
            </a:r>
            <a:r>
              <a:rPr lang="ru-RU" sz="3200" b="1" dirty="0">
                <a:solidFill>
                  <a:srgbClr val="990033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 до </a:t>
            </a:r>
            <a:r>
              <a:rPr lang="ru-RU" sz="3200" b="1" dirty="0" err="1">
                <a:solidFill>
                  <a:srgbClr val="990033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рідної</a:t>
            </a:r>
            <a:r>
              <a:rPr lang="ru-RU" sz="3200" b="1" dirty="0">
                <a:solidFill>
                  <a:srgbClr val="990033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3200" b="1" dirty="0" err="1">
                <a:solidFill>
                  <a:srgbClr val="990033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землі</a:t>
            </a:r>
            <a:r>
              <a:rPr lang="ru-RU" sz="3200" b="1" dirty="0">
                <a:solidFill>
                  <a:srgbClr val="990033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, </a:t>
            </a:r>
            <a:r>
              <a:rPr lang="ru-RU" sz="3200" b="1" dirty="0" err="1">
                <a:solidFill>
                  <a:srgbClr val="990033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її</a:t>
            </a:r>
            <a:r>
              <a:rPr lang="ru-RU" sz="3200" b="1" dirty="0">
                <a:solidFill>
                  <a:srgbClr val="990033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3200" b="1" dirty="0" err="1">
                <a:solidFill>
                  <a:srgbClr val="990033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історії</a:t>
            </a:r>
            <a:r>
              <a:rPr lang="ru-RU" sz="3200" b="1" dirty="0">
                <a:solidFill>
                  <a:srgbClr val="990033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;</a:t>
            </a:r>
          </a:p>
          <a:p>
            <a:pPr>
              <a:lnSpc>
                <a:spcPct val="85000"/>
              </a:lnSpc>
            </a:pPr>
            <a:r>
              <a:rPr lang="ru-RU" sz="3200" b="1" dirty="0" smtClean="0">
                <a:solidFill>
                  <a:srgbClr val="990033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- </a:t>
            </a:r>
            <a:r>
              <a:rPr lang="ru-RU" sz="3200" b="1" dirty="0" err="1" smtClean="0">
                <a:solidFill>
                  <a:srgbClr val="990033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виховання</a:t>
            </a:r>
            <a:r>
              <a:rPr lang="ru-RU" sz="3200" b="1" dirty="0" smtClean="0">
                <a:solidFill>
                  <a:srgbClr val="990033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3200" b="1" dirty="0" err="1">
                <a:solidFill>
                  <a:srgbClr val="990033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громадянського</a:t>
            </a:r>
            <a:r>
              <a:rPr lang="ru-RU" sz="3200" b="1" dirty="0">
                <a:solidFill>
                  <a:srgbClr val="990033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3200" b="1" dirty="0" err="1">
                <a:solidFill>
                  <a:srgbClr val="990033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обов’язку</a:t>
            </a:r>
            <a:r>
              <a:rPr lang="ru-RU" sz="3200" b="1" dirty="0">
                <a:solidFill>
                  <a:srgbClr val="990033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 перед </a:t>
            </a:r>
            <a:r>
              <a:rPr lang="ru-RU" sz="3200" b="1" dirty="0" err="1">
                <a:solidFill>
                  <a:srgbClr val="990033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країною</a:t>
            </a:r>
            <a:r>
              <a:rPr lang="ru-RU" sz="3200" b="1" dirty="0">
                <a:solidFill>
                  <a:srgbClr val="990033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, </a:t>
            </a:r>
            <a:r>
              <a:rPr lang="ru-RU" sz="3200" b="1" dirty="0" err="1">
                <a:solidFill>
                  <a:srgbClr val="990033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суспільством</a:t>
            </a:r>
            <a:r>
              <a:rPr lang="ru-RU" sz="3200" b="1" dirty="0">
                <a:solidFill>
                  <a:srgbClr val="990033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;</a:t>
            </a:r>
          </a:p>
          <a:p>
            <a:pPr>
              <a:lnSpc>
                <a:spcPct val="85000"/>
              </a:lnSpc>
            </a:pPr>
            <a:r>
              <a:rPr lang="ru-RU" sz="3200" b="1" dirty="0" smtClean="0">
                <a:solidFill>
                  <a:srgbClr val="990033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- </a:t>
            </a:r>
            <a:r>
              <a:rPr lang="ru-RU" sz="3200" b="1" dirty="0" err="1" smtClean="0">
                <a:solidFill>
                  <a:srgbClr val="990033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виховання</a:t>
            </a:r>
            <a:r>
              <a:rPr lang="ru-RU" sz="3200" b="1" dirty="0" smtClean="0">
                <a:solidFill>
                  <a:srgbClr val="990033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3200" b="1" dirty="0">
                <a:solidFill>
                  <a:srgbClr val="990033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бережливого </a:t>
            </a:r>
            <a:r>
              <a:rPr lang="ru-RU" sz="3200" b="1" dirty="0" err="1">
                <a:solidFill>
                  <a:srgbClr val="990033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ставлення</a:t>
            </a:r>
            <a:r>
              <a:rPr lang="ru-RU" sz="3200" b="1" dirty="0">
                <a:solidFill>
                  <a:srgbClr val="990033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 до </a:t>
            </a:r>
            <a:r>
              <a:rPr lang="ru-RU" sz="3200" b="1" dirty="0" err="1">
                <a:solidFill>
                  <a:srgbClr val="990033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національного</a:t>
            </a:r>
            <a:r>
              <a:rPr lang="ru-RU" sz="3200" b="1" dirty="0">
                <a:solidFill>
                  <a:srgbClr val="990033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3200" b="1" dirty="0" err="1">
                <a:solidFill>
                  <a:srgbClr val="990033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багатства</a:t>
            </a:r>
            <a:r>
              <a:rPr lang="ru-RU" sz="3200" b="1" dirty="0">
                <a:solidFill>
                  <a:srgbClr val="990033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3200" b="1" dirty="0" err="1">
                <a:solidFill>
                  <a:srgbClr val="990033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країни</a:t>
            </a:r>
            <a:r>
              <a:rPr lang="ru-RU" sz="3200" b="1" dirty="0">
                <a:solidFill>
                  <a:srgbClr val="990033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, </a:t>
            </a:r>
            <a:r>
              <a:rPr lang="ru-RU" sz="3200" b="1" dirty="0" err="1">
                <a:solidFill>
                  <a:srgbClr val="990033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мови</a:t>
            </a:r>
            <a:r>
              <a:rPr lang="ru-RU" sz="3200" b="1" dirty="0">
                <a:solidFill>
                  <a:srgbClr val="990033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, </a:t>
            </a:r>
            <a:r>
              <a:rPr lang="ru-RU" sz="3200" b="1" dirty="0" err="1">
                <a:solidFill>
                  <a:srgbClr val="990033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культури</a:t>
            </a:r>
            <a:r>
              <a:rPr lang="ru-RU" sz="3200" b="1" dirty="0">
                <a:solidFill>
                  <a:srgbClr val="990033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, </a:t>
            </a:r>
            <a:r>
              <a:rPr lang="ru-RU" sz="3200" b="1" dirty="0" err="1">
                <a:solidFill>
                  <a:srgbClr val="990033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традицій</a:t>
            </a:r>
            <a:r>
              <a:rPr lang="ru-RU" sz="3200" b="1" dirty="0">
                <a:solidFill>
                  <a:srgbClr val="990033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;</a:t>
            </a:r>
          </a:p>
          <a:p>
            <a:pPr>
              <a:lnSpc>
                <a:spcPct val="85000"/>
              </a:lnSpc>
            </a:pPr>
            <a:r>
              <a:rPr lang="ru-RU" sz="3200" b="1" dirty="0" smtClean="0">
                <a:solidFill>
                  <a:srgbClr val="990033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- на </a:t>
            </a:r>
            <a:r>
              <a:rPr lang="ru-RU" sz="3200" b="1" dirty="0" err="1">
                <a:solidFill>
                  <a:srgbClr val="990033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прикладі</a:t>
            </a:r>
            <a:r>
              <a:rPr lang="ru-RU" sz="3200" b="1" dirty="0">
                <a:solidFill>
                  <a:srgbClr val="990033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3200" b="1" dirty="0" err="1">
                <a:solidFill>
                  <a:srgbClr val="990033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класичних</a:t>
            </a:r>
            <a:r>
              <a:rPr lang="ru-RU" sz="3200" b="1" dirty="0">
                <a:solidFill>
                  <a:srgbClr val="990033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3200" b="1" dirty="0" err="1">
                <a:solidFill>
                  <a:srgbClr val="990033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образів</a:t>
            </a:r>
            <a:r>
              <a:rPr lang="ru-RU" sz="3200" b="1" dirty="0">
                <a:solidFill>
                  <a:srgbClr val="990033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3200" b="1" dirty="0" err="1">
                <a:solidFill>
                  <a:srgbClr val="990033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зарубіжної</a:t>
            </a:r>
            <a:r>
              <a:rPr lang="ru-RU" sz="3200" b="1" dirty="0">
                <a:solidFill>
                  <a:srgbClr val="990033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3200" b="1" dirty="0" err="1">
                <a:solidFill>
                  <a:srgbClr val="990033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літератури</a:t>
            </a:r>
            <a:r>
              <a:rPr lang="ru-RU" sz="3200" b="1" dirty="0">
                <a:solidFill>
                  <a:srgbClr val="990033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3200" b="1" dirty="0" err="1">
                <a:solidFill>
                  <a:srgbClr val="990033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формувати</a:t>
            </a:r>
            <a:r>
              <a:rPr lang="ru-RU" sz="3200" b="1" dirty="0">
                <a:solidFill>
                  <a:srgbClr val="990033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 в </a:t>
            </a:r>
            <a:r>
              <a:rPr lang="ru-RU" sz="3200" b="1" dirty="0" err="1">
                <a:solidFill>
                  <a:srgbClr val="990033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учнів</a:t>
            </a:r>
            <a:r>
              <a:rPr lang="ru-RU" sz="3200" b="1" dirty="0">
                <a:solidFill>
                  <a:srgbClr val="990033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3200" b="1" dirty="0" err="1">
                <a:solidFill>
                  <a:srgbClr val="990033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риси</a:t>
            </a:r>
            <a:r>
              <a:rPr lang="ru-RU" sz="3200" b="1" dirty="0">
                <a:solidFill>
                  <a:srgbClr val="990033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3200" b="1" dirty="0" err="1">
                <a:solidFill>
                  <a:srgbClr val="990033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свідомого</a:t>
            </a:r>
            <a:r>
              <a:rPr lang="ru-RU" sz="3200" b="1" dirty="0">
                <a:solidFill>
                  <a:srgbClr val="990033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3200" b="1" dirty="0" err="1">
                <a:solidFill>
                  <a:srgbClr val="990033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українця-патріота</a:t>
            </a:r>
            <a:r>
              <a:rPr lang="ru-RU" sz="3200" b="1" dirty="0">
                <a:solidFill>
                  <a:srgbClr val="990033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.</a:t>
            </a:r>
          </a:p>
          <a:p>
            <a:pPr>
              <a:lnSpc>
                <a:spcPct val="85000"/>
              </a:lnSpc>
            </a:pPr>
            <a:r>
              <a:rPr lang="uk-UA" sz="3200" b="1" dirty="0">
                <a:solidFill>
                  <a:srgbClr val="990033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Gabriola" pitchFamily="82" charset="0"/>
              </a:rPr>
              <a:t> </a:t>
            </a:r>
            <a:endParaRPr lang="ru-RU" sz="3200" b="1" dirty="0">
              <a:solidFill>
                <a:srgbClr val="990033"/>
              </a:solidFill>
              <a:latin typeface="Gabriola" pitchFamily="82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87828" y="2060848"/>
            <a:ext cx="8568952" cy="64273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 err="1">
                <a:ln>
                  <a:solidFill>
                    <a:schemeClr val="bg1"/>
                  </a:soli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Завдання</a:t>
            </a:r>
            <a:r>
              <a:rPr lang="ru-RU" sz="4800" b="1" dirty="0">
                <a:ln>
                  <a:solidFill>
                    <a:schemeClr val="bg1"/>
                  </a:soli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, </a:t>
            </a:r>
            <a:r>
              <a:rPr lang="ru-RU" sz="4800" b="1" dirty="0" err="1">
                <a:ln>
                  <a:solidFill>
                    <a:schemeClr val="bg1"/>
                  </a:soli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які</a:t>
            </a:r>
            <a:r>
              <a:rPr lang="ru-RU" sz="4800" b="1" dirty="0">
                <a:ln>
                  <a:solidFill>
                    <a:schemeClr val="bg1"/>
                  </a:soli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ставлю перед собою: </a:t>
            </a: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222311" y="836712"/>
            <a:ext cx="8784976" cy="1356328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5000"/>
              </a:lnSpc>
              <a:buNone/>
            </a:pPr>
            <a:r>
              <a:rPr lang="ru-RU" sz="3200" b="1" dirty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«… </a:t>
            </a:r>
            <a:r>
              <a:rPr lang="ru-RU" sz="3200" b="1" dirty="0" err="1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Важливо</a:t>
            </a:r>
            <a:r>
              <a:rPr lang="ru-RU" sz="3200" b="1" dirty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, </a:t>
            </a:r>
            <a:r>
              <a:rPr lang="ru-RU" sz="3200" b="1" dirty="0" err="1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щоб</a:t>
            </a:r>
            <a:r>
              <a:rPr lang="ru-RU" sz="3200" b="1" dirty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3200" b="1" dirty="0" err="1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ти</a:t>
            </a:r>
            <a:r>
              <a:rPr lang="ru-RU" sz="3200" b="1" dirty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3200" b="1" dirty="0" err="1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був</a:t>
            </a:r>
            <a:r>
              <a:rPr lang="ru-RU" sz="3200" b="1" dirty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3200" b="1" dirty="0" err="1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готовий</a:t>
            </a:r>
            <a:r>
              <a:rPr lang="ru-RU" sz="3200" b="1" dirty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3200" b="1" dirty="0" err="1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померти</a:t>
            </a:r>
            <a:r>
              <a:rPr lang="ru-RU" sz="3200" b="1" dirty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за свою </a:t>
            </a:r>
            <a:r>
              <a:rPr lang="ru-RU" sz="3200" b="1" dirty="0" err="1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країну</a:t>
            </a:r>
            <a:r>
              <a:rPr lang="ru-RU" sz="3200" b="1" dirty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, а </a:t>
            </a:r>
            <a:r>
              <a:rPr lang="ru-RU" sz="3200" b="1" dirty="0" err="1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ще</a:t>
            </a:r>
            <a:r>
              <a:rPr lang="ru-RU" sz="3200" b="1" dirty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3200" b="1" dirty="0" err="1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важливіше</a:t>
            </a:r>
            <a:r>
              <a:rPr lang="ru-RU" sz="3200" b="1" dirty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, </a:t>
            </a:r>
            <a:r>
              <a:rPr lang="ru-RU" sz="3200" b="1" dirty="0" err="1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щоб</a:t>
            </a:r>
            <a:r>
              <a:rPr lang="ru-RU" sz="3200" b="1" dirty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3200" b="1" dirty="0" err="1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ти</a:t>
            </a:r>
            <a:r>
              <a:rPr lang="ru-RU" sz="3200" b="1" dirty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3200" b="1" dirty="0" err="1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був</a:t>
            </a:r>
            <a:r>
              <a:rPr lang="ru-RU" sz="3200" b="1" dirty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3200" b="1" dirty="0" err="1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готовий</a:t>
            </a:r>
            <a:r>
              <a:rPr lang="ru-RU" sz="3200" b="1" dirty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3200" b="1" dirty="0" err="1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прожити</a:t>
            </a:r>
            <a:r>
              <a:rPr lang="ru-RU" sz="3200" b="1" dirty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3200" b="1" dirty="0" err="1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життя</a:t>
            </a:r>
            <a:r>
              <a:rPr lang="ru-RU" sz="3200" b="1" dirty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3200" b="1" dirty="0" err="1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заради</a:t>
            </a:r>
            <a:r>
              <a:rPr lang="ru-RU" sz="3200" b="1" dirty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</a:t>
            </a:r>
            <a:r>
              <a:rPr lang="ru-RU" sz="3200" b="1" dirty="0" err="1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неї</a:t>
            </a:r>
            <a:r>
              <a:rPr lang="uk-UA" sz="3200" b="1" dirty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.</a:t>
            </a:r>
            <a:r>
              <a:rPr lang="ru-RU" sz="32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»</a:t>
            </a:r>
          </a:p>
          <a:p>
            <a:pPr marL="0" indent="0" algn="r">
              <a:lnSpc>
                <a:spcPct val="75000"/>
              </a:lnSpc>
              <a:buNone/>
            </a:pPr>
            <a:r>
              <a:rPr lang="ru-RU" sz="32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 (</a:t>
            </a:r>
            <a:r>
              <a:rPr lang="ru-RU" sz="3200" b="1" dirty="0" err="1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Т.Рузвельт</a:t>
            </a:r>
            <a:r>
              <a:rPr lang="ru-RU" sz="32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656284" y="188640"/>
            <a:ext cx="6120680" cy="6832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70000"/>
              </a:lnSpc>
            </a:pPr>
            <a:r>
              <a:rPr lang="uk-UA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Життєве </a:t>
            </a:r>
            <a:r>
              <a:rPr lang="uk-UA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кредо</a:t>
            </a:r>
            <a:r>
              <a:rPr lang="ru-RU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: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4228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build="p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8823" y="56235"/>
            <a:ext cx="8229600" cy="852704"/>
          </a:xfrm>
        </p:spPr>
        <p:txBody>
          <a:bodyPr>
            <a:noAutofit/>
          </a:bodyPr>
          <a:lstStyle/>
          <a:p>
            <a:pPr algn="ctr"/>
            <a:r>
              <a:rPr lang="uk-UA" sz="60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ea typeface="+mn-ea"/>
                <a:cs typeface="+mn-cs"/>
              </a:rPr>
              <a:t>Модель учня-патріота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7158" y="1158024"/>
            <a:ext cx="8712968" cy="12961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2400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Патріот – той, хто любить свою батьківщину, відданий своєму народові, готовий для них на жертви й подвиги (</a:t>
            </a:r>
            <a:r>
              <a:rPr lang="uk-UA" sz="2400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Академічний тлумачний </a:t>
            </a:r>
            <a:r>
              <a:rPr lang="uk-UA" sz="2400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словник української мови).</a:t>
            </a:r>
          </a:p>
          <a:p>
            <a:pPr marL="0" indent="0" algn="ctr">
              <a:buNone/>
            </a:pPr>
            <a:endParaRPr lang="uk-UA" sz="2400" dirty="0">
              <a:solidFill>
                <a:srgbClr val="D600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204461" y="2636912"/>
            <a:ext cx="8496944" cy="3744416"/>
          </a:xfrm>
          <a:prstGeom prst="rect">
            <a:avLst/>
          </a:prstGeom>
        </p:spPr>
        <p:txBody>
          <a:bodyPr vert="horz">
            <a:normAutofit fontScale="925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прагне </a:t>
            </a:r>
            <a:r>
              <a:rPr lang="uk-UA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постійно прилучатись до здобутків зарубіжної літератури та культури,розвивати творчу особистість; формувати гуманістичний світогляд, високу мораль,естетичні смаки громадянина – патріота,який усвідомлює свою приналежність до світової спільноти; </a:t>
            </a:r>
            <a:endParaRPr lang="uk-UA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uk-UA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 вивчає історію нашої країни, рідного краю, знає її глибоке історичне коріння</a:t>
            </a:r>
            <a:r>
              <a:rPr lang="uk-UA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  <a:endParaRPr lang="uk-UA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uk-UA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uk-UA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uk-UA" dirty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зможе  завжди і скрізь свідомо захищати інтереси своєї вітчизни, свого народу.</a:t>
            </a:r>
          </a:p>
          <a:p>
            <a:pPr marL="0" indent="0">
              <a:buNone/>
            </a:pPr>
            <a:endParaRPr lang="uk-UA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70116613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t="10224" b="6974"/>
          <a:stretch/>
        </p:blipFill>
        <p:spPr>
          <a:xfrm>
            <a:off x="12710" y="0"/>
            <a:ext cx="9131290" cy="60486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91680" y="6165304"/>
            <a:ext cx="511256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http://</a:t>
            </a:r>
            <a:r>
              <a:rPr lang="en-US" sz="2800" b="1" dirty="0" smtClean="0">
                <a:solidFill>
                  <a:srgbClr val="FF0000"/>
                </a:solidFill>
              </a:rPr>
              <a:t>techerworldlit.at.ua/</a:t>
            </a:r>
            <a:endParaRPr lang="uk-UA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0486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620688"/>
            <a:ext cx="8928992" cy="852704"/>
          </a:xfrm>
        </p:spPr>
        <p:txBody>
          <a:bodyPr>
            <a:noAutofit/>
          </a:bodyPr>
          <a:lstStyle/>
          <a:p>
            <a:pPr algn="ctr">
              <a:lnSpc>
                <a:spcPct val="85000"/>
              </a:lnSpc>
            </a:pPr>
            <a:r>
              <a:rPr lang="uk-UA" sz="4000" b="1" dirty="0">
                <a:ln w="1270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ea typeface="+mn-ea"/>
                <a:cs typeface="+mn-cs"/>
              </a:rPr>
              <a:t>Інноваційні форми роботи на уроках </a:t>
            </a:r>
            <a:r>
              <a:rPr lang="uk-UA" sz="4000" b="1" dirty="0" smtClean="0">
                <a:ln w="1270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ea typeface="+mn-ea"/>
                <a:cs typeface="+mn-cs"/>
              </a:rPr>
              <a:t> зарубіжної літератури </a:t>
            </a:r>
            <a:r>
              <a:rPr lang="uk-UA" sz="4000" b="1" dirty="0">
                <a:ln w="1270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ea typeface="+mn-ea"/>
                <a:cs typeface="+mn-cs"/>
              </a:rPr>
              <a:t>як компонент сучасної філологічної освіти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737296"/>
            <a:ext cx="3528392" cy="2336987"/>
          </a:xfrm>
        </p:spPr>
      </p:pic>
      <p:sp>
        <p:nvSpPr>
          <p:cNvPr id="5" name="TextBox 4"/>
          <p:cNvSpPr txBox="1"/>
          <p:nvPr/>
        </p:nvSpPr>
        <p:spPr>
          <a:xfrm>
            <a:off x="3923928" y="1562591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dirty="0" smtClean="0"/>
              <a:t>семінар 26 березня 2015р.</a:t>
            </a:r>
            <a:endParaRPr lang="uk-UA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160528"/>
            <a:ext cx="3960440" cy="26231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676" y="4221088"/>
            <a:ext cx="3981221" cy="26369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70176" y="1994778"/>
            <a:ext cx="50760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Мета семінару:</a:t>
            </a:r>
          </a:p>
          <a:p>
            <a:pPr marL="285750" indent="-285750">
              <a:buFontTx/>
              <a:buChar char="-"/>
            </a:pPr>
            <a:r>
              <a:rPr lang="uk-UA" dirty="0" smtClean="0"/>
              <a:t>розкрити роль інноваційних технологій на </a:t>
            </a:r>
            <a:r>
              <a:rPr lang="uk-UA" dirty="0" err="1" smtClean="0"/>
              <a:t>уроках</a:t>
            </a:r>
            <a:r>
              <a:rPr lang="uk-UA" dirty="0" smtClean="0"/>
              <a:t> </a:t>
            </a:r>
            <a:r>
              <a:rPr lang="uk-UA" dirty="0" smtClean="0"/>
              <a:t>зарубіжної літератури</a:t>
            </a:r>
            <a:r>
              <a:rPr lang="uk-UA" dirty="0" smtClean="0"/>
              <a:t>;</a:t>
            </a:r>
          </a:p>
          <a:p>
            <a:pPr marL="285750" indent="-285750">
              <a:buFontTx/>
              <a:buChar char="-"/>
            </a:pPr>
            <a:r>
              <a:rPr lang="uk-UA" dirty="0" smtClean="0"/>
              <a:t>Популяризувати інноваційні та комп’ютерні технології;</a:t>
            </a:r>
          </a:p>
          <a:p>
            <a:pPr marL="285750" indent="-285750">
              <a:buFontTx/>
              <a:buChar char="-"/>
            </a:pPr>
            <a:r>
              <a:rPr lang="uk-UA" dirty="0" smtClean="0"/>
              <a:t>Зацікавити вчителів до діалогу, співпраці, обміну досвідом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834958897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1530" y="-22039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uk-UA" sz="5400" b="1" dirty="0">
                <a:ln w="1270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ea typeface="+mn-ea"/>
                <a:cs typeface="+mn-cs"/>
              </a:rPr>
              <a:t>Шолом </a:t>
            </a:r>
            <a:r>
              <a:rPr lang="uk-UA" sz="5400" b="1" dirty="0" err="1">
                <a:ln w="1270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ea typeface="+mn-ea"/>
                <a:cs typeface="+mn-cs"/>
              </a:rPr>
              <a:t>Алейхем</a:t>
            </a:r>
            <a:r>
              <a:rPr lang="uk-UA" sz="5400" b="1" dirty="0">
                <a:ln w="1270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ea typeface="+mn-ea"/>
                <a:cs typeface="+mn-cs"/>
              </a:rPr>
              <a:t> «Пісня над піснями»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1562" t="17073" r="18437" b="3659"/>
          <a:stretch/>
        </p:blipFill>
        <p:spPr>
          <a:xfrm rot="21391818">
            <a:off x="237908" y="1226629"/>
            <a:ext cx="4158357" cy="42233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22599" t="19575" r="17941" b="4251"/>
          <a:stretch/>
        </p:blipFill>
        <p:spPr>
          <a:xfrm rot="222024">
            <a:off x="207303" y="2996952"/>
            <a:ext cx="3920449" cy="38610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17840" t="25000" r="2540" b="14285"/>
          <a:stretch/>
        </p:blipFill>
        <p:spPr>
          <a:xfrm rot="356738">
            <a:off x="5030861" y="1256006"/>
            <a:ext cx="3827709" cy="22438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16822" t="27591" r="17632" b="17158"/>
          <a:stretch/>
        </p:blipFill>
        <p:spPr>
          <a:xfrm>
            <a:off x="4337869" y="3479482"/>
            <a:ext cx="5213691" cy="337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580167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73648"/>
            <a:ext cx="8229600" cy="710788"/>
          </a:xfrm>
        </p:spPr>
        <p:txBody>
          <a:bodyPr>
            <a:noAutofit/>
          </a:bodyPr>
          <a:lstStyle/>
          <a:p>
            <a:pPr algn="ctr"/>
            <a:r>
              <a:rPr lang="uk-UA" sz="5400" b="1" dirty="0" err="1" smtClean="0">
                <a:ln w="1270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ea typeface="+mn-ea"/>
                <a:cs typeface="+mn-cs"/>
              </a:rPr>
              <a:t>Р.Стівенсон</a:t>
            </a:r>
            <a:r>
              <a:rPr lang="uk-UA" sz="5400" b="1" dirty="0" smtClean="0">
                <a:ln w="1270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ea typeface="+mn-ea"/>
                <a:cs typeface="+mn-cs"/>
              </a:rPr>
              <a:t> </a:t>
            </a:r>
            <a:r>
              <a:rPr lang="uk-UA" sz="5400" b="1" dirty="0">
                <a:ln w="1270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ea typeface="+mn-ea"/>
                <a:cs typeface="+mn-cs"/>
              </a:rPr>
              <a:t>«Вересовий трунок»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720" y="1359056"/>
            <a:ext cx="3347864" cy="2231909"/>
          </a:xfrm>
          <a:prstGeom prst="rect">
            <a:avLst/>
          </a:prstGeom>
        </p:spPr>
      </p:pic>
      <p:sp>
        <p:nvSpPr>
          <p:cNvPr id="5" name="Равнобедренный треугольник 4"/>
          <p:cNvSpPr/>
          <p:nvPr/>
        </p:nvSpPr>
        <p:spPr>
          <a:xfrm>
            <a:off x="4600331" y="3806922"/>
            <a:ext cx="2653952" cy="208823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Овал 5"/>
          <p:cNvSpPr/>
          <p:nvPr/>
        </p:nvSpPr>
        <p:spPr>
          <a:xfrm>
            <a:off x="4888520" y="2734352"/>
            <a:ext cx="2160240" cy="13571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TextBox 6"/>
          <p:cNvSpPr txBox="1"/>
          <p:nvPr/>
        </p:nvSpPr>
        <p:spPr>
          <a:xfrm>
            <a:off x="5338428" y="355513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/>
              <a:t>Р.Стівенсон</a:t>
            </a:r>
            <a:endParaRPr lang="uk-UA" dirty="0"/>
          </a:p>
        </p:txBody>
      </p:sp>
      <p:sp>
        <p:nvSpPr>
          <p:cNvPr id="8" name="Овал 7"/>
          <p:cNvSpPr/>
          <p:nvPr/>
        </p:nvSpPr>
        <p:spPr>
          <a:xfrm>
            <a:off x="2750715" y="5358876"/>
            <a:ext cx="2160240" cy="13571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TextBox 8"/>
          <p:cNvSpPr txBox="1"/>
          <p:nvPr/>
        </p:nvSpPr>
        <p:spPr>
          <a:xfrm>
            <a:off x="3076467" y="613324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А. Міцкевич</a:t>
            </a:r>
            <a:endParaRPr lang="uk-UA" dirty="0"/>
          </a:p>
        </p:txBody>
      </p:sp>
      <p:sp>
        <p:nvSpPr>
          <p:cNvPr id="10" name="Овал 9"/>
          <p:cNvSpPr/>
          <p:nvPr/>
        </p:nvSpPr>
        <p:spPr>
          <a:xfrm>
            <a:off x="6850596" y="5405725"/>
            <a:ext cx="2160240" cy="13571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TextBox 10"/>
          <p:cNvSpPr txBox="1"/>
          <p:nvPr/>
        </p:nvSpPr>
        <p:spPr>
          <a:xfrm>
            <a:off x="7321138" y="608432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/>
              <a:t>Н.Гордій</a:t>
            </a:r>
            <a:endParaRPr lang="uk-UA" dirty="0"/>
          </a:p>
        </p:txBody>
      </p:sp>
      <p:sp>
        <p:nvSpPr>
          <p:cNvPr id="12" name="TextBox 11"/>
          <p:cNvSpPr txBox="1"/>
          <p:nvPr/>
        </p:nvSpPr>
        <p:spPr>
          <a:xfrm>
            <a:off x="4829185" y="4572216"/>
            <a:ext cx="2196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err="1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Компоративний</a:t>
            </a:r>
            <a:r>
              <a:rPr lang="uk-UA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аналіз патріотичних балад</a:t>
            </a:r>
            <a:endParaRPr lang="uk-UA" dirty="0">
              <a:solidFill>
                <a:srgbClr val="99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s://upload.wikimedia.org/wikipedia/commons/thumb/3/38/Rls-pc1.jpg/250px-Rls-pc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698777"/>
            <a:ext cx="1170468" cy="1825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ostriv.in.ua/images/publications/4/11311/13326864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984" y="4419252"/>
            <a:ext cx="1182944" cy="1660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28" y="3924468"/>
            <a:ext cx="2681291" cy="178752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195" y="4256390"/>
            <a:ext cx="1338230" cy="165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182841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8590" y="33189"/>
            <a:ext cx="84249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ln w="1270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Марина Цветаева . </a:t>
            </a:r>
            <a:r>
              <a:rPr lang="uk-UA" sz="4400" b="1" dirty="0">
                <a:ln w="1270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Трагізм життєвої і творчої долі поетеси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91" y="1806667"/>
            <a:ext cx="4596132" cy="25853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22477" y="2320696"/>
            <a:ext cx="4895088" cy="35112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53"/>
          <a:stretch/>
        </p:blipFill>
        <p:spPr>
          <a:xfrm rot="21375792">
            <a:off x="5755" y="3505936"/>
            <a:ext cx="2767625" cy="22481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669" y="4753200"/>
            <a:ext cx="3727215" cy="209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1782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2572</TotalTime>
  <Words>428</Words>
  <Application>Microsoft Office PowerPoint</Application>
  <PresentationFormat>Экран (4:3)</PresentationFormat>
  <Paragraphs>66</Paragraphs>
  <Slides>21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Gabriola</vt:lpstr>
      <vt:lpstr>Calibri</vt:lpstr>
      <vt:lpstr>Wingdings 2</vt:lpstr>
      <vt:lpstr>Constantia</vt:lpstr>
      <vt:lpstr>Поток</vt:lpstr>
      <vt:lpstr>Презентация PowerPoint</vt:lpstr>
      <vt:lpstr>Презентация PowerPoint</vt:lpstr>
      <vt:lpstr>Презентация PowerPoint</vt:lpstr>
      <vt:lpstr>Модель учня-патріота</vt:lpstr>
      <vt:lpstr>Презентация PowerPoint</vt:lpstr>
      <vt:lpstr>Інноваційні форми роботи на уроках  зарубіжної літератури як компонент сучасної філологічної освіти</vt:lpstr>
      <vt:lpstr>Шолом Алейхем «Пісня над піснями»</vt:lpstr>
      <vt:lpstr>Р.Стівенсон «Вересовий трунок»</vt:lpstr>
      <vt:lpstr>Презентация PowerPoint</vt:lpstr>
      <vt:lpstr>Музейна педагогіка</vt:lpstr>
      <vt:lpstr>Музейна педагогіка</vt:lpstr>
      <vt:lpstr>Музейна педагогіка</vt:lpstr>
      <vt:lpstr>Мультимедійні презентації</vt:lpstr>
      <vt:lpstr>Буктрейлер </vt:lpstr>
      <vt:lpstr>Валеохвилинки</vt:lpstr>
      <vt:lpstr>Формування національної самоідентифікації школярів у позакласній роботі</vt:lpstr>
      <vt:lpstr>Маршрут пішохідної екскурсії «Моє місто»</vt:lpstr>
      <vt:lpstr>Презентация PowerPoint</vt:lpstr>
      <vt:lpstr>Співпраця з Кривим Рогом</vt:lpstr>
      <vt:lpstr>Моя гордість </vt:lpstr>
      <vt:lpstr>Мої нагороди</vt:lpstr>
    </vt:vector>
  </TitlesOfParts>
  <Company>Krokoz™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галина</dc:creator>
  <cp:lastModifiedBy>admin</cp:lastModifiedBy>
  <cp:revision>113</cp:revision>
  <dcterms:created xsi:type="dcterms:W3CDTF">2014-02-02T14:53:54Z</dcterms:created>
  <dcterms:modified xsi:type="dcterms:W3CDTF">2016-02-22T06:43:48Z</dcterms:modified>
</cp:coreProperties>
</file>