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CB57E-9289-4DBD-BA2A-8EADDA3515B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29D6D00-5087-4DA0-9BBB-5C381F0CF16B}">
      <dgm:prSet phldrT="[Текст]"/>
      <dgm:spPr/>
      <dgm:t>
        <a:bodyPr/>
        <a:lstStyle/>
        <a:p>
          <a:r>
            <a:rPr lang="uk-UA" dirty="0" smtClean="0"/>
            <a:t>Косий хрестик  </a:t>
          </a:r>
          <a:endParaRPr lang="uk-UA" dirty="0"/>
        </a:p>
      </dgm:t>
    </dgm:pt>
    <dgm:pt modelId="{3B6DB024-92FD-4BF5-9237-8431FDC2459B}" type="parTrans" cxnId="{29E968E1-A131-492B-B963-0369E2381D33}">
      <dgm:prSet/>
      <dgm:spPr/>
      <dgm:t>
        <a:bodyPr/>
        <a:lstStyle/>
        <a:p>
          <a:endParaRPr lang="uk-UA"/>
        </a:p>
      </dgm:t>
    </dgm:pt>
    <dgm:pt modelId="{7594334A-86A0-4244-8B06-266BCEA98157}" type="sibTrans" cxnId="{29E968E1-A131-492B-B963-0369E2381D33}">
      <dgm:prSet/>
      <dgm:spPr/>
      <dgm:t>
        <a:bodyPr/>
        <a:lstStyle/>
        <a:p>
          <a:endParaRPr lang="uk-UA"/>
        </a:p>
      </dgm:t>
    </dgm:pt>
    <dgm:pt modelId="{7E95EA63-4078-4710-B33E-6A516522DAEF}">
      <dgm:prSet phldrT="[Текст]"/>
      <dgm:spPr/>
      <dgm:t>
        <a:bodyPr/>
        <a:lstStyle/>
        <a:p>
          <a:r>
            <a:rPr lang="uk-UA" dirty="0" smtClean="0"/>
            <a:t>Прямий хрестик</a:t>
          </a:r>
          <a:endParaRPr lang="uk-UA" dirty="0"/>
        </a:p>
      </dgm:t>
    </dgm:pt>
    <dgm:pt modelId="{0405D557-F2A0-467A-8FDE-1B6FD4CBB86C}" type="parTrans" cxnId="{72115C21-3EF0-4AB0-A5E5-A233F9EB2F7B}">
      <dgm:prSet/>
      <dgm:spPr/>
      <dgm:t>
        <a:bodyPr/>
        <a:lstStyle/>
        <a:p>
          <a:endParaRPr lang="uk-UA"/>
        </a:p>
      </dgm:t>
    </dgm:pt>
    <dgm:pt modelId="{635FBC70-BBF3-4F5E-8A00-2BCB134B2A21}" type="sibTrans" cxnId="{72115C21-3EF0-4AB0-A5E5-A233F9EB2F7B}">
      <dgm:prSet/>
      <dgm:spPr/>
      <dgm:t>
        <a:bodyPr/>
        <a:lstStyle/>
        <a:p>
          <a:endParaRPr lang="uk-UA"/>
        </a:p>
      </dgm:t>
    </dgm:pt>
    <dgm:pt modelId="{6584870D-37F1-4C34-8612-98867D569883}">
      <dgm:prSet phldrT="[Текст]"/>
      <dgm:spPr/>
      <dgm:t>
        <a:bodyPr/>
        <a:lstStyle/>
        <a:p>
          <a:r>
            <a:rPr lang="uk-UA" dirty="0" smtClean="0"/>
            <a:t>Болгарський хрестик</a:t>
          </a:r>
          <a:endParaRPr lang="uk-UA" dirty="0"/>
        </a:p>
      </dgm:t>
    </dgm:pt>
    <dgm:pt modelId="{C6B2BC29-2BAF-4D71-B52E-32CD82A9C31C}" type="parTrans" cxnId="{D24024D3-7E74-449E-A327-EC25264DFB4F}">
      <dgm:prSet/>
      <dgm:spPr/>
      <dgm:t>
        <a:bodyPr/>
        <a:lstStyle/>
        <a:p>
          <a:endParaRPr lang="uk-UA"/>
        </a:p>
      </dgm:t>
    </dgm:pt>
    <dgm:pt modelId="{8C5593C7-B856-441A-8061-ECE716B43BAB}" type="sibTrans" cxnId="{D24024D3-7E74-449E-A327-EC25264DFB4F}">
      <dgm:prSet/>
      <dgm:spPr/>
      <dgm:t>
        <a:bodyPr/>
        <a:lstStyle/>
        <a:p>
          <a:endParaRPr lang="uk-UA"/>
        </a:p>
      </dgm:t>
    </dgm:pt>
    <dgm:pt modelId="{5CA36641-3C44-469B-94D2-8505ADDA35AD}" type="pres">
      <dgm:prSet presAssocID="{604CB57E-9289-4DBD-BA2A-8EADDA3515B7}" presName="compositeShape" presStyleCnt="0">
        <dgm:presLayoutVars>
          <dgm:dir/>
          <dgm:resizeHandles/>
        </dgm:presLayoutVars>
      </dgm:prSet>
      <dgm:spPr/>
    </dgm:pt>
    <dgm:pt modelId="{E31B0C43-61FF-4FD9-80FA-45DA5F4D498D}" type="pres">
      <dgm:prSet presAssocID="{604CB57E-9289-4DBD-BA2A-8EADDA3515B7}" presName="pyramid" presStyleLbl="node1" presStyleIdx="0" presStyleCnt="1"/>
      <dgm:spPr/>
    </dgm:pt>
    <dgm:pt modelId="{DEB80313-0843-46E8-AF1D-84141FAA8CE4}" type="pres">
      <dgm:prSet presAssocID="{604CB57E-9289-4DBD-BA2A-8EADDA3515B7}" presName="theList" presStyleCnt="0"/>
      <dgm:spPr/>
    </dgm:pt>
    <dgm:pt modelId="{5E872832-D8BB-49BC-8C18-FA36145B8017}" type="pres">
      <dgm:prSet presAssocID="{329D6D00-5087-4DA0-9BBB-5C381F0CF16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610B96-ECB7-41AD-A65B-6798E0CA29EC}" type="pres">
      <dgm:prSet presAssocID="{329D6D00-5087-4DA0-9BBB-5C381F0CF16B}" presName="aSpace" presStyleCnt="0"/>
      <dgm:spPr/>
    </dgm:pt>
    <dgm:pt modelId="{8E066C4D-EAB9-40C6-968D-DDC55FC8060B}" type="pres">
      <dgm:prSet presAssocID="{7E95EA63-4078-4710-B33E-6A516522DAEF}" presName="aNode" presStyleLbl="fgAcc1" presStyleIdx="1" presStyleCnt="3" custLinFactNeighborX="-1635" custLinFactNeighborY="468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9381E6-C0C9-4698-AC89-FC92CDAD5DEA}" type="pres">
      <dgm:prSet presAssocID="{7E95EA63-4078-4710-B33E-6A516522DAEF}" presName="aSpace" presStyleCnt="0"/>
      <dgm:spPr/>
    </dgm:pt>
    <dgm:pt modelId="{FACD8917-8BAE-4BAF-A4C0-5F0CE560319D}" type="pres">
      <dgm:prSet presAssocID="{6584870D-37F1-4C34-8612-98867D56988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F676D4-14DE-4A48-A68E-82C33E1B0DE5}" type="pres">
      <dgm:prSet presAssocID="{6584870D-37F1-4C34-8612-98867D569883}" presName="aSpace" presStyleCnt="0"/>
      <dgm:spPr/>
    </dgm:pt>
  </dgm:ptLst>
  <dgm:cxnLst>
    <dgm:cxn modelId="{D24024D3-7E74-449E-A327-EC25264DFB4F}" srcId="{604CB57E-9289-4DBD-BA2A-8EADDA3515B7}" destId="{6584870D-37F1-4C34-8612-98867D569883}" srcOrd="2" destOrd="0" parTransId="{C6B2BC29-2BAF-4D71-B52E-32CD82A9C31C}" sibTransId="{8C5593C7-B856-441A-8061-ECE716B43BAB}"/>
    <dgm:cxn modelId="{172C75F9-29E3-4999-8023-6FBB7AA92F10}" type="presOf" srcId="{7E95EA63-4078-4710-B33E-6A516522DAEF}" destId="{8E066C4D-EAB9-40C6-968D-DDC55FC8060B}" srcOrd="0" destOrd="0" presId="urn:microsoft.com/office/officeart/2005/8/layout/pyramid2"/>
    <dgm:cxn modelId="{72115C21-3EF0-4AB0-A5E5-A233F9EB2F7B}" srcId="{604CB57E-9289-4DBD-BA2A-8EADDA3515B7}" destId="{7E95EA63-4078-4710-B33E-6A516522DAEF}" srcOrd="1" destOrd="0" parTransId="{0405D557-F2A0-467A-8FDE-1B6FD4CBB86C}" sibTransId="{635FBC70-BBF3-4F5E-8A00-2BCB134B2A21}"/>
    <dgm:cxn modelId="{3F75C02B-F662-4051-838D-567AD6A0C333}" type="presOf" srcId="{6584870D-37F1-4C34-8612-98867D569883}" destId="{FACD8917-8BAE-4BAF-A4C0-5F0CE560319D}" srcOrd="0" destOrd="0" presId="urn:microsoft.com/office/officeart/2005/8/layout/pyramid2"/>
    <dgm:cxn modelId="{79187ED4-A92E-490F-B4CB-43D6EAC0BEE7}" type="presOf" srcId="{604CB57E-9289-4DBD-BA2A-8EADDA3515B7}" destId="{5CA36641-3C44-469B-94D2-8505ADDA35AD}" srcOrd="0" destOrd="0" presId="urn:microsoft.com/office/officeart/2005/8/layout/pyramid2"/>
    <dgm:cxn modelId="{1A7045F1-A317-455B-ABDE-EA3ECBA3E253}" type="presOf" srcId="{329D6D00-5087-4DA0-9BBB-5C381F0CF16B}" destId="{5E872832-D8BB-49BC-8C18-FA36145B8017}" srcOrd="0" destOrd="0" presId="urn:microsoft.com/office/officeart/2005/8/layout/pyramid2"/>
    <dgm:cxn modelId="{29E968E1-A131-492B-B963-0369E2381D33}" srcId="{604CB57E-9289-4DBD-BA2A-8EADDA3515B7}" destId="{329D6D00-5087-4DA0-9BBB-5C381F0CF16B}" srcOrd="0" destOrd="0" parTransId="{3B6DB024-92FD-4BF5-9237-8431FDC2459B}" sibTransId="{7594334A-86A0-4244-8B06-266BCEA98157}"/>
    <dgm:cxn modelId="{EA852A21-17E3-4707-82F5-EF2DCB541BAE}" type="presParOf" srcId="{5CA36641-3C44-469B-94D2-8505ADDA35AD}" destId="{E31B0C43-61FF-4FD9-80FA-45DA5F4D498D}" srcOrd="0" destOrd="0" presId="urn:microsoft.com/office/officeart/2005/8/layout/pyramid2"/>
    <dgm:cxn modelId="{3C2ED7F5-D93C-4CB8-97F1-0B8716F89F05}" type="presParOf" srcId="{5CA36641-3C44-469B-94D2-8505ADDA35AD}" destId="{DEB80313-0843-46E8-AF1D-84141FAA8CE4}" srcOrd="1" destOrd="0" presId="urn:microsoft.com/office/officeart/2005/8/layout/pyramid2"/>
    <dgm:cxn modelId="{CB5B3385-7EEC-4414-B4F6-3106B5A2E69C}" type="presParOf" srcId="{DEB80313-0843-46E8-AF1D-84141FAA8CE4}" destId="{5E872832-D8BB-49BC-8C18-FA36145B8017}" srcOrd="0" destOrd="0" presId="urn:microsoft.com/office/officeart/2005/8/layout/pyramid2"/>
    <dgm:cxn modelId="{5FCF9630-E2D5-4059-957C-49E94FBBF053}" type="presParOf" srcId="{DEB80313-0843-46E8-AF1D-84141FAA8CE4}" destId="{52610B96-ECB7-41AD-A65B-6798E0CA29EC}" srcOrd="1" destOrd="0" presId="urn:microsoft.com/office/officeart/2005/8/layout/pyramid2"/>
    <dgm:cxn modelId="{A9F32753-0B99-4899-8D54-F132DB70826C}" type="presParOf" srcId="{DEB80313-0843-46E8-AF1D-84141FAA8CE4}" destId="{8E066C4D-EAB9-40C6-968D-DDC55FC8060B}" srcOrd="2" destOrd="0" presId="urn:microsoft.com/office/officeart/2005/8/layout/pyramid2"/>
    <dgm:cxn modelId="{392ECCFB-34BA-4EA9-854F-0252522D1ACF}" type="presParOf" srcId="{DEB80313-0843-46E8-AF1D-84141FAA8CE4}" destId="{B39381E6-C0C9-4698-AC89-FC92CDAD5DEA}" srcOrd="3" destOrd="0" presId="urn:microsoft.com/office/officeart/2005/8/layout/pyramid2"/>
    <dgm:cxn modelId="{7C77DC27-8FF7-4F2E-8654-733944F67DB4}" type="presParOf" srcId="{DEB80313-0843-46E8-AF1D-84141FAA8CE4}" destId="{FACD8917-8BAE-4BAF-A4C0-5F0CE560319D}" srcOrd="4" destOrd="0" presId="urn:microsoft.com/office/officeart/2005/8/layout/pyramid2"/>
    <dgm:cxn modelId="{FDE369E4-FBD9-4A6F-8345-90FC29E124B7}" type="presParOf" srcId="{DEB80313-0843-46E8-AF1D-84141FAA8CE4}" destId="{C8F676D4-14DE-4A48-A68E-82C33E1B0DE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B0C43-61FF-4FD9-80FA-45DA5F4D498D}">
      <dsp:nvSpPr>
        <dsp:cNvPr id="0" name=""/>
        <dsp:cNvSpPr/>
      </dsp:nvSpPr>
      <dsp:spPr>
        <a:xfrm>
          <a:off x="0" y="0"/>
          <a:ext cx="2254163" cy="372819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72832-D8BB-49BC-8C18-FA36145B8017}">
      <dsp:nvSpPr>
        <dsp:cNvPr id="0" name=""/>
        <dsp:cNvSpPr/>
      </dsp:nvSpPr>
      <dsp:spPr>
        <a:xfrm>
          <a:off x="1127081" y="374821"/>
          <a:ext cx="1465206" cy="8825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Косий хрестик  </a:t>
          </a:r>
          <a:endParaRPr lang="uk-UA" sz="1500" kern="1200" dirty="0"/>
        </a:p>
      </dsp:txBody>
      <dsp:txXfrm>
        <a:off x="1170163" y="417903"/>
        <a:ext cx="1379042" cy="796369"/>
      </dsp:txXfrm>
    </dsp:sp>
    <dsp:sp modelId="{8E066C4D-EAB9-40C6-968D-DDC55FC8060B}">
      <dsp:nvSpPr>
        <dsp:cNvPr id="0" name=""/>
        <dsp:cNvSpPr/>
      </dsp:nvSpPr>
      <dsp:spPr>
        <a:xfrm>
          <a:off x="1103125" y="1419310"/>
          <a:ext cx="1465206" cy="8825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Прямий хрестик</a:t>
          </a:r>
          <a:endParaRPr lang="uk-UA" sz="1500" kern="1200" dirty="0"/>
        </a:p>
      </dsp:txBody>
      <dsp:txXfrm>
        <a:off x="1146207" y="1462392"/>
        <a:ext cx="1379042" cy="796369"/>
      </dsp:txXfrm>
    </dsp:sp>
    <dsp:sp modelId="{FACD8917-8BAE-4BAF-A4C0-5F0CE560319D}">
      <dsp:nvSpPr>
        <dsp:cNvPr id="0" name=""/>
        <dsp:cNvSpPr/>
      </dsp:nvSpPr>
      <dsp:spPr>
        <a:xfrm>
          <a:off x="1127081" y="2360522"/>
          <a:ext cx="1465206" cy="8825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Болгарський хрестик</a:t>
          </a:r>
          <a:endParaRPr lang="uk-UA" sz="1500" kern="1200" dirty="0"/>
        </a:p>
      </dsp:txBody>
      <dsp:txXfrm>
        <a:off x="1170163" y="2403604"/>
        <a:ext cx="1379042" cy="796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29.01.2016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29.01.2016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29.01.2016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29.01.2016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odelkino.com/wp-content/uploads/2010/08/how_make_stringart_03-300x30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crapmania.moy.su/_fr/5/733540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rtlifebazar.ru/wp-content/uploads/2012/04/izonit-duga-shem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04856" cy="720080"/>
          </a:xfrm>
        </p:spPr>
        <p:txBody>
          <a:bodyPr/>
          <a:lstStyle/>
          <a:p>
            <a:r>
              <a:rPr lang="uk-UA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Подорож у світ вишивки</a:t>
            </a:r>
            <a:endParaRPr lang="uk-UA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117180" cy="4176464"/>
          </a:xfrm>
        </p:spPr>
        <p:txBody>
          <a:bodyPr/>
          <a:lstStyle/>
          <a:p>
            <a:r>
              <a:rPr lang="uk-UA" dirty="0" smtClean="0"/>
              <a:t>Перед вами захоплююча подорож у світ вишивки. Згідно правил проведення будь-якої екскурсії я запланувала  маршрут, обов'язковий перелік місць, які необхідно  відвідати і справ, які необхідно зробити.</a:t>
            </a:r>
          </a:p>
          <a:p>
            <a:r>
              <a:rPr lang="uk-UA" dirty="0"/>
              <a:t>	</a:t>
            </a:r>
            <a:r>
              <a:rPr lang="uk-UA" dirty="0" smtClean="0"/>
              <a:t>А потім постаралась помістити все це в один згорток (буклет).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33375"/>
            <a:ext cx="4859437" cy="364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5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3080" cy="924475"/>
          </a:xfrm>
        </p:spPr>
        <p:txBody>
          <a:bodyPr/>
          <a:lstStyle/>
          <a:p>
            <a:pPr algn="ctr"/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Вишивка хрестиком</a:t>
            </a:r>
            <a:endParaRPr lang="uk-UA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27584" y="764704"/>
            <a:ext cx="8027054" cy="4896544"/>
          </a:xfrm>
        </p:spPr>
        <p:txBody>
          <a:bodyPr>
            <a:normAutofit/>
          </a:bodyPr>
          <a:lstStyle/>
          <a:p>
            <a:r>
              <a:rPr lang="uk-UA" dirty="0" smtClean="0"/>
              <a:t>Хрестик одна з найпоширеніших технік в українській вишивці. У різних регіонах України ця техніка має свої особливості кольорової гами, композиції, розміщення на виробах.</a:t>
            </a:r>
          </a:p>
          <a:p>
            <a:r>
              <a:rPr lang="uk-UA" dirty="0" smtClean="0"/>
              <a:t>«Шов хрестик» вишивають по тканині, відлічуючи нитка тканини, або по канві. Краса і точність орнаментів залежить від правильної лічби ниток тканини.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sz="2000" b="1" i="1" dirty="0" smtClean="0"/>
              <a:t>Різновиди хрестика</a:t>
            </a:r>
            <a:r>
              <a:rPr lang="uk-UA" dirty="0" smtClean="0"/>
              <a:t>:</a:t>
            </a: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3704807"/>
              </p:ext>
            </p:extLst>
          </p:nvPr>
        </p:nvGraphicFramePr>
        <p:xfrm>
          <a:off x="4860032" y="2852936"/>
          <a:ext cx="2592288" cy="372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70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75856"/>
            <a:ext cx="4031093" cy="30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5200" y="3825235"/>
            <a:ext cx="2852938" cy="292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3188"/>
            <a:ext cx="4644346" cy="348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95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123080" cy="924475"/>
          </a:xfrm>
        </p:spPr>
        <p:txBody>
          <a:bodyPr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Вишивка гладдю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43608" y="908720"/>
            <a:ext cx="6912768" cy="2736304"/>
          </a:xfrm>
        </p:spPr>
        <p:txBody>
          <a:bodyPr/>
          <a:lstStyle/>
          <a:p>
            <a:r>
              <a:rPr lang="uk-UA" dirty="0" smtClean="0"/>
              <a:t>Гладь- техніка вишивання, при якій площина узору повністю або частково заповнюється прямими чи косими стібками.</a:t>
            </a:r>
          </a:p>
          <a:p>
            <a:r>
              <a:rPr lang="uk-UA" dirty="0" smtClean="0"/>
              <a:t>Вишивка більш цілісна і виразна, якщо вишивають лише теплими відтінками, або тільки холодними.</a:t>
            </a:r>
          </a:p>
          <a:p>
            <a:r>
              <a:rPr lang="uk-UA" dirty="0" smtClean="0"/>
              <a:t>Стібки роблять різної довжини для того, щоб отримати плавний перехід від одного тону  до іншого.</a:t>
            </a:r>
            <a:endParaRPr lang="uk-UA" dirty="0"/>
          </a:p>
        </p:txBody>
      </p:sp>
      <p:pic>
        <p:nvPicPr>
          <p:cNvPr id="5122" name="Picture 2" descr="http://referat.co/refread/ea/76766/76766_html_m3800de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429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0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5649" y="320657"/>
            <a:ext cx="595266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481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3080" cy="92447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3"/>
                </a:solidFill>
              </a:rPr>
              <a:t>Об'ємна вишивка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15616" y="1052736"/>
            <a:ext cx="6840760" cy="4752528"/>
          </a:xfrm>
        </p:spPr>
        <p:txBody>
          <a:bodyPr/>
          <a:lstStyle/>
          <a:p>
            <a:r>
              <a:rPr lang="uk-UA" dirty="0" smtClean="0"/>
              <a:t>Об'ємна вишивка-популярний вид рукоділля в багатьох країнах. У ній основними мотивами виступають квіти, листя, стебла, насіння рослин.</a:t>
            </a:r>
          </a:p>
          <a:p>
            <a:r>
              <a:rPr lang="uk-UA" dirty="0" smtClean="0"/>
              <a:t>Основний матеріал на якому виконуються роботи-тканини з щільним переплетенням, використовують різні за складом нитки, по контуру пришивають дріт.</a:t>
            </a:r>
          </a:p>
          <a:p>
            <a:r>
              <a:rPr lang="uk-UA" dirty="0" smtClean="0"/>
              <a:t>Таку вишивку ще можна назвати 3</a:t>
            </a:r>
            <a:r>
              <a:rPr lang="en-US" dirty="0" smtClean="0"/>
              <a:t>D</a:t>
            </a:r>
            <a:r>
              <a:rPr lang="uk-UA" dirty="0" smtClean="0"/>
              <a:t> вишивкою, її можна помацати, а отже вона сподобається всім</a:t>
            </a:r>
            <a:r>
              <a:rPr lang="uk-UA" dirty="0" smtClean="0"/>
              <a:t>.</a:t>
            </a:r>
            <a:endParaRPr lang="en-US" dirty="0" smtClean="0"/>
          </a:p>
          <a:p>
            <a:r>
              <a:rPr lang="uk-UA" dirty="0" smtClean="0"/>
              <a:t>У цьому виді діяльності є великі можливості для необмежної творчої активності, польоту фантазії, </a:t>
            </a:r>
            <a:r>
              <a:rPr lang="uk-UA" smtClean="0"/>
              <a:t>пошуку нових ідей.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33985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9632" y="476672"/>
            <a:ext cx="6624736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30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123080" cy="9244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Вишивка бісером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8568952" cy="2376264"/>
          </a:xfrm>
        </p:spPr>
        <p:txBody>
          <a:bodyPr/>
          <a:lstStyle/>
          <a:p>
            <a:r>
              <a:rPr lang="uk-UA" dirty="0" smtClean="0"/>
              <a:t>Батьківщиною бісеру  вважається древній Єгипет. Бісер наділяли магічною силою, приписуючи йому властивості оберега. В 1752р. Ломоносов М.В. в Усть-</a:t>
            </a:r>
            <a:r>
              <a:rPr lang="uk-UA" dirty="0" err="1" smtClean="0"/>
              <a:t>Рудиці</a:t>
            </a:r>
            <a:r>
              <a:rPr lang="uk-UA" dirty="0" smtClean="0"/>
              <a:t> засновав майстерню для виготовлення бісеру, стеклярусу і мозаїки.</a:t>
            </a:r>
          </a:p>
          <a:p>
            <a:r>
              <a:rPr lang="uk-UA" dirty="0" smtClean="0"/>
              <a:t>Бісер, як матеріал, більш стійкий до впливу часу, ніж шовк або вовна.</a:t>
            </a:r>
            <a:endParaRPr lang="uk-UA" dirty="0"/>
          </a:p>
        </p:txBody>
      </p:sp>
      <p:pic>
        <p:nvPicPr>
          <p:cNvPr id="1026" name="Picture 2" descr="http://www.sun-hands.ru/wp-content/uploads/2015/09/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58358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1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7644" y="584684"/>
            <a:ext cx="633670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93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511256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/>
                <a:solidFill>
                  <a:schemeClr val="accent3"/>
                </a:solidFill>
              </a:rPr>
              <a:t>Усі ці роботи розповідають вам про те, що ми цінуємо в житті, чого прагнемо, що вміємо робити.</a:t>
            </a:r>
            <a:br>
              <a:rPr lang="uk-UA" sz="2800" b="1" dirty="0" smtClean="0">
                <a:ln/>
                <a:solidFill>
                  <a:schemeClr val="accent3"/>
                </a:solidFill>
              </a:rPr>
            </a:br>
            <a:r>
              <a:rPr lang="uk-UA" sz="2800" b="1" dirty="0" smtClean="0">
                <a:ln/>
                <a:solidFill>
                  <a:schemeClr val="accent3"/>
                </a:solidFill>
              </a:rPr>
              <a:t>Звичайно, усе це що ви щойно побачили робиться не за один день, це поступова, наполеглива праця, але вона приносить радість, бо це праця творча.</a:t>
            </a:r>
            <a:br>
              <a:rPr lang="uk-UA" sz="2800" b="1" dirty="0" smtClean="0">
                <a:ln/>
                <a:solidFill>
                  <a:schemeClr val="accent3"/>
                </a:solidFill>
              </a:rPr>
            </a:br>
            <a:r>
              <a:rPr lang="uk-UA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uk-UA" sz="2800" b="1" dirty="0" smtClean="0">
                <a:ln/>
                <a:solidFill>
                  <a:schemeClr val="accent3"/>
                </a:solidFill>
              </a:rPr>
            </a:br>
            <a:r>
              <a:rPr lang="uk-UA" sz="3600" b="1" dirty="0" smtClean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  <a:t>То ж творчості  вам  у ваших починаннях.</a:t>
            </a:r>
            <a:r>
              <a:rPr lang="uk-UA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uk-UA" sz="2800" b="1" dirty="0" smtClean="0">
                <a:ln/>
                <a:solidFill>
                  <a:schemeClr val="accent3"/>
                </a:solidFill>
              </a:rPr>
            </a:br>
            <a:endParaRPr lang="uk-UA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5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25113" cy="924475"/>
          </a:xfrm>
        </p:spPr>
        <p:txBody>
          <a:bodyPr/>
          <a:lstStyle/>
          <a:p>
            <a:pPr algn="ctr"/>
            <a:r>
              <a:rPr lang="uk-UA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Ізонитка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1052736"/>
            <a:ext cx="8064895" cy="5256584"/>
          </a:xfrm>
        </p:spPr>
        <p:txBody>
          <a:bodyPr>
            <a:norm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Ізонитка</a:t>
            </a:r>
            <a:r>
              <a:rPr lang="uk-U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ln>
                  <a:solidFill>
                    <a:srgbClr val="0000FF"/>
                  </a:solidFill>
                </a:ln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– (нитяна графіка, зображення ниткою) - графічна техніка отримання зображення на картоні чи іншому твердому матеріалі. Нитяну графіку також інколи називають </a:t>
            </a:r>
            <a:r>
              <a:rPr lang="uk-UA" sz="2400" b="1" dirty="0" err="1">
                <a:ln>
                  <a:solidFill>
                    <a:srgbClr val="0000FF"/>
                  </a:solidFill>
                </a:ln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ізографіка</a:t>
            </a:r>
            <a:r>
              <a:rPr lang="uk-UA" sz="2400" b="1" dirty="0">
                <a:ln>
                  <a:solidFill>
                    <a:srgbClr val="0000FF"/>
                  </a:solidFill>
                </a:ln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або вишивка на картоні. За допомогою цієї техніки можна  оформити інтер'єр, виготовити сувеніри, листівки, панно, </a:t>
            </a:r>
            <a:r>
              <a:rPr lang="uk-UA" sz="2400" b="1" dirty="0" smtClean="0">
                <a:ln>
                  <a:solidFill>
                    <a:srgbClr val="0000FF"/>
                  </a:solidFill>
                </a:ln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закладки </a:t>
            </a:r>
            <a:r>
              <a:rPr lang="uk-UA" sz="2400" b="1" dirty="0">
                <a:ln>
                  <a:solidFill>
                    <a:srgbClr val="0000FF"/>
                  </a:solidFill>
                </a:ln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uk-UA" sz="2400" b="1" dirty="0" smtClean="0">
                <a:ln>
                  <a:solidFill>
                    <a:srgbClr val="0000FF"/>
                  </a:solidFill>
                </a:ln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книжок. </a:t>
            </a:r>
            <a:r>
              <a:rPr lang="uk-UA" sz="2400" b="1" dirty="0">
                <a:ln>
                  <a:solidFill>
                    <a:srgbClr val="0000FF"/>
                  </a:solidFill>
                </a:ln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За допомогою нитяної графіки можна створити безліч різноманітних </a:t>
            </a:r>
            <a:r>
              <a:rPr lang="uk-UA" sz="2400" b="1" dirty="0" smtClean="0">
                <a:ln>
                  <a:solidFill>
                    <a:srgbClr val="0000FF"/>
                  </a:solidFill>
                </a:ln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узорів. «</a:t>
            </a:r>
            <a:r>
              <a:rPr lang="uk-UA" sz="2400" b="1" dirty="0" err="1" smtClean="0">
                <a:ln>
                  <a:solidFill>
                    <a:srgbClr val="0000FF"/>
                  </a:solidFill>
                </a:ln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Ізонитка</a:t>
            </a:r>
            <a:r>
              <a:rPr lang="uk-UA" sz="2400" b="1" dirty="0" smtClean="0">
                <a:ln>
                  <a:solidFill>
                    <a:srgbClr val="0000FF"/>
                  </a:solidFill>
                </a:ln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» як вид мистецтва вперше з'явилась в Англії.</a:t>
            </a:r>
            <a:r>
              <a:rPr lang="uk-UA" sz="2400" dirty="0"/>
              <a:t> </a:t>
            </a:r>
          </a:p>
          <a:p>
            <a:r>
              <a:rPr lang="uk-UA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</a:t>
            </a: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технологічні прийоми </a:t>
            </a:r>
            <a:r>
              <a:rPr lang="uk-UA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ізонитки</a:t>
            </a: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полягають у заповнені кута, кола, дуги </a:t>
            </a:r>
          </a:p>
          <a:p>
            <a:endParaRPr lang="ru-RU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85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51720" y="0"/>
            <a:ext cx="4806280" cy="94169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Заповнення кута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pic>
        <p:nvPicPr>
          <p:cNvPr id="5" name="Рисунок 4" descr="http://pozashkillya.ostriv.in.ua/images/publications/4/12641/content/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6408712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11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5900977" cy="9244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Заповнення кола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http://pozashkillya.ostriv.in.ua/images/publications/4/12641/content/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59810"/>
            <a:ext cx="5680451" cy="574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1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5113" cy="9244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Заповнення дуги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http://pozashkillya.ostriv.in.ua/images/publications/4/12641/content/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704856" cy="431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4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5656" y="1048181"/>
            <a:ext cx="6336703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1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25113" cy="92447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Вишивка стрічками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340768"/>
            <a:ext cx="7125112" cy="4051437"/>
          </a:xfrm>
        </p:spPr>
        <p:txBody>
          <a:bodyPr/>
          <a:lstStyle/>
          <a:p>
            <a:r>
              <a:rPr lang="uk-UA" dirty="0" smtClean="0"/>
              <a:t>Попередницею шовкових стрічок був мотузок з </a:t>
            </a:r>
            <a:r>
              <a:rPr lang="uk-UA" dirty="0" err="1" smtClean="0"/>
              <a:t>рослиних</a:t>
            </a:r>
            <a:r>
              <a:rPr lang="uk-UA" dirty="0" smtClean="0"/>
              <a:t> волокон, перетворившись спочатку на тасьму , він дочекався винаходу ткацького верстата, і став вишуканою стрічкою.</a:t>
            </a:r>
          </a:p>
          <a:p>
            <a:r>
              <a:rPr lang="uk-UA" dirty="0"/>
              <a:t>	</a:t>
            </a:r>
            <a:r>
              <a:rPr lang="uk-UA" dirty="0" smtClean="0"/>
              <a:t>Справжня слава декоративних стрічок почалася у Франції </a:t>
            </a:r>
            <a:r>
              <a:rPr lang="en-US" dirty="0" smtClean="0"/>
              <a:t>XIV </a:t>
            </a:r>
            <a:r>
              <a:rPr lang="uk-UA" dirty="0" smtClean="0"/>
              <a:t>ст. . Вже при дворі Людовіка стрічками, розшитими перлами і коштовностями прикрашали абсолютно всі предмети туалету- від взуття до панталонів.</a:t>
            </a:r>
          </a:p>
          <a:p>
            <a:r>
              <a:rPr lang="uk-UA" dirty="0" smtClean="0"/>
              <a:t>При роботі з стрічками використовують такі шви: косий стібок, перекручений стібок, французький вузлик, петля </a:t>
            </a:r>
            <a:r>
              <a:rPr lang="uk-UA" dirty="0" err="1" smtClean="0"/>
              <a:t>впрекріп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08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658"/>
            <a:ext cx="7848872" cy="58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0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496" y="188640"/>
            <a:ext cx="8856984" cy="2142655"/>
          </a:xfrm>
        </p:spPr>
        <p:txBody>
          <a:bodyPr>
            <a:noAutofit/>
          </a:bodyPr>
          <a:lstStyle/>
          <a:p>
            <a:r>
              <a:rPr lang="uk-UA" sz="2400" dirty="0" smtClean="0"/>
              <a:t>Навіть найпростіше плаття, звичайна блуза, сумка, не примітний капелюшок можуть перетворитись, на нарядний і неповторний предмет урочистого туалету, якщо додати до них голку, стрічки, умілі руки і трохи творчості.</a:t>
            </a:r>
            <a:endParaRPr lang="uk-U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11906" y="2883356"/>
            <a:ext cx="441649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8050" y="2900942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491873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Вишукана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112</TotalTime>
  <Words>416</Words>
  <Application>Microsoft Office PowerPoint</Application>
  <PresentationFormat>Екран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Spring</vt:lpstr>
      <vt:lpstr>Подорож у світ вишивки</vt:lpstr>
      <vt:lpstr>Ізонитка</vt:lpstr>
      <vt:lpstr>Презентація PowerPoint</vt:lpstr>
      <vt:lpstr>Заповнення кола</vt:lpstr>
      <vt:lpstr>Заповнення дуги</vt:lpstr>
      <vt:lpstr>Презентація PowerPoint</vt:lpstr>
      <vt:lpstr>Вишивка стрічками</vt:lpstr>
      <vt:lpstr>Презентація PowerPoint</vt:lpstr>
      <vt:lpstr>Презентація PowerPoint</vt:lpstr>
      <vt:lpstr>Вишивка хрестиком</vt:lpstr>
      <vt:lpstr>Презентація PowerPoint</vt:lpstr>
      <vt:lpstr>Вишивка гладдю</vt:lpstr>
      <vt:lpstr>Презентація PowerPoint</vt:lpstr>
      <vt:lpstr>Об'ємна вишивка</vt:lpstr>
      <vt:lpstr>Презентація PowerPoint</vt:lpstr>
      <vt:lpstr>Вишивка бісером</vt:lpstr>
      <vt:lpstr>Презентація PowerPoint</vt:lpstr>
      <vt:lpstr>Усі ці роботи розповідають вам про те, що ми цінуємо в житті, чого прагнемо, що вміємо робити. Звичайно, усе це що ви щойно побачили робиться не за один день, це поступова, наполеглива праця, але вона приносить радість, бо це праця творча.  То ж творчості  вам  у ваших починаннях.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Подорож у світ вишивки</dc:title>
  <dc:creator>Sara Yasmeen (Wipro Technologies)</dc:creator>
  <cp:lastModifiedBy>Admin</cp:lastModifiedBy>
  <cp:revision>14</cp:revision>
  <dcterms:created xsi:type="dcterms:W3CDTF">2010-02-23T11:30:32Z</dcterms:created>
  <dcterms:modified xsi:type="dcterms:W3CDTF">2016-01-29T13:42:30Z</dcterms:modified>
</cp:coreProperties>
</file>