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257" r:id="rId4"/>
    <p:sldId id="258" r:id="rId5"/>
    <p:sldId id="271" r:id="rId6"/>
    <p:sldId id="259" r:id="rId7"/>
    <p:sldId id="260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60" d="100"/>
          <a:sy n="60" d="100"/>
        </p:scale>
        <p:origin x="-165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1BED2-E98E-496B-AC97-3A786489FD2E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A8004-C86B-44AF-BFCF-953C7CF0963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8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A8004-C86B-44AF-BFCF-953C7CF0963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1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0BC1F9-6749-4B4C-99F2-F2F855D18C36}" type="datetimeFigureOut">
              <a:rPr lang="uk-UA" smtClean="0"/>
              <a:t>01.02.2016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9EDDC1-CE9A-477B-A824-D3A6D1AAD563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800" b="1" dirty="0" smtClean="0">
                <a:ln/>
                <a:solidFill>
                  <a:schemeClr val="accent3"/>
                </a:solidFill>
              </a:rPr>
              <a:t>Розвиваюча м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’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яка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дитяча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книжка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sz="6000" b="1" i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6000" b="1" i="1" dirty="0" smtClean="0">
                <a:ln/>
                <a:solidFill>
                  <a:schemeClr val="accent3"/>
                </a:solidFill>
              </a:rPr>
            </a:br>
            <a:r>
              <a:rPr lang="en-US" sz="6600" b="1" i="1" dirty="0" smtClean="0">
                <a:ln/>
                <a:solidFill>
                  <a:schemeClr val="accent3"/>
                </a:solidFill>
              </a:rPr>
              <a:t>“</a:t>
            </a:r>
            <a:r>
              <a:rPr lang="ru-RU" sz="6600" b="1" i="1" dirty="0" smtClean="0">
                <a:ln/>
                <a:solidFill>
                  <a:schemeClr val="accent3"/>
                </a:solidFill>
              </a:rPr>
              <a:t>Колобок по</a:t>
            </a:r>
            <a:r>
              <a:rPr lang="uk-UA" sz="6600" b="1" i="1" dirty="0" err="1" smtClean="0">
                <a:ln/>
                <a:solidFill>
                  <a:schemeClr val="accent3"/>
                </a:solidFill>
              </a:rPr>
              <a:t>дорожує</a:t>
            </a:r>
            <a:r>
              <a:rPr lang="en-US" sz="6600" b="1" i="1" dirty="0" smtClean="0">
                <a:ln/>
                <a:solidFill>
                  <a:schemeClr val="accent3"/>
                </a:solidFill>
              </a:rPr>
              <a:t>”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uk-UA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64202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ІІ. Зазирнуло сонечко в бабине віконечко</a:t>
            </a:r>
            <a:endParaRPr lang="uk-UA" sz="3200" b="1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2992132" y="2010159"/>
            <a:ext cx="5699588" cy="2748508"/>
          </a:xfrm>
        </p:spPr>
        <p:txBody>
          <a:bodyPr>
            <a:noAutofit/>
          </a:bodyPr>
          <a:lstStyle/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Завдання:</a:t>
            </a:r>
            <a:r>
              <a:rPr lang="uk-UA" sz="2800" i="1" dirty="0" smtClean="0">
                <a:solidFill>
                  <a:schemeClr val="tx1"/>
                </a:solidFill>
              </a:rPr>
              <a:t> заплести косички ,зав</a:t>
            </a:r>
            <a:r>
              <a:rPr lang="en-US" sz="2800" i="1" dirty="0" smtClean="0">
                <a:solidFill>
                  <a:schemeClr val="tx1"/>
                </a:solidFill>
              </a:rPr>
              <a:t>’</a:t>
            </a:r>
            <a:r>
              <a:rPr lang="uk-UA" sz="2800" i="1" dirty="0" err="1" smtClean="0">
                <a:solidFill>
                  <a:schemeClr val="tx1"/>
                </a:solidFill>
              </a:rPr>
              <a:t>язати</a:t>
            </a:r>
            <a:r>
              <a:rPr lang="uk-UA" sz="2800" i="1" dirty="0" smtClean="0">
                <a:solidFill>
                  <a:schemeClr val="tx1"/>
                </a:solidFill>
              </a:rPr>
              <a:t> бантики, вивчити кольори веселки і знайти комашку – сонечко.</a:t>
            </a:r>
            <a:endParaRPr lang="uk-UA" sz="28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30808"/>
            <a:ext cx="3615664" cy="2711748"/>
          </a:xfrm>
          <a:prstGeom prst="rect">
            <a:avLst/>
          </a:prstGeom>
        </p:spPr>
      </p:pic>
      <p:pic>
        <p:nvPicPr>
          <p:cNvPr id="1026" name="Picture 2" descr="C:\Users\Admin\Desktop\IMG_20160201_224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1872"/>
            <a:ext cx="2426501" cy="32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664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ІІІ. Я від баби втік…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24744"/>
            <a:ext cx="7139136" cy="110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/>
              <a:t>Завдання</a:t>
            </a:r>
            <a:r>
              <a:rPr lang="uk-UA" sz="2000" dirty="0" smtClean="0"/>
              <a:t>: порахувати штахетки, розвинути чутливість пальців.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36304" y="4653136"/>
            <a:ext cx="62281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Завдання</a:t>
            </a:r>
            <a:r>
              <a:rPr lang="uk-UA" sz="2000" dirty="0"/>
              <a:t>: </a:t>
            </a:r>
            <a:r>
              <a:rPr lang="uk-UA" sz="2000" dirty="0" smtClean="0"/>
              <a:t>познайомитись </a:t>
            </a:r>
            <a:r>
              <a:rPr lang="uk-UA" sz="2000" dirty="0"/>
              <a:t>з лісовим звірятком – зайчиком. Відклеювати і приклеювати </a:t>
            </a:r>
            <a:r>
              <a:rPr lang="uk-UA" sz="2000" dirty="0" smtClean="0"/>
              <a:t>морковку, розвивати чутливість пальців. </a:t>
            </a:r>
            <a:endParaRPr lang="uk-UA" sz="2000" dirty="0"/>
          </a:p>
          <a:p>
            <a:endParaRPr lang="uk-U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89690" y="3962673"/>
            <a:ext cx="655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IV. </a:t>
            </a:r>
            <a:r>
              <a:rPr lang="uk-UA" sz="2400" b="1" dirty="0" smtClean="0"/>
              <a:t>…і від тебе </a:t>
            </a:r>
            <a:r>
              <a:rPr lang="uk-UA" sz="2400" b="1" dirty="0" smtClean="0"/>
              <a:t>,зайчику, </a:t>
            </a:r>
            <a:r>
              <a:rPr lang="uk-UA" sz="2400" b="1" dirty="0" smtClean="0"/>
              <a:t>втечу.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175" y="3890703"/>
            <a:ext cx="3117560" cy="23381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2579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065" y="-18879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V. </a:t>
            </a:r>
            <a:r>
              <a:rPr lang="uk-UA" sz="3200" b="1" dirty="0" smtClean="0"/>
              <a:t>… і від тебе </a:t>
            </a:r>
            <a:r>
              <a:rPr lang="uk-UA" b="1" dirty="0"/>
              <a:t>,</a:t>
            </a:r>
            <a:r>
              <a:rPr lang="uk-UA" sz="3200" b="1" dirty="0" smtClean="0"/>
              <a:t>вовчику, </a:t>
            </a:r>
            <a:r>
              <a:rPr lang="uk-UA" sz="3200" b="1" dirty="0" smtClean="0"/>
              <a:t>втечу.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16998" y="836712"/>
            <a:ext cx="6027409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/>
              <a:t>Завдання</a:t>
            </a:r>
            <a:r>
              <a:rPr lang="uk-UA" sz="2400" dirty="0" smtClean="0"/>
              <a:t> : порахувати жолуді, дерево , на якому ростуть жолуді …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9415" y="3298778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VI. </a:t>
            </a:r>
            <a:r>
              <a:rPr lang="uk-UA" sz="2800" b="1" dirty="0" smtClean="0"/>
              <a:t>… і від тебе </a:t>
            </a:r>
            <a:r>
              <a:rPr lang="uk-UA" sz="2800" b="1" dirty="0" smtClean="0"/>
              <a:t>,ведмедику, </a:t>
            </a:r>
            <a:r>
              <a:rPr lang="uk-UA" sz="2800" b="1" dirty="0" smtClean="0"/>
              <a:t>втечу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4653136"/>
            <a:ext cx="6012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Завдання : </a:t>
            </a:r>
            <a:r>
              <a:rPr lang="uk-UA" sz="2000" dirty="0" smtClean="0"/>
              <a:t>яку ягоду любить ведмедик?</a:t>
            </a:r>
          </a:p>
          <a:p>
            <a:r>
              <a:rPr lang="uk-UA" sz="2000" dirty="0" smtClean="0"/>
              <a:t>Скільки вушок і лапок у медведика?</a:t>
            </a:r>
          </a:p>
          <a:p>
            <a:r>
              <a:rPr lang="uk-UA" sz="2000" dirty="0" smtClean="0"/>
              <a:t>Розвинути чутливість пальців, застібання </a:t>
            </a:r>
            <a:r>
              <a:rPr lang="uk-UA" sz="2000" dirty="0"/>
              <a:t>і </a:t>
            </a:r>
            <a:r>
              <a:rPr lang="uk-UA" sz="2000" dirty="0" err="1" smtClean="0"/>
              <a:t>розстібання</a:t>
            </a:r>
            <a:r>
              <a:rPr lang="uk-UA" sz="2000" dirty="0" smtClean="0"/>
              <a:t> </a:t>
            </a:r>
            <a:r>
              <a:rPr lang="uk-UA" sz="2000" dirty="0"/>
              <a:t>пряжки</a:t>
            </a:r>
            <a:endParaRPr lang="uk-UA" sz="2000" dirty="0" smtClean="0"/>
          </a:p>
          <a:p>
            <a:r>
              <a:rPr lang="uk-UA" sz="2400" dirty="0" smtClean="0"/>
              <a:t> 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4" y="3883553"/>
            <a:ext cx="2220024" cy="29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2" y="589079"/>
            <a:ext cx="2032274" cy="270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8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54535"/>
            <a:ext cx="7125113" cy="9244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VII.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Зустріч</a:t>
            </a:r>
            <a:r>
              <a:rPr lang="ru-RU" sz="2400" b="1" dirty="0" smtClean="0"/>
              <a:t> з лисичкою  </a:t>
            </a: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19872" y="819676"/>
            <a:ext cx="5328592" cy="2969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/>
              <a:t>Завдання</a:t>
            </a:r>
            <a:r>
              <a:rPr lang="uk-UA" sz="2400" dirty="0" smtClean="0"/>
              <a:t>  : порахувати намистинки у лисички, якого вони кольору?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2214" y="3789040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VIII.</a:t>
            </a:r>
            <a:r>
              <a:rPr lang="uk-UA" sz="2400" b="1" dirty="0" smtClean="0"/>
              <a:t> </a:t>
            </a:r>
            <a:r>
              <a:rPr lang="uk-UA" sz="2400" b="1" dirty="0" smtClean="0"/>
              <a:t>… і від тебе, лисичко, втечу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214" y="4581128"/>
            <a:ext cx="6362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Завдання </a:t>
            </a:r>
            <a:r>
              <a:rPr lang="uk-UA" sz="2400" dirty="0" smtClean="0"/>
              <a:t>: назвати грибочок, </a:t>
            </a:r>
          </a:p>
          <a:p>
            <a:r>
              <a:rPr lang="uk-UA" sz="2400" dirty="0" smtClean="0"/>
              <a:t>Порахувати скільки в нього крапочок,</a:t>
            </a:r>
          </a:p>
          <a:p>
            <a:r>
              <a:rPr lang="uk-UA" sz="2400" dirty="0" smtClean="0"/>
              <a:t>Розвивати чутливість пальців.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4" y="154277"/>
            <a:ext cx="2477959" cy="330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3016252"/>
            <a:ext cx="2880320" cy="384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5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915" y="188640"/>
            <a:ext cx="7125113" cy="9244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IX</a:t>
            </a:r>
            <a:r>
              <a:rPr lang="uk-UA" sz="3200" b="1" dirty="0" smtClean="0"/>
              <a:t>. </a:t>
            </a:r>
            <a:r>
              <a:rPr lang="uk-UA" sz="2400" b="1" dirty="0" smtClean="0"/>
              <a:t>Дощик починається…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46348" y="1107685"/>
            <a:ext cx="6907695" cy="2249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/>
              <a:t>Завдання</a:t>
            </a:r>
            <a:r>
              <a:rPr lang="uk-UA" sz="2000" dirty="0" smtClean="0"/>
              <a:t> : відклеїти та приклеїти квіточки, </a:t>
            </a:r>
          </a:p>
          <a:p>
            <a:pPr marL="0" indent="0">
              <a:buNone/>
            </a:pPr>
            <a:r>
              <a:rPr lang="uk-UA" sz="2000" dirty="0"/>
              <a:t>п</a:t>
            </a:r>
            <a:r>
              <a:rPr lang="uk-UA" sz="2000" dirty="0" smtClean="0"/>
              <a:t>ослухати який звук видає бджілка,</a:t>
            </a:r>
          </a:p>
          <a:p>
            <a:pPr marL="0" indent="0">
              <a:buNone/>
            </a:pPr>
            <a:r>
              <a:rPr lang="uk-UA" sz="2000" dirty="0"/>
              <a:t>р</a:t>
            </a:r>
            <a:r>
              <a:rPr lang="uk-UA" sz="2000" dirty="0" smtClean="0"/>
              <a:t>озказати що роблять бджілки 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031690" cy="270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860926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uk-UA" sz="2400" b="1" dirty="0" smtClean="0"/>
              <a:t>. </a:t>
            </a:r>
            <a:r>
              <a:rPr lang="uk-UA" sz="2400" b="1" dirty="0" smtClean="0"/>
              <a:t>Казочка кінчається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25144"/>
            <a:ext cx="518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Завдання </a:t>
            </a:r>
            <a:r>
              <a:rPr lang="uk-UA" sz="2000" dirty="0" smtClean="0"/>
              <a:t>: розстібнути та застібнути блискавку, знайти сюрприз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74" y="3068961"/>
            <a:ext cx="2892608" cy="38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/>
              <a:t>Визначення собівартості виробу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896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Більшість матеріалів можна знайти вдома, тому що для книжки нам підійде і вживана тканина. А роботу та час оцінювати важко.</a:t>
            </a:r>
          </a:p>
          <a:p>
            <a:pPr marL="0" indent="0">
              <a:buNone/>
            </a:pPr>
            <a:r>
              <a:rPr lang="uk-UA" sz="1600" b="1" dirty="0" smtClean="0"/>
              <a:t>Затрата на матеріали – 80 грн.</a:t>
            </a:r>
          </a:p>
          <a:p>
            <a:pPr marL="0" indent="0">
              <a:buNone/>
            </a:pPr>
            <a:r>
              <a:rPr lang="uk-UA" sz="1600" b="1" dirty="0" smtClean="0"/>
              <a:t>Затрата на електроенергію – 1.15 грн.</a:t>
            </a:r>
          </a:p>
          <a:p>
            <a:pPr marL="0" indent="0">
              <a:buNone/>
            </a:pPr>
            <a:r>
              <a:rPr lang="uk-UA" sz="1600" b="1" dirty="0" smtClean="0"/>
              <a:t>Амортизаційні відрахування на інструменти та обладнання – 0.17 грн.</a:t>
            </a:r>
          </a:p>
          <a:p>
            <a:pPr marL="0" indent="0">
              <a:buNone/>
            </a:pPr>
            <a:r>
              <a:rPr lang="uk-UA" sz="1600" b="1" dirty="0" smtClean="0"/>
              <a:t>Оплата праці -  30 грн.</a:t>
            </a:r>
          </a:p>
          <a:p>
            <a:pPr marL="0" indent="0">
              <a:buNone/>
            </a:pPr>
            <a:r>
              <a:rPr lang="uk-UA" sz="1600" b="1" dirty="0" smtClean="0"/>
              <a:t>Загальна собівартість виробу – 80+1.15+0.17+30=101,32 грн.</a:t>
            </a:r>
          </a:p>
          <a:p>
            <a:pPr marL="0" indent="0">
              <a:buNone/>
            </a:pPr>
            <a:r>
              <a:rPr lang="uk-UA" sz="1600" b="1" dirty="0"/>
              <a:t> </a:t>
            </a:r>
          </a:p>
          <a:p>
            <a:pPr marL="0" indent="0">
              <a:buNone/>
            </a:pPr>
            <a:r>
              <a:rPr lang="uk-UA" dirty="0" smtClean="0"/>
              <a:t>Якщо використати інші матеріали то відповідно і книжка буде дорожчою чи дешевшою. Наша книжка у 1,5-2 рази дешевша аніж книжки з торгівельних мереж, також це оригінальний подарунок який виготовлений тільки у одному екземплярі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5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7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Висновок</a:t>
            </a:r>
            <a:r>
              <a:rPr lang="uk-UA" sz="5400" b="1" i="1" dirty="0" smtClean="0">
                <a:solidFill>
                  <a:srgbClr val="FF0000"/>
                </a:solidFill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Я </a:t>
            </a:r>
            <a:r>
              <a:rPr lang="ru-RU" sz="3100" dirty="0" err="1" smtClean="0"/>
              <a:t>отримала</a:t>
            </a:r>
            <a:r>
              <a:rPr lang="ru-RU" sz="3100" dirty="0" smtClean="0"/>
              <a:t> </a:t>
            </a:r>
            <a:r>
              <a:rPr lang="ru-RU" sz="3100" dirty="0" err="1" smtClean="0"/>
              <a:t>задоволення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під</a:t>
            </a:r>
            <a:r>
              <a:rPr lang="ru-RU" sz="3100" dirty="0"/>
              <a:t> </a:t>
            </a:r>
            <a:r>
              <a:rPr lang="ru-RU" sz="3100" dirty="0" smtClean="0"/>
              <a:t>час </a:t>
            </a:r>
            <a:r>
              <a:rPr lang="ru-RU" sz="3100" dirty="0" err="1" smtClean="0"/>
              <a:t>виготовлення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виробу</a:t>
            </a:r>
            <a:r>
              <a:rPr lang="ru-RU" sz="3100" dirty="0" smtClean="0"/>
              <a:t>, </a:t>
            </a:r>
            <a:r>
              <a:rPr lang="ru-RU" sz="3100" dirty="0" err="1" smtClean="0"/>
              <a:t>згадалося</a:t>
            </a:r>
            <a:r>
              <a:rPr lang="ru-RU" sz="3100" dirty="0" smtClean="0"/>
              <a:t> , як  я </a:t>
            </a:r>
            <a:r>
              <a:rPr lang="ru-RU" sz="3100" dirty="0" err="1" smtClean="0"/>
              <a:t>вирізала</a:t>
            </a:r>
            <a:r>
              <a:rPr lang="ru-RU" sz="3100" dirty="0" smtClean="0"/>
              <a:t> </a:t>
            </a:r>
            <a:r>
              <a:rPr lang="ru-RU" sz="3100" dirty="0" err="1" smtClean="0"/>
              <a:t>аплікації</a:t>
            </a:r>
            <a:r>
              <a:rPr lang="ru-RU" sz="3100" dirty="0" smtClean="0"/>
              <a:t> з </a:t>
            </a:r>
            <a:r>
              <a:rPr lang="ru-RU" sz="3100" dirty="0" err="1" smtClean="0"/>
              <a:t>паперу</a:t>
            </a:r>
            <a:r>
              <a:rPr lang="ru-RU" sz="3100" dirty="0" smtClean="0"/>
              <a:t>.</a:t>
            </a:r>
            <a:r>
              <a:rPr lang="uk-UA" sz="5400" b="1" i="1" dirty="0" smtClean="0">
                <a:solidFill>
                  <a:srgbClr val="FF0000"/>
                </a:solidFill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</a:rPr>
            </a:br>
            <a:endParaRPr lang="uk-UA" sz="5400" b="1" i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331855"/>
            <a:ext cx="8229600" cy="3257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Під час виконання проекту я визначила: </a:t>
            </a:r>
          </a:p>
          <a:p>
            <a:pPr marL="0" indent="0">
              <a:buNone/>
            </a:pPr>
            <a:r>
              <a:rPr lang="uk-UA" sz="2400" dirty="0"/>
              <a:t>Книжка-іграшка з </a:t>
            </a:r>
            <a:r>
              <a:rPr lang="uk-UA" sz="2400" dirty="0" smtClean="0"/>
              <a:t>кольоровими </a:t>
            </a:r>
            <a:r>
              <a:rPr lang="uk-UA" sz="2400" dirty="0"/>
              <a:t>картинками привертає увагу дитини ,малюк торкається відчуваючи на дотик аплікації різної структури - це сприяє розвитку тактильних </a:t>
            </a:r>
            <a:r>
              <a:rPr lang="uk-UA" sz="2400" dirty="0" smtClean="0"/>
              <a:t>відчуттів </a:t>
            </a:r>
            <a:r>
              <a:rPr lang="uk-UA" sz="2400" dirty="0"/>
              <a:t>. Ця книжка може використовуватись в якості подушки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5255779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Створіть таку річ власноруч -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І відчуєте приплив енергії 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 хорошого настрою</a:t>
            </a:r>
            <a:endParaRPr lang="uk-UA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165" y="332657"/>
            <a:ext cx="7772400" cy="54726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	Духовне життя дитини повноцінне лише тоді, коли вона живе у світі гри, казки, музики, фантазії, творчості. Без цього вона – засушена квітка.</a:t>
            </a:r>
            <a:b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В. Сухомлинський</a:t>
            </a:r>
            <a:r>
              <a:rPr lang="uk-UA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uk-UA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3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dirty="0" smtClean="0"/>
              <a:t>Організаційно-підготовчий</a:t>
            </a:r>
            <a:r>
              <a:rPr lang="uk-UA" dirty="0" smtClean="0"/>
              <a:t> етап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5504656" cy="1872208"/>
          </a:xfrm>
        </p:spPr>
        <p:txBody>
          <a:bodyPr>
            <a:noAutofit/>
          </a:bodyPr>
          <a:lstStyle/>
          <a:p>
            <a:pPr algn="l"/>
            <a:r>
              <a:rPr lang="uk-UA" sz="1600" b="1" dirty="0" smtClean="0">
                <a:solidFill>
                  <a:schemeClr val="tx1"/>
                </a:solidFill>
              </a:rPr>
              <a:t>Об</a:t>
            </a:r>
            <a:r>
              <a:rPr lang="uk-UA" sz="1600" b="1" dirty="0" smtClean="0">
                <a:solidFill>
                  <a:prstClr val="black"/>
                </a:solidFill>
                <a:latin typeface="Arial" pitchFamily="34" charset="0"/>
              </a:rPr>
              <a:t>ґ</a:t>
            </a:r>
            <a:r>
              <a:rPr lang="uk-UA" sz="1600" b="1" dirty="0" smtClean="0">
                <a:solidFill>
                  <a:schemeClr val="tx1"/>
                </a:solidFill>
              </a:rPr>
              <a:t>рунтування </a:t>
            </a:r>
            <a:r>
              <a:rPr lang="uk-UA" sz="1600" b="1" dirty="0" smtClean="0">
                <a:solidFill>
                  <a:schemeClr val="tx1"/>
                </a:solidFill>
              </a:rPr>
              <a:t>:В </a:t>
            </a:r>
            <a:r>
              <a:rPr lang="uk-UA" sz="1600" b="1" dirty="0" smtClean="0">
                <a:solidFill>
                  <a:schemeClr val="tx1"/>
                </a:solidFill>
              </a:rPr>
              <a:t>нашій  сім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ї появилося маленьке щастя – </a:t>
            </a:r>
            <a:r>
              <a:rPr lang="uk-UA" sz="1600" b="1" dirty="0" err="1" smtClean="0">
                <a:solidFill>
                  <a:schemeClr val="tx1"/>
                </a:solidFill>
              </a:rPr>
              <a:t>Мартуся</a:t>
            </a:r>
            <a:r>
              <a:rPr lang="uk-UA" sz="1600" b="1" dirty="0" smtClean="0">
                <a:solidFill>
                  <a:schemeClr val="tx1"/>
                </a:solidFill>
              </a:rPr>
              <a:t> . Зараз  вона пізнає навколишній світ, вивчає кольори ,вчиться рахувати </a:t>
            </a:r>
            <a:r>
              <a:rPr lang="uk-UA" sz="1600" b="1" dirty="0" smtClean="0">
                <a:solidFill>
                  <a:schemeClr val="tx1"/>
                </a:solidFill>
              </a:rPr>
              <a:t>. </a:t>
            </a:r>
            <a:r>
              <a:rPr lang="uk-UA" sz="1600" b="1" dirty="0" smtClean="0">
                <a:solidFill>
                  <a:schemeClr val="tx1"/>
                </a:solidFill>
              </a:rPr>
              <a:t>Знання вона черпає від своїх рідних та з книжок. Та не завжди вона хоче читати тверді книжки, тому я вирішила пошити 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яку </a:t>
            </a:r>
            <a:r>
              <a:rPr lang="uk-UA" sz="1600" b="1" dirty="0" smtClean="0">
                <a:solidFill>
                  <a:schemeClr val="tx1"/>
                </a:solidFill>
              </a:rPr>
              <a:t>книжку, </a:t>
            </a:r>
            <a:r>
              <a:rPr lang="uk-UA" sz="1600" b="1" dirty="0" smtClean="0">
                <a:solidFill>
                  <a:schemeClr val="tx1"/>
                </a:solidFill>
              </a:rPr>
              <a:t>яка допоможе їй розвиватися , а ще вона може замінити подушку . </a:t>
            </a:r>
            <a:r>
              <a:rPr lang="uk-UA" sz="1600" b="1" dirty="0" smtClean="0">
                <a:solidFill>
                  <a:schemeClr val="tx1"/>
                </a:solidFill>
              </a:rPr>
              <a:t>Книжка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</a:rPr>
              <a:t>повинна бути </a:t>
            </a:r>
            <a:r>
              <a:rPr lang="uk-UA" sz="1600" b="1" dirty="0" smtClean="0">
                <a:solidFill>
                  <a:schemeClr val="tx1"/>
                </a:solidFill>
              </a:rPr>
              <a:t>цікавою, корисною, захоплюючою</a:t>
            </a:r>
            <a:r>
              <a:rPr lang="uk-UA" sz="1600" b="1" dirty="0" smtClean="0">
                <a:solidFill>
                  <a:schemeClr val="tx1"/>
                </a:solidFill>
              </a:rPr>
              <a:t>, щоб Мартусі було цікаво пізнавати </a:t>
            </a:r>
            <a:r>
              <a:rPr lang="uk-UA" sz="1600" b="1" dirty="0" smtClean="0">
                <a:solidFill>
                  <a:schemeClr val="tx1"/>
                </a:solidFill>
              </a:rPr>
              <a:t>світ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3933056"/>
            <a:ext cx="43924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На сьогодні в магазинах є багато різноманітних розвиваючих іграшок. Та не завжди батьків влаштовує ціна,або якість . Альтернатива </a:t>
            </a:r>
            <a:r>
              <a:rPr lang="uk-UA" sz="1600" b="1" dirty="0" smtClean="0"/>
              <a:t>купленим</a:t>
            </a:r>
            <a:r>
              <a:rPr lang="uk-UA" sz="1600" b="1" dirty="0" smtClean="0"/>
              <a:t> </a:t>
            </a:r>
            <a:r>
              <a:rPr lang="uk-UA" sz="1600" b="1" dirty="0" smtClean="0"/>
              <a:t>іграшкам-речі,зроблені своїми руками . По-перше це буде набагато дешевше. А по-друге ми вкладемо частинку душі та свою любов . Граючись вона буде оточена нашою турботою.</a:t>
            </a:r>
            <a:endParaRPr lang="uk-UA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34899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848872" cy="5832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1800" b="1" dirty="0" smtClean="0">
                <a:cs typeface="Times New Roman" pitchFamily="18" charset="0"/>
              </a:rPr>
              <a:t>Мета проекту:</a:t>
            </a:r>
            <a:r>
              <a:rPr lang="uk-UA" sz="1800" dirty="0" smtClean="0">
                <a:ea typeface="Times New Roman" pitchFamily="18" charset="0"/>
                <a:cs typeface="Arial" charset="0"/>
              </a:rPr>
              <a:t/>
            </a:r>
            <a:br>
              <a:rPr lang="uk-UA" sz="1800" dirty="0" smtClean="0">
                <a:ea typeface="Times New Roman" pitchFamily="18" charset="0"/>
                <a:cs typeface="Arial" charset="0"/>
              </a:rPr>
            </a:br>
            <a:r>
              <a:rPr lang="uk-UA" sz="1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ea typeface="Calibri" pitchFamily="34" charset="0"/>
                <a:cs typeface="Times New Roman" pitchFamily="18" charset="0"/>
              </a:rPr>
              <a:t>дослідити призначення та розвиваючі  елементи  м’якої книжки, навчитися виготовляти її,  використовуючи різні технології, відкрити можливість використання таких виробів для ігор і подарунків.</a:t>
            </a: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b="1" dirty="0" smtClean="0">
                <a:cs typeface="Times New Roman" pitchFamily="18" charset="0"/>
              </a:rPr>
              <a:t>Завдання проекту:</a:t>
            </a: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1. Ознайомитися з розвиваючими  функціями м’якої дитячої книжки,виготовленої своїми руками; відкрити можливість використання таких виробів для ігор і подарунків.</a:t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2. Застосовувати на практиці технології «аплікація з текстильних матеріалів».</a:t>
            </a:r>
            <a:r>
              <a:rPr lang="uk-UA" sz="1800" dirty="0" smtClean="0">
                <a:solidFill>
                  <a:srgbClr val="313131"/>
                </a:solidFill>
                <a:cs typeface="Times New Roman" pitchFamily="18" charset="0"/>
              </a:rPr>
              <a:t> </a:t>
            </a: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3.Виготовити м’яку розвиваючу книжку «Колобок  подорожує».</a:t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4. Презентувати проект.</a:t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b="1" dirty="0" smtClean="0">
                <a:cs typeface="Times New Roman" pitchFamily="18" charset="0"/>
              </a:rPr>
              <a:t>Вимоги до проекту: </a:t>
            </a: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1.</a:t>
            </a:r>
            <a:r>
              <a:rPr lang="uk-UA" sz="1800" dirty="0" smtClean="0">
                <a:cs typeface="Calibri" pitchFamily="34" charset="0"/>
              </a:rPr>
              <a:t>зручність у користуванні запропонованого виробу; </a:t>
            </a: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2.</a:t>
            </a:r>
            <a:r>
              <a:rPr lang="uk-UA" sz="1800" dirty="0" smtClean="0">
                <a:cs typeface="Calibri" pitchFamily="34" charset="0"/>
              </a:rPr>
              <a:t>естетичність та привабливість виробу;</a:t>
            </a:r>
            <a:r>
              <a:rPr lang="uk-UA" sz="1800" dirty="0" smtClean="0">
                <a:cs typeface="Times New Roman" pitchFamily="18" charset="0"/>
              </a:rPr>
              <a:t/>
            </a:r>
            <a:br>
              <a:rPr lang="uk-UA" sz="1800" dirty="0" smtClean="0">
                <a:cs typeface="Times New Roman" pitchFamily="18" charset="0"/>
              </a:rPr>
            </a:br>
            <a:r>
              <a:rPr lang="uk-UA" sz="1800" dirty="0" smtClean="0">
                <a:cs typeface="Times New Roman" pitchFamily="18" charset="0"/>
              </a:rPr>
              <a:t>3.</a:t>
            </a:r>
            <a:r>
              <a:rPr lang="uk-UA" sz="1800" dirty="0" smtClean="0">
                <a:cs typeface="Calibri" pitchFamily="34" charset="0"/>
              </a:rPr>
              <a:t>оригінальність роботи.</a:t>
            </a:r>
            <a:endParaRPr lang="uk-UA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3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Конструкторський етап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/>
              <a:t>1. Моделі-аналоги</a:t>
            </a:r>
            <a:endParaRPr lang="uk-UA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" y="2708921"/>
            <a:ext cx="2843807" cy="2132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74" y="2708920"/>
            <a:ext cx="2843807" cy="2132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5374"/>
            <a:ext cx="2855144" cy="21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7268344" cy="1902073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/>
              <a:t>Проаналізувавши з Інтернет - ресурсів різні 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які розвиваючі книжки, я визначила тематику своєї: захоплююча казка </a:t>
            </a:r>
            <a:r>
              <a:rPr lang="en-US" sz="2400" b="1" dirty="0" smtClean="0"/>
              <a:t>“</a:t>
            </a:r>
            <a:r>
              <a:rPr lang="uk-UA" sz="2400" b="1" dirty="0" smtClean="0"/>
              <a:t>Колобок</a:t>
            </a:r>
            <a:r>
              <a:rPr lang="en-US" sz="2400" b="1" dirty="0" smtClean="0"/>
              <a:t>”</a:t>
            </a:r>
            <a:r>
              <a:rPr lang="uk-UA" sz="2400" b="1" dirty="0" smtClean="0"/>
              <a:t>.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uk-UA" sz="2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2420888"/>
            <a:ext cx="6400800" cy="38884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</a:rPr>
              <a:t>Моя книжка виконує такі функції:</a:t>
            </a: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err="1" smtClean="0">
                <a:solidFill>
                  <a:schemeClr val="tx1"/>
                </a:solidFill>
              </a:rPr>
              <a:t>Розвязування</a:t>
            </a:r>
            <a:r>
              <a:rPr lang="uk-UA" b="1" dirty="0" smtClean="0">
                <a:solidFill>
                  <a:schemeClr val="tx1"/>
                </a:solidFill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</a:rPr>
              <a:t>завязування</a:t>
            </a:r>
            <a:r>
              <a:rPr lang="uk-UA" b="1" dirty="0" smtClean="0">
                <a:solidFill>
                  <a:schemeClr val="tx1"/>
                </a:solidFill>
              </a:rPr>
              <a:t> бантиків</a:t>
            </a:r>
            <a:endParaRPr lang="uk-UA" b="1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 Відклеювання </a:t>
            </a:r>
            <a:r>
              <a:rPr lang="uk-UA" b="1" dirty="0">
                <a:solidFill>
                  <a:schemeClr val="tx1"/>
                </a:solidFill>
              </a:rPr>
              <a:t>л</a:t>
            </a:r>
            <a:r>
              <a:rPr lang="uk-UA" b="1" dirty="0" smtClean="0">
                <a:solidFill>
                  <a:schemeClr val="tx1"/>
                </a:solidFill>
              </a:rPr>
              <a:t>ипучки</a:t>
            </a: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Хованки</a:t>
            </a: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Розпізнавання кольорів та геометричних фігур</a:t>
            </a: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Застібання та </a:t>
            </a:r>
            <a:r>
              <a:rPr lang="uk-UA" b="1" dirty="0" err="1" smtClean="0">
                <a:solidFill>
                  <a:schemeClr val="tx1"/>
                </a:solidFill>
              </a:rPr>
              <a:t>розстібання</a:t>
            </a:r>
            <a:r>
              <a:rPr lang="uk-UA" b="1" dirty="0" smtClean="0">
                <a:solidFill>
                  <a:schemeClr val="tx1"/>
                </a:solidFill>
              </a:rPr>
              <a:t>  </a:t>
            </a:r>
            <a:r>
              <a:rPr lang="uk-UA" b="1" dirty="0" smtClean="0">
                <a:solidFill>
                  <a:srgbClr val="0C0000"/>
                </a:solidFill>
                <a:cs typeface="Times New Roman" pitchFamily="18" charset="0"/>
              </a:rPr>
              <a:t>блискавки</a:t>
            </a:r>
            <a:endParaRPr lang="uk-UA" b="1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Розпізнавати тканину і хутро на дотик</a:t>
            </a:r>
            <a:endParaRPr lang="uk-UA" b="1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Видає </a:t>
            </a:r>
            <a:r>
              <a:rPr lang="uk-UA" b="1" dirty="0" smtClean="0">
                <a:solidFill>
                  <a:schemeClr val="tx1"/>
                </a:solidFill>
              </a:rPr>
              <a:t>різні </a:t>
            </a:r>
            <a:r>
              <a:rPr lang="uk-UA" b="1" dirty="0" smtClean="0">
                <a:solidFill>
                  <a:schemeClr val="tx1"/>
                </a:solidFill>
              </a:rPr>
              <a:t>звуки ( колобок співає, бджілка пищить, комашка-сонечко пищить)</a:t>
            </a:r>
            <a:endParaRPr lang="uk-UA" b="1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Може використовуватись в якості подушки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uk-UA" sz="1600" b="1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uk-U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7772400" cy="1124744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2.Ескіз задуманого виробу</a:t>
            </a:r>
            <a:endParaRPr lang="uk-UA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370430"/>
            <a:ext cx="5896744" cy="1752600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Моя 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яка розвиваюча книжка буде прямокутної форми,але можуть бути і інші наприклад : коло, квадрат, овал, </a:t>
            </a:r>
            <a:r>
              <a:rPr lang="uk-UA" sz="1600" b="1" dirty="0" smtClean="0">
                <a:solidFill>
                  <a:schemeClr val="tx1"/>
                </a:solidFill>
              </a:rPr>
              <a:t>трикутник. </a:t>
            </a:r>
            <a:r>
              <a:rPr lang="uk-UA" sz="1600" b="1" dirty="0" smtClean="0">
                <a:solidFill>
                  <a:schemeClr val="tx1"/>
                </a:solidFill>
              </a:rPr>
              <a:t>Кути в неї заокруглені, щоб дитина не поранилась. Сторінки 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які, для зручності</a:t>
            </a:r>
            <a:r>
              <a:rPr lang="uk-UA" sz="1600" b="1" dirty="0" smtClean="0">
                <a:solidFill>
                  <a:schemeClr val="tx1"/>
                </a:solidFill>
              </a:rPr>
              <a:t>.. </a:t>
            </a:r>
            <a:r>
              <a:rPr lang="uk-UA" sz="1600" b="1" dirty="0" smtClean="0">
                <a:solidFill>
                  <a:schemeClr val="tx1"/>
                </a:solidFill>
              </a:rPr>
              <a:t>Книжка не повинна бути занадто </a:t>
            </a:r>
            <a:r>
              <a:rPr lang="uk-UA" sz="1600" b="1" dirty="0" smtClean="0">
                <a:solidFill>
                  <a:schemeClr val="tx1"/>
                </a:solidFill>
              </a:rPr>
              <a:t>велика, </a:t>
            </a:r>
            <a:r>
              <a:rPr lang="uk-UA" sz="1600" b="1" dirty="0" smtClean="0">
                <a:solidFill>
                  <a:schemeClr val="tx1"/>
                </a:solidFill>
              </a:rPr>
              <a:t>тому що з нею буде трохи важко,а маленька – обмежить можливості прикраси. Розмір  моєї книжки – 28 Х 20, вісім 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яких сторінок та обкладинка . Краї книги обшиті косою бейкою. Закривається двома застібками на липучці.</a:t>
            </a:r>
            <a:endParaRPr lang="uk-UA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36" y="4581128"/>
            <a:ext cx="2819809" cy="2114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7" y="4365104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955" y="1681242"/>
            <a:ext cx="2723797" cy="20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7128792" cy="115212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3.Підбір матеріалів та інструментів</a:t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/>
              <a:t/>
            </a:r>
            <a:br>
              <a:rPr lang="uk-UA" sz="3600" b="1" dirty="0"/>
            </a:br>
            <a:endParaRPr lang="uk-UA" sz="3600" b="1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560840" cy="2232248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Д</a:t>
            </a:r>
            <a:r>
              <a:rPr lang="uk-UA" dirty="0" smtClean="0">
                <a:solidFill>
                  <a:schemeClr val="tx1"/>
                </a:solidFill>
              </a:rPr>
              <a:t>ля своєї книжки я буду </a:t>
            </a:r>
            <a:r>
              <a:rPr lang="uk-UA" dirty="0" smtClean="0">
                <a:solidFill>
                  <a:schemeClr val="tx1"/>
                </a:solidFill>
              </a:rPr>
              <a:t>використовувати однотонну та кольорову </a:t>
            </a:r>
            <a:r>
              <a:rPr lang="uk-UA" dirty="0" smtClean="0">
                <a:solidFill>
                  <a:schemeClr val="tx1"/>
                </a:solidFill>
              </a:rPr>
              <a:t>тканину(ситець,трикотаж), декоративні стрічки, липучки для кріплення , </a:t>
            </a:r>
            <a:r>
              <a:rPr lang="uk-UA" dirty="0" err="1" smtClean="0">
                <a:solidFill>
                  <a:schemeClr val="tx1"/>
                </a:solidFill>
              </a:rPr>
              <a:t>синтепон</a:t>
            </a:r>
            <a:r>
              <a:rPr lang="uk-UA" dirty="0" smtClean="0">
                <a:solidFill>
                  <a:schemeClr val="tx1"/>
                </a:solidFill>
              </a:rPr>
              <a:t> для наповнення сторінок, ножиці, нитки швейні,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uk-UA" dirty="0" smtClean="0">
                <a:solidFill>
                  <a:schemeClr val="tx1"/>
                </a:solidFill>
              </a:rPr>
              <a:t>Ірис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   </a:t>
            </a:r>
            <a:r>
              <a:rPr lang="uk-UA" dirty="0" smtClean="0">
                <a:solidFill>
                  <a:schemeClr val="tx1"/>
                </a:solidFill>
              </a:rPr>
              <a:t>застібка-</a:t>
            </a:r>
            <a:r>
              <a:rPr lang="uk-UA" dirty="0" smtClean="0">
                <a:solidFill>
                  <a:schemeClr val="tx1"/>
                </a:solidFill>
              </a:rPr>
              <a:t>блискавка</a:t>
            </a:r>
            <a:r>
              <a:rPr lang="uk-UA" dirty="0" smtClean="0">
                <a:solidFill>
                  <a:schemeClr val="tx1"/>
                </a:solidFill>
              </a:rPr>
              <a:t>, швейна машинка.</a:t>
            </a:r>
          </a:p>
          <a:p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2013752"/>
            <a:ext cx="3508891" cy="283615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13632" y="1805092"/>
            <a:ext cx="5165478" cy="256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6700" b="1" dirty="0" smtClean="0"/>
              <a:t/>
            </a:r>
            <a:br>
              <a:rPr lang="uk-UA" sz="6700" b="1" dirty="0" smtClean="0"/>
            </a:br>
            <a:r>
              <a:rPr lang="uk-UA" sz="6700" dirty="0" smtClean="0"/>
              <a:t>Підберемо екологічні чисті матеріали, щоб вони не могли принести шкоди малюку, але водночас розвиваюча м</a:t>
            </a:r>
            <a:r>
              <a:rPr lang="en-US" sz="6700" dirty="0" smtClean="0"/>
              <a:t>’</a:t>
            </a:r>
            <a:r>
              <a:rPr lang="ru-RU" sz="6700" dirty="0" smtClean="0"/>
              <a:t>я</a:t>
            </a:r>
            <a:r>
              <a:rPr lang="uk-UA" sz="6700" dirty="0" err="1" smtClean="0"/>
              <a:t>ка</a:t>
            </a:r>
            <a:r>
              <a:rPr lang="uk-UA" sz="6700" dirty="0" smtClean="0"/>
              <a:t> дитяча книжка повинна бути яскравою та захоплюючою.</a:t>
            </a:r>
            <a:r>
              <a:rPr lang="uk-UA" sz="6700" b="1" dirty="0" smtClean="0"/>
              <a:t/>
            </a:r>
            <a:br>
              <a:rPr lang="uk-UA" sz="6700" b="1" dirty="0" smtClean="0"/>
            </a:br>
            <a:endParaRPr lang="uk-UA" sz="6700" b="1" dirty="0"/>
          </a:p>
        </p:txBody>
      </p:sp>
    </p:spTree>
    <p:extLst>
      <p:ext uri="{BB962C8B-B14F-4D97-AF65-F5344CB8AC3E}">
        <p14:creationId xmlns:p14="http://schemas.microsoft.com/office/powerpoint/2010/main" val="29469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Технологічний етап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7"/>
            <a:ext cx="5832648" cy="258777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tx1"/>
                </a:solidFill>
              </a:rPr>
              <a:t>Послідовність </a:t>
            </a:r>
            <a:r>
              <a:rPr lang="uk-UA" sz="2800" b="1" dirty="0">
                <a:solidFill>
                  <a:schemeClr val="tx1"/>
                </a:solidFill>
              </a:rPr>
              <a:t>виготовлення м</a:t>
            </a:r>
            <a:r>
              <a:rPr lang="en-US" sz="2800" b="1" dirty="0">
                <a:solidFill>
                  <a:schemeClr val="tx1"/>
                </a:solidFill>
              </a:rPr>
              <a:t>’</a:t>
            </a:r>
            <a:r>
              <a:rPr lang="uk-UA" sz="2800" b="1" dirty="0">
                <a:solidFill>
                  <a:schemeClr val="tx1"/>
                </a:solidFill>
              </a:rPr>
              <a:t>якої розвиваючої </a:t>
            </a:r>
            <a:r>
              <a:rPr lang="uk-UA" sz="2800" b="1" dirty="0" smtClean="0">
                <a:solidFill>
                  <a:schemeClr val="tx1"/>
                </a:solidFill>
              </a:rPr>
              <a:t>книги</a:t>
            </a:r>
          </a:p>
          <a:p>
            <a:pPr algn="l"/>
            <a:r>
              <a:rPr lang="uk-UA" sz="1900" dirty="0" smtClean="0">
                <a:solidFill>
                  <a:schemeClr val="tx1"/>
                </a:solidFill>
              </a:rPr>
              <a:t>Вирізаємо з картону прямокутник розміром 28Х20см. Прикріпляємо до тканини та вирізаємо 10 таких прямокутників . Зшиваємо два разом а в середину  </a:t>
            </a:r>
            <a:r>
              <a:rPr lang="uk-UA" sz="1900" dirty="0" err="1" smtClean="0">
                <a:solidFill>
                  <a:schemeClr val="tx1"/>
                </a:solidFill>
              </a:rPr>
              <a:t>синтипон</a:t>
            </a:r>
            <a:r>
              <a:rPr lang="uk-UA" sz="1900" dirty="0" smtClean="0">
                <a:solidFill>
                  <a:schemeClr val="tx1"/>
                </a:solidFill>
              </a:rPr>
              <a:t>, обшиваємо </a:t>
            </a:r>
            <a:r>
              <a:rPr lang="uk-UA" sz="1900" dirty="0" smtClean="0">
                <a:solidFill>
                  <a:schemeClr val="tx1"/>
                </a:solidFill>
              </a:rPr>
              <a:t>краї косою бейкою, в титульні сторінки додаємо целофан для шарудіння . Сторінки однотонні, коса бейка кольорова.</a:t>
            </a:r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992" y="4459932"/>
            <a:ext cx="6722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І. Обкладинка</a:t>
            </a:r>
          </a:p>
          <a:p>
            <a:r>
              <a:rPr lang="uk-UA" sz="1600" dirty="0" smtClean="0"/>
              <a:t>На обкладинці виконана аплікація лісової доріжки.</a:t>
            </a:r>
          </a:p>
          <a:p>
            <a:r>
              <a:rPr lang="uk-UA" sz="1600" dirty="0" smtClean="0"/>
              <a:t>Приголосні букви – з трикотажної тканини пришиті петельним швом, голосні – в</a:t>
            </a:r>
            <a:r>
              <a:rPr lang="en-US" sz="1600" dirty="0" smtClean="0"/>
              <a:t>’</a:t>
            </a:r>
            <a:r>
              <a:rPr lang="uk-UA" sz="1600" dirty="0" smtClean="0"/>
              <a:t>язані </a:t>
            </a:r>
            <a:r>
              <a:rPr lang="uk-UA" sz="1600" dirty="0" err="1" smtClean="0"/>
              <a:t>гачком,на</a:t>
            </a:r>
            <a:r>
              <a:rPr lang="uk-UA" sz="1600" dirty="0" smtClean="0"/>
              <a:t> </a:t>
            </a:r>
            <a:r>
              <a:rPr lang="uk-UA" sz="1600" dirty="0" smtClean="0"/>
              <a:t>липучках. Колобок</a:t>
            </a:r>
            <a:r>
              <a:rPr lang="uk-UA" sz="1600" dirty="0" smtClean="0"/>
              <a:t>- закладка, який подорожує по сторінках і </a:t>
            </a:r>
          </a:p>
          <a:p>
            <a:r>
              <a:rPr lang="uk-UA" sz="1600" dirty="0" smtClean="0"/>
              <a:t>співає пісеньку.</a:t>
            </a:r>
            <a:endParaRPr lang="uk-UA" sz="1600" dirty="0" smtClean="0"/>
          </a:p>
          <a:p>
            <a:endParaRPr lang="uk-UA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3011827" cy="2258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312" y="4033755"/>
            <a:ext cx="3145919" cy="23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769</TotalTime>
  <Words>790</Words>
  <Application>Microsoft Office PowerPoint</Application>
  <PresentationFormat>Екран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Spring</vt:lpstr>
      <vt:lpstr>Розвиваюча м’яка дитяча книжка   “Колобок подорожує” </vt:lpstr>
      <vt:lpstr> Духовне життя дитини повноцінне лише тоді, коли вона живе у світі гри, казки, музики, фантазії, творчості. Без цього вона – засушена квітка.                   В. Сухомлинський </vt:lpstr>
      <vt:lpstr>Організаційно-підготовчий етап</vt:lpstr>
      <vt:lpstr>Мета проекту:  дослідити призначення та розвиваючі  елементи  м’якої книжки, навчитися виготовляти її,  використовуючи різні технології, відкрити можливість використання таких виробів для ігор і подарунків. Завдання проекту: 1. Ознайомитися з розвиваючими  функціями м’якої дитячої книжки,виготовленої своїми руками; відкрити можливість використання таких виробів для ігор і подарунків. 2. Застосовувати на практиці технології «аплікація з текстильних матеріалів».  3.Виготовити м’яку розвиваючу книжку «Колобок  подорожує». 4. Презентувати проект.  Вимоги до проекту:  1.зручність у користуванні запропонованого виробу;  2.естетичність та привабливість виробу; 3.оригінальність роботи.</vt:lpstr>
      <vt:lpstr>Конструкторський етап  1. Моделі-аналоги</vt:lpstr>
      <vt:lpstr>Проаналізувавши з Інтернет - ресурсів різні м’які розвиваючі книжки, я визначила тематику своєї: захоплююча казка “Колобок”. </vt:lpstr>
      <vt:lpstr>2.Ескіз задуманого виробу</vt:lpstr>
      <vt:lpstr>3.Підбір матеріалів та інструментів    </vt:lpstr>
      <vt:lpstr>Технологічний етап </vt:lpstr>
      <vt:lpstr>ІІ. Зазирнуло сонечко в бабине віконечко</vt:lpstr>
      <vt:lpstr>ІІІ. Я від баби втік…</vt:lpstr>
      <vt:lpstr>V. … і від тебе ,вовчику, втечу.</vt:lpstr>
      <vt:lpstr>VII. Зустріч з лисичкою  </vt:lpstr>
      <vt:lpstr>IX. Дощик починається…</vt:lpstr>
      <vt:lpstr>Визначення собівартості виробу</vt:lpstr>
      <vt:lpstr>Висновок Я отримала задоволення під час виготовлення виробу, згадалося , як  я вирізала аплікації з паперу.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книгою</dc:title>
  <dc:creator>Наталя</dc:creator>
  <cp:lastModifiedBy>Admin</cp:lastModifiedBy>
  <cp:revision>50</cp:revision>
  <cp:lastPrinted>2014-01-31T20:16:36Z</cp:lastPrinted>
  <dcterms:created xsi:type="dcterms:W3CDTF">2014-01-30T18:20:38Z</dcterms:created>
  <dcterms:modified xsi:type="dcterms:W3CDTF">2016-02-01T21:22:48Z</dcterms:modified>
</cp:coreProperties>
</file>