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6" r:id="rId23"/>
    <p:sldId id="279" r:id="rId24"/>
    <p:sldId id="274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C0415-119D-461E-ACCA-CCE610BA0058}" type="doc">
      <dgm:prSet loTypeId="urn:microsoft.com/office/officeart/2011/layout/HexagonRadial" loCatId="cycle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259E101B-C4EC-4BD9-A5B1-4B31F0F89791}">
      <dgm:prSet phldrT="[Текст]" custT="1"/>
      <dgm:spPr/>
      <dgm:t>
        <a:bodyPr/>
        <a:lstStyle/>
        <a:p>
          <a:r>
            <a:rPr lang="uk-UA" sz="2000" dirty="0" smtClean="0"/>
            <a:t>Прийоми і методи</a:t>
          </a:r>
          <a:endParaRPr lang="uk-UA" sz="2000" dirty="0"/>
        </a:p>
      </dgm:t>
    </dgm:pt>
    <dgm:pt modelId="{3A74EE45-8E1A-45B3-A769-6B6BA5CCA18A}" type="parTrans" cxnId="{BB250ED6-C0A6-4A50-87F3-DE313A5426CD}">
      <dgm:prSet/>
      <dgm:spPr/>
      <dgm:t>
        <a:bodyPr/>
        <a:lstStyle/>
        <a:p>
          <a:endParaRPr lang="uk-UA"/>
        </a:p>
      </dgm:t>
    </dgm:pt>
    <dgm:pt modelId="{61BECB23-722D-42AA-9FCB-939B9CBB9F86}" type="sibTrans" cxnId="{BB250ED6-C0A6-4A50-87F3-DE313A5426CD}">
      <dgm:prSet/>
      <dgm:spPr/>
      <dgm:t>
        <a:bodyPr/>
        <a:lstStyle/>
        <a:p>
          <a:endParaRPr lang="uk-UA"/>
        </a:p>
      </dgm:t>
    </dgm:pt>
    <dgm:pt modelId="{1692F53B-68D4-4E4A-90FB-814C2B29ADB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Метод проектів</a:t>
          </a:r>
          <a:endParaRPr lang="uk-UA" sz="1800" dirty="0">
            <a:solidFill>
              <a:schemeClr val="bg1"/>
            </a:solidFill>
          </a:endParaRPr>
        </a:p>
      </dgm:t>
    </dgm:pt>
    <dgm:pt modelId="{5E32A96E-AB37-4D8D-ACF1-7FD49F14FCC6}" type="parTrans" cxnId="{4D17B7D2-9FC9-4E4A-BB81-20D2BE4EBC23}">
      <dgm:prSet/>
      <dgm:spPr/>
      <dgm:t>
        <a:bodyPr/>
        <a:lstStyle/>
        <a:p>
          <a:endParaRPr lang="uk-UA"/>
        </a:p>
      </dgm:t>
    </dgm:pt>
    <dgm:pt modelId="{3953DCB3-4ACE-4B04-B22A-7204BA19C284}" type="sibTrans" cxnId="{4D17B7D2-9FC9-4E4A-BB81-20D2BE4EBC23}">
      <dgm:prSet/>
      <dgm:spPr/>
      <dgm:t>
        <a:bodyPr/>
        <a:lstStyle/>
        <a:p>
          <a:endParaRPr lang="uk-UA"/>
        </a:p>
      </dgm:t>
    </dgm:pt>
    <dgm:pt modelId="{130F9E53-4A03-4E3A-8EB0-0F08B9101F08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bg1"/>
              </a:solidFill>
            </a:rPr>
            <a:t>Мікрофон</a:t>
          </a:r>
          <a:endParaRPr lang="uk-UA" sz="1600" dirty="0">
            <a:solidFill>
              <a:schemeClr val="bg1"/>
            </a:solidFill>
          </a:endParaRPr>
        </a:p>
      </dgm:t>
    </dgm:pt>
    <dgm:pt modelId="{63F988AF-A738-4EF6-A3A3-1B47CDE497AC}" type="parTrans" cxnId="{8A0B3CB8-A170-4485-AF3A-936D39E07D01}">
      <dgm:prSet/>
      <dgm:spPr/>
      <dgm:t>
        <a:bodyPr/>
        <a:lstStyle/>
        <a:p>
          <a:endParaRPr lang="uk-UA"/>
        </a:p>
      </dgm:t>
    </dgm:pt>
    <dgm:pt modelId="{9BFFF45B-A136-43D1-BAEF-5120E898EC27}" type="sibTrans" cxnId="{8A0B3CB8-A170-4485-AF3A-936D39E07D01}">
      <dgm:prSet/>
      <dgm:spPr/>
      <dgm:t>
        <a:bodyPr/>
        <a:lstStyle/>
        <a:p>
          <a:endParaRPr lang="uk-UA"/>
        </a:p>
      </dgm:t>
    </dgm:pt>
    <dgm:pt modelId="{8FCBF8F2-7F93-4264-8039-4E4BCDE46219}">
      <dgm:prSet phldrT="[Текст]" custT="1"/>
      <dgm:spPr/>
      <dgm:t>
        <a:bodyPr/>
        <a:lstStyle/>
        <a:p>
          <a:r>
            <a:rPr lang="uk-UA" sz="1800" dirty="0" smtClean="0"/>
            <a:t>Коло</a:t>
          </a:r>
          <a:r>
            <a:rPr lang="uk-UA" sz="1600" dirty="0" smtClean="0"/>
            <a:t> </a:t>
          </a:r>
          <a:r>
            <a:rPr lang="uk-UA" sz="1800" dirty="0" smtClean="0"/>
            <a:t>ідей</a:t>
          </a:r>
          <a:endParaRPr lang="uk-UA" sz="1600" dirty="0"/>
        </a:p>
      </dgm:t>
    </dgm:pt>
    <dgm:pt modelId="{AED671DB-BA0B-4CD3-8FAF-41A962BC2EF8}" type="parTrans" cxnId="{A3B75732-2B87-47F8-8F5E-C45F0BE1CC36}">
      <dgm:prSet/>
      <dgm:spPr/>
      <dgm:t>
        <a:bodyPr/>
        <a:lstStyle/>
        <a:p>
          <a:endParaRPr lang="uk-UA"/>
        </a:p>
      </dgm:t>
    </dgm:pt>
    <dgm:pt modelId="{5B94D520-492B-48A4-B1CC-487540691399}" type="sibTrans" cxnId="{A3B75732-2B87-47F8-8F5E-C45F0BE1CC36}">
      <dgm:prSet/>
      <dgm:spPr/>
      <dgm:t>
        <a:bodyPr/>
        <a:lstStyle/>
        <a:p>
          <a:endParaRPr lang="uk-UA"/>
        </a:p>
      </dgm:t>
    </dgm:pt>
    <dgm:pt modelId="{3E2CB7AD-144B-404B-9B94-C44EC76CFFA0}">
      <dgm:prSet phldrT="[Текст]" custT="1"/>
      <dgm:spPr/>
      <dgm:t>
        <a:bodyPr/>
        <a:lstStyle/>
        <a:p>
          <a:r>
            <a:rPr lang="uk-UA" sz="2000" dirty="0" smtClean="0"/>
            <a:t>Рольова</a:t>
          </a:r>
          <a:r>
            <a:rPr lang="uk-UA" sz="1600" dirty="0" smtClean="0"/>
            <a:t> </a:t>
          </a:r>
          <a:r>
            <a:rPr lang="uk-UA" sz="1800" dirty="0" smtClean="0"/>
            <a:t>гра</a:t>
          </a:r>
          <a:endParaRPr lang="uk-UA" sz="1600" dirty="0"/>
        </a:p>
      </dgm:t>
    </dgm:pt>
    <dgm:pt modelId="{3C776227-BE45-4383-8AEC-5575ADE84DB1}" type="parTrans" cxnId="{25CD508B-979D-43B5-BA1D-3AD96EC1CA4F}">
      <dgm:prSet/>
      <dgm:spPr/>
      <dgm:t>
        <a:bodyPr/>
        <a:lstStyle/>
        <a:p>
          <a:endParaRPr lang="uk-UA"/>
        </a:p>
      </dgm:t>
    </dgm:pt>
    <dgm:pt modelId="{2A6AB7F2-716F-4BC0-BC24-9DCEC86D41F2}" type="sibTrans" cxnId="{25CD508B-979D-43B5-BA1D-3AD96EC1CA4F}">
      <dgm:prSet/>
      <dgm:spPr/>
      <dgm:t>
        <a:bodyPr/>
        <a:lstStyle/>
        <a:p>
          <a:endParaRPr lang="uk-UA"/>
        </a:p>
      </dgm:t>
    </dgm:pt>
    <dgm:pt modelId="{59034F60-F326-4B57-B1C5-F973481D5144}">
      <dgm:prSet phldrT="[Текст]" custT="1"/>
      <dgm:spPr/>
      <dgm:t>
        <a:bodyPr/>
        <a:lstStyle/>
        <a:p>
          <a:r>
            <a:rPr lang="uk-UA" sz="1800" dirty="0" smtClean="0"/>
            <a:t>Акваріум</a:t>
          </a:r>
          <a:endParaRPr lang="uk-UA" sz="1800" dirty="0"/>
        </a:p>
      </dgm:t>
    </dgm:pt>
    <dgm:pt modelId="{269ECA4B-E0BB-4860-AD0E-631E7E60EB76}" type="parTrans" cxnId="{656209FF-3C9D-45D5-8539-545D31E2F434}">
      <dgm:prSet/>
      <dgm:spPr/>
      <dgm:t>
        <a:bodyPr/>
        <a:lstStyle/>
        <a:p>
          <a:endParaRPr lang="uk-UA"/>
        </a:p>
      </dgm:t>
    </dgm:pt>
    <dgm:pt modelId="{D88E7C05-2F04-468E-AE2F-3F6D1198427F}" type="sibTrans" cxnId="{656209FF-3C9D-45D5-8539-545D31E2F434}">
      <dgm:prSet/>
      <dgm:spPr/>
      <dgm:t>
        <a:bodyPr/>
        <a:lstStyle/>
        <a:p>
          <a:endParaRPr lang="uk-UA"/>
        </a:p>
      </dgm:t>
    </dgm:pt>
    <dgm:pt modelId="{E0AE23B1-A1DB-4988-ACFE-D77A12424411}">
      <dgm:prSet phldrT="[Текст]" custT="1"/>
      <dgm:spPr/>
      <dgm:t>
        <a:bodyPr/>
        <a:lstStyle/>
        <a:p>
          <a:r>
            <a:rPr lang="uk-UA" sz="1600" dirty="0" smtClean="0"/>
            <a:t>Рефлексія</a:t>
          </a:r>
          <a:endParaRPr lang="uk-UA" sz="1600" dirty="0"/>
        </a:p>
      </dgm:t>
    </dgm:pt>
    <dgm:pt modelId="{58D7F229-97A1-438F-BFCE-CB9F4C00ED51}" type="parTrans" cxnId="{1DB5224A-8C5D-4A84-815E-BA27A026D568}">
      <dgm:prSet/>
      <dgm:spPr/>
      <dgm:t>
        <a:bodyPr/>
        <a:lstStyle/>
        <a:p>
          <a:endParaRPr lang="uk-UA"/>
        </a:p>
      </dgm:t>
    </dgm:pt>
    <dgm:pt modelId="{3480EB19-5AC6-4602-B1E8-5AC7949E8E10}" type="sibTrans" cxnId="{1DB5224A-8C5D-4A84-815E-BA27A026D568}">
      <dgm:prSet/>
      <dgm:spPr/>
      <dgm:t>
        <a:bodyPr/>
        <a:lstStyle/>
        <a:p>
          <a:endParaRPr lang="uk-UA"/>
        </a:p>
      </dgm:t>
    </dgm:pt>
    <dgm:pt modelId="{7E35D8EE-6DE5-4998-9BAD-81ECBA6DBA08}" type="pres">
      <dgm:prSet presAssocID="{459C0415-119D-461E-ACCA-CCE610BA00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D74F8E82-743E-4A34-AD45-D8D0243EC576}" type="pres">
      <dgm:prSet presAssocID="{259E101B-C4EC-4BD9-A5B1-4B31F0F8979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uk-UA"/>
        </a:p>
      </dgm:t>
    </dgm:pt>
    <dgm:pt modelId="{2FAE38B7-7CC9-430B-8084-C0ADEA571992}" type="pres">
      <dgm:prSet presAssocID="{1692F53B-68D4-4E4A-90FB-814C2B29ADB7}" presName="Accent1" presStyleCnt="0"/>
      <dgm:spPr/>
    </dgm:pt>
    <dgm:pt modelId="{0B8ABDA6-43A0-4B8D-A1E9-AA2A4B93DCC5}" type="pres">
      <dgm:prSet presAssocID="{1692F53B-68D4-4E4A-90FB-814C2B29ADB7}" presName="Accent" presStyleLbl="bgShp" presStyleIdx="0" presStyleCnt="6"/>
      <dgm:spPr/>
    </dgm:pt>
    <dgm:pt modelId="{1D520142-F87D-49E7-B831-6A66805FB017}" type="pres">
      <dgm:prSet presAssocID="{1692F53B-68D4-4E4A-90FB-814C2B29ADB7}" presName="Child1" presStyleLbl="node1" presStyleIdx="0" presStyleCnt="6" custLinFactNeighborX="-5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AED390-C2AD-4BEA-AE77-41C018668ABF}" type="pres">
      <dgm:prSet presAssocID="{130F9E53-4A03-4E3A-8EB0-0F08B9101F08}" presName="Accent2" presStyleCnt="0"/>
      <dgm:spPr/>
    </dgm:pt>
    <dgm:pt modelId="{B4350111-F4E3-40B5-B091-BE5384EEA678}" type="pres">
      <dgm:prSet presAssocID="{130F9E53-4A03-4E3A-8EB0-0F08B9101F08}" presName="Accent" presStyleLbl="bgShp" presStyleIdx="1" presStyleCnt="6"/>
      <dgm:spPr/>
    </dgm:pt>
    <dgm:pt modelId="{641993DC-C891-4DA3-93D8-5B0134EC5F82}" type="pres">
      <dgm:prSet presAssocID="{130F9E53-4A03-4E3A-8EB0-0F08B9101F0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F8F5EA-EAD4-4953-A324-50D1300E2216}" type="pres">
      <dgm:prSet presAssocID="{8FCBF8F2-7F93-4264-8039-4E4BCDE46219}" presName="Accent3" presStyleCnt="0"/>
      <dgm:spPr/>
    </dgm:pt>
    <dgm:pt modelId="{B7406280-3E57-4A25-94C3-C612B0C971B2}" type="pres">
      <dgm:prSet presAssocID="{8FCBF8F2-7F93-4264-8039-4E4BCDE46219}" presName="Accent" presStyleLbl="bgShp" presStyleIdx="2" presStyleCnt="6"/>
      <dgm:spPr/>
    </dgm:pt>
    <dgm:pt modelId="{F4B9529C-B6F7-43A8-B90B-840C0CB9C1F8}" type="pres">
      <dgm:prSet presAssocID="{8FCBF8F2-7F93-4264-8039-4E4BCDE4621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8E0A9F-2520-4BD9-AC92-1E9BAABF680B}" type="pres">
      <dgm:prSet presAssocID="{3E2CB7AD-144B-404B-9B94-C44EC76CFFA0}" presName="Accent4" presStyleCnt="0"/>
      <dgm:spPr/>
    </dgm:pt>
    <dgm:pt modelId="{9627AF81-7A29-4558-9DEF-71D6371577F8}" type="pres">
      <dgm:prSet presAssocID="{3E2CB7AD-144B-404B-9B94-C44EC76CFFA0}" presName="Accent" presStyleLbl="bgShp" presStyleIdx="3" presStyleCnt="6"/>
      <dgm:spPr/>
    </dgm:pt>
    <dgm:pt modelId="{FC8D7214-C97A-4C5B-8563-CEA431636390}" type="pres">
      <dgm:prSet presAssocID="{3E2CB7AD-144B-404B-9B94-C44EC76CFFA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4357B1-46BF-4602-A041-61CDF1457AF8}" type="pres">
      <dgm:prSet presAssocID="{59034F60-F326-4B57-B1C5-F973481D5144}" presName="Accent5" presStyleCnt="0"/>
      <dgm:spPr/>
    </dgm:pt>
    <dgm:pt modelId="{B66A4F3B-11BD-4A7A-86C5-4AC19452CB52}" type="pres">
      <dgm:prSet presAssocID="{59034F60-F326-4B57-B1C5-F973481D5144}" presName="Accent" presStyleLbl="bgShp" presStyleIdx="4" presStyleCnt="6"/>
      <dgm:spPr/>
    </dgm:pt>
    <dgm:pt modelId="{AC1CF418-52DC-4B64-AB79-32FD95998EAB}" type="pres">
      <dgm:prSet presAssocID="{59034F60-F326-4B57-B1C5-F973481D514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A46CCE-A309-4E2D-ADC6-8937649F71DB}" type="pres">
      <dgm:prSet presAssocID="{E0AE23B1-A1DB-4988-ACFE-D77A12424411}" presName="Accent6" presStyleCnt="0"/>
      <dgm:spPr/>
    </dgm:pt>
    <dgm:pt modelId="{6703F442-DC57-495B-81B1-72CA4F499550}" type="pres">
      <dgm:prSet presAssocID="{E0AE23B1-A1DB-4988-ACFE-D77A12424411}" presName="Accent" presStyleLbl="bgShp" presStyleIdx="5" presStyleCnt="6"/>
      <dgm:spPr/>
    </dgm:pt>
    <dgm:pt modelId="{8841B6ED-8DA8-4D94-B9E7-B054B3238631}" type="pres">
      <dgm:prSet presAssocID="{E0AE23B1-A1DB-4988-ACFE-D77A1242441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B250ED6-C0A6-4A50-87F3-DE313A5426CD}" srcId="{459C0415-119D-461E-ACCA-CCE610BA0058}" destId="{259E101B-C4EC-4BD9-A5B1-4B31F0F89791}" srcOrd="0" destOrd="0" parTransId="{3A74EE45-8E1A-45B3-A769-6B6BA5CCA18A}" sibTransId="{61BECB23-722D-42AA-9FCB-939B9CBB9F86}"/>
    <dgm:cxn modelId="{D3292EBA-0EE3-4133-9831-B63714F29282}" type="presOf" srcId="{459C0415-119D-461E-ACCA-CCE610BA0058}" destId="{7E35D8EE-6DE5-4998-9BAD-81ECBA6DBA08}" srcOrd="0" destOrd="0" presId="urn:microsoft.com/office/officeart/2011/layout/HexagonRadial"/>
    <dgm:cxn modelId="{4FA11FD4-8273-4CB6-B1B5-D3CE096E0401}" type="presOf" srcId="{3E2CB7AD-144B-404B-9B94-C44EC76CFFA0}" destId="{FC8D7214-C97A-4C5B-8563-CEA431636390}" srcOrd="0" destOrd="0" presId="urn:microsoft.com/office/officeart/2011/layout/HexagonRadial"/>
    <dgm:cxn modelId="{9EF4D772-2F76-4602-BD80-80CEC7EBE6D7}" type="presOf" srcId="{130F9E53-4A03-4E3A-8EB0-0F08B9101F08}" destId="{641993DC-C891-4DA3-93D8-5B0134EC5F82}" srcOrd="0" destOrd="0" presId="urn:microsoft.com/office/officeart/2011/layout/HexagonRadial"/>
    <dgm:cxn modelId="{1DB5224A-8C5D-4A84-815E-BA27A026D568}" srcId="{259E101B-C4EC-4BD9-A5B1-4B31F0F89791}" destId="{E0AE23B1-A1DB-4988-ACFE-D77A12424411}" srcOrd="5" destOrd="0" parTransId="{58D7F229-97A1-438F-BFCE-CB9F4C00ED51}" sibTransId="{3480EB19-5AC6-4602-B1E8-5AC7949E8E10}"/>
    <dgm:cxn modelId="{25CD508B-979D-43B5-BA1D-3AD96EC1CA4F}" srcId="{259E101B-C4EC-4BD9-A5B1-4B31F0F89791}" destId="{3E2CB7AD-144B-404B-9B94-C44EC76CFFA0}" srcOrd="3" destOrd="0" parTransId="{3C776227-BE45-4383-8AEC-5575ADE84DB1}" sibTransId="{2A6AB7F2-716F-4BC0-BC24-9DCEC86D41F2}"/>
    <dgm:cxn modelId="{115CB584-558B-48FB-AD3B-CFFF1E498136}" type="presOf" srcId="{259E101B-C4EC-4BD9-A5B1-4B31F0F89791}" destId="{D74F8E82-743E-4A34-AD45-D8D0243EC576}" srcOrd="0" destOrd="0" presId="urn:microsoft.com/office/officeart/2011/layout/HexagonRadial"/>
    <dgm:cxn modelId="{87A8F99D-FB5D-4696-9B28-9EE150AFD6CB}" type="presOf" srcId="{8FCBF8F2-7F93-4264-8039-4E4BCDE46219}" destId="{F4B9529C-B6F7-43A8-B90B-840C0CB9C1F8}" srcOrd="0" destOrd="0" presId="urn:microsoft.com/office/officeart/2011/layout/HexagonRadial"/>
    <dgm:cxn modelId="{D2D94474-2E26-401D-AE2A-3904C4275BA8}" type="presOf" srcId="{E0AE23B1-A1DB-4988-ACFE-D77A12424411}" destId="{8841B6ED-8DA8-4D94-B9E7-B054B3238631}" srcOrd="0" destOrd="0" presId="urn:microsoft.com/office/officeart/2011/layout/HexagonRadial"/>
    <dgm:cxn modelId="{656209FF-3C9D-45D5-8539-545D31E2F434}" srcId="{259E101B-C4EC-4BD9-A5B1-4B31F0F89791}" destId="{59034F60-F326-4B57-B1C5-F973481D5144}" srcOrd="4" destOrd="0" parTransId="{269ECA4B-E0BB-4860-AD0E-631E7E60EB76}" sibTransId="{D88E7C05-2F04-468E-AE2F-3F6D1198427F}"/>
    <dgm:cxn modelId="{A3B75732-2B87-47F8-8F5E-C45F0BE1CC36}" srcId="{259E101B-C4EC-4BD9-A5B1-4B31F0F89791}" destId="{8FCBF8F2-7F93-4264-8039-4E4BCDE46219}" srcOrd="2" destOrd="0" parTransId="{AED671DB-BA0B-4CD3-8FAF-41A962BC2EF8}" sibTransId="{5B94D520-492B-48A4-B1CC-487540691399}"/>
    <dgm:cxn modelId="{4D17B7D2-9FC9-4E4A-BB81-20D2BE4EBC23}" srcId="{259E101B-C4EC-4BD9-A5B1-4B31F0F89791}" destId="{1692F53B-68D4-4E4A-90FB-814C2B29ADB7}" srcOrd="0" destOrd="0" parTransId="{5E32A96E-AB37-4D8D-ACF1-7FD49F14FCC6}" sibTransId="{3953DCB3-4ACE-4B04-B22A-7204BA19C284}"/>
    <dgm:cxn modelId="{47E2E7E6-9C18-4CA1-9F8B-52B1E18A5206}" type="presOf" srcId="{59034F60-F326-4B57-B1C5-F973481D5144}" destId="{AC1CF418-52DC-4B64-AB79-32FD95998EAB}" srcOrd="0" destOrd="0" presId="urn:microsoft.com/office/officeart/2011/layout/HexagonRadial"/>
    <dgm:cxn modelId="{8BF96CF6-4485-4D20-8FF0-71D46D385EEB}" type="presOf" srcId="{1692F53B-68D4-4E4A-90FB-814C2B29ADB7}" destId="{1D520142-F87D-49E7-B831-6A66805FB017}" srcOrd="0" destOrd="0" presId="urn:microsoft.com/office/officeart/2011/layout/HexagonRadial"/>
    <dgm:cxn modelId="{8A0B3CB8-A170-4485-AF3A-936D39E07D01}" srcId="{259E101B-C4EC-4BD9-A5B1-4B31F0F89791}" destId="{130F9E53-4A03-4E3A-8EB0-0F08B9101F08}" srcOrd="1" destOrd="0" parTransId="{63F988AF-A738-4EF6-A3A3-1B47CDE497AC}" sibTransId="{9BFFF45B-A136-43D1-BAEF-5120E898EC27}"/>
    <dgm:cxn modelId="{C2B2D673-D37C-427F-8A0D-0D6270F6E25F}" type="presParOf" srcId="{7E35D8EE-6DE5-4998-9BAD-81ECBA6DBA08}" destId="{D74F8E82-743E-4A34-AD45-D8D0243EC576}" srcOrd="0" destOrd="0" presId="urn:microsoft.com/office/officeart/2011/layout/HexagonRadial"/>
    <dgm:cxn modelId="{8469B7B6-E9DE-4BC6-873A-F621A02E1144}" type="presParOf" srcId="{7E35D8EE-6DE5-4998-9BAD-81ECBA6DBA08}" destId="{2FAE38B7-7CC9-430B-8084-C0ADEA571992}" srcOrd="1" destOrd="0" presId="urn:microsoft.com/office/officeart/2011/layout/HexagonRadial"/>
    <dgm:cxn modelId="{91872D6A-6996-4B63-870A-3D7309F45C4A}" type="presParOf" srcId="{2FAE38B7-7CC9-430B-8084-C0ADEA571992}" destId="{0B8ABDA6-43A0-4B8D-A1E9-AA2A4B93DCC5}" srcOrd="0" destOrd="0" presId="urn:microsoft.com/office/officeart/2011/layout/HexagonRadial"/>
    <dgm:cxn modelId="{274AF4DC-EC96-474C-BEE3-4096AB8C6F0C}" type="presParOf" srcId="{7E35D8EE-6DE5-4998-9BAD-81ECBA6DBA08}" destId="{1D520142-F87D-49E7-B831-6A66805FB017}" srcOrd="2" destOrd="0" presId="urn:microsoft.com/office/officeart/2011/layout/HexagonRadial"/>
    <dgm:cxn modelId="{9826857E-F895-418F-896F-EBA74726E267}" type="presParOf" srcId="{7E35D8EE-6DE5-4998-9BAD-81ECBA6DBA08}" destId="{81AED390-C2AD-4BEA-AE77-41C018668ABF}" srcOrd="3" destOrd="0" presId="urn:microsoft.com/office/officeart/2011/layout/HexagonRadial"/>
    <dgm:cxn modelId="{5277C5E1-B611-482C-9054-E29809E9FF89}" type="presParOf" srcId="{81AED390-C2AD-4BEA-AE77-41C018668ABF}" destId="{B4350111-F4E3-40B5-B091-BE5384EEA678}" srcOrd="0" destOrd="0" presId="urn:microsoft.com/office/officeart/2011/layout/HexagonRadial"/>
    <dgm:cxn modelId="{767CFE00-DB29-4FA1-B974-3C083948EB26}" type="presParOf" srcId="{7E35D8EE-6DE5-4998-9BAD-81ECBA6DBA08}" destId="{641993DC-C891-4DA3-93D8-5B0134EC5F82}" srcOrd="4" destOrd="0" presId="urn:microsoft.com/office/officeart/2011/layout/HexagonRadial"/>
    <dgm:cxn modelId="{6CF4B843-EE58-4509-8CD5-A2A850195A60}" type="presParOf" srcId="{7E35D8EE-6DE5-4998-9BAD-81ECBA6DBA08}" destId="{53F8F5EA-EAD4-4953-A324-50D1300E2216}" srcOrd="5" destOrd="0" presId="urn:microsoft.com/office/officeart/2011/layout/HexagonRadial"/>
    <dgm:cxn modelId="{A6A9CC30-4065-49B9-9D7D-87CC37E2B390}" type="presParOf" srcId="{53F8F5EA-EAD4-4953-A324-50D1300E2216}" destId="{B7406280-3E57-4A25-94C3-C612B0C971B2}" srcOrd="0" destOrd="0" presId="urn:microsoft.com/office/officeart/2011/layout/HexagonRadial"/>
    <dgm:cxn modelId="{33D5014F-9834-4AAE-B150-B083A2B65458}" type="presParOf" srcId="{7E35D8EE-6DE5-4998-9BAD-81ECBA6DBA08}" destId="{F4B9529C-B6F7-43A8-B90B-840C0CB9C1F8}" srcOrd="6" destOrd="0" presId="urn:microsoft.com/office/officeart/2011/layout/HexagonRadial"/>
    <dgm:cxn modelId="{C4C333DF-363F-4EA9-B152-6E79A1CFA3EE}" type="presParOf" srcId="{7E35D8EE-6DE5-4998-9BAD-81ECBA6DBA08}" destId="{F38E0A9F-2520-4BD9-AC92-1E9BAABF680B}" srcOrd="7" destOrd="0" presId="urn:microsoft.com/office/officeart/2011/layout/HexagonRadial"/>
    <dgm:cxn modelId="{443A88E0-6D8A-4DF9-9575-E0D76151E285}" type="presParOf" srcId="{F38E0A9F-2520-4BD9-AC92-1E9BAABF680B}" destId="{9627AF81-7A29-4558-9DEF-71D6371577F8}" srcOrd="0" destOrd="0" presId="urn:microsoft.com/office/officeart/2011/layout/HexagonRadial"/>
    <dgm:cxn modelId="{624BF312-545C-4860-B963-8ECE162D0E59}" type="presParOf" srcId="{7E35D8EE-6DE5-4998-9BAD-81ECBA6DBA08}" destId="{FC8D7214-C97A-4C5B-8563-CEA431636390}" srcOrd="8" destOrd="0" presId="urn:microsoft.com/office/officeart/2011/layout/HexagonRadial"/>
    <dgm:cxn modelId="{59C14558-BEDB-406D-9222-E8861D87D1F3}" type="presParOf" srcId="{7E35D8EE-6DE5-4998-9BAD-81ECBA6DBA08}" destId="{164357B1-46BF-4602-A041-61CDF1457AF8}" srcOrd="9" destOrd="0" presId="urn:microsoft.com/office/officeart/2011/layout/HexagonRadial"/>
    <dgm:cxn modelId="{26440783-C38C-483A-85D6-39D5676EF8B9}" type="presParOf" srcId="{164357B1-46BF-4602-A041-61CDF1457AF8}" destId="{B66A4F3B-11BD-4A7A-86C5-4AC19452CB52}" srcOrd="0" destOrd="0" presId="urn:microsoft.com/office/officeart/2011/layout/HexagonRadial"/>
    <dgm:cxn modelId="{F32440E0-5990-4041-86FD-B025431412E0}" type="presParOf" srcId="{7E35D8EE-6DE5-4998-9BAD-81ECBA6DBA08}" destId="{AC1CF418-52DC-4B64-AB79-32FD95998EAB}" srcOrd="10" destOrd="0" presId="urn:microsoft.com/office/officeart/2011/layout/HexagonRadial"/>
    <dgm:cxn modelId="{DBC46547-CDFD-48A5-9529-63B5FE7A0946}" type="presParOf" srcId="{7E35D8EE-6DE5-4998-9BAD-81ECBA6DBA08}" destId="{72A46CCE-A309-4E2D-ADC6-8937649F71DB}" srcOrd="11" destOrd="0" presId="urn:microsoft.com/office/officeart/2011/layout/HexagonRadial"/>
    <dgm:cxn modelId="{85991484-0DC2-4901-9249-4DB4AAA1A79A}" type="presParOf" srcId="{72A46CCE-A309-4E2D-ADC6-8937649F71DB}" destId="{6703F442-DC57-495B-81B1-72CA4F499550}" srcOrd="0" destOrd="0" presId="urn:microsoft.com/office/officeart/2011/layout/HexagonRadial"/>
    <dgm:cxn modelId="{64056E37-C29B-4157-AF3D-CDF2E4FD1377}" type="presParOf" srcId="{7E35D8EE-6DE5-4998-9BAD-81ECBA6DBA08}" destId="{8841B6ED-8DA8-4D94-B9E7-B054B323863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F8E82-743E-4A34-AD45-D8D0243EC576}">
      <dsp:nvSpPr>
        <dsp:cNvPr id="0" name=""/>
        <dsp:cNvSpPr/>
      </dsp:nvSpPr>
      <dsp:spPr>
        <a:xfrm>
          <a:off x="1705195" y="1678722"/>
          <a:ext cx="2133728" cy="184576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Прийоми і методи</a:t>
          </a:r>
          <a:endParaRPr lang="uk-UA" sz="2000" kern="1200" dirty="0"/>
        </a:p>
      </dsp:txBody>
      <dsp:txXfrm>
        <a:off x="2058784" y="1984590"/>
        <a:ext cx="1426550" cy="1234025"/>
      </dsp:txXfrm>
    </dsp:sp>
    <dsp:sp modelId="{B4350111-F4E3-40B5-B091-BE5384EEA678}">
      <dsp:nvSpPr>
        <dsp:cNvPr id="0" name=""/>
        <dsp:cNvSpPr/>
      </dsp:nvSpPr>
      <dsp:spPr>
        <a:xfrm>
          <a:off x="3041319" y="795649"/>
          <a:ext cx="805049" cy="6936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20142-F87D-49E7-B831-6A66805FB017}">
      <dsp:nvSpPr>
        <dsp:cNvPr id="0" name=""/>
        <dsp:cNvSpPr/>
      </dsp:nvSpPr>
      <dsp:spPr>
        <a:xfrm>
          <a:off x="1800202" y="0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Метод проектів</a:t>
          </a:r>
          <a:endParaRPr lang="uk-UA" sz="1800" kern="1200" dirty="0">
            <a:solidFill>
              <a:schemeClr val="bg1"/>
            </a:solidFill>
          </a:endParaRPr>
        </a:p>
      </dsp:txBody>
      <dsp:txXfrm>
        <a:off x="2089978" y="250691"/>
        <a:ext cx="1169023" cy="1011341"/>
      </dsp:txXfrm>
    </dsp:sp>
    <dsp:sp modelId="{B7406280-3E57-4A25-94C3-C612B0C971B2}">
      <dsp:nvSpPr>
        <dsp:cNvPr id="0" name=""/>
        <dsp:cNvSpPr/>
      </dsp:nvSpPr>
      <dsp:spPr>
        <a:xfrm>
          <a:off x="3980874" y="2092418"/>
          <a:ext cx="805049" cy="6936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993DC-C891-4DA3-93D8-5B0134EC5F82}">
      <dsp:nvSpPr>
        <dsp:cNvPr id="0" name=""/>
        <dsp:cNvSpPr/>
      </dsp:nvSpPr>
      <dsp:spPr>
        <a:xfrm>
          <a:off x="3505389" y="930426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-93053"/>
            <a:satOff val="12022"/>
            <a:lumOff val="127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1"/>
              </a:solidFill>
            </a:rPr>
            <a:t>Мікрофон</a:t>
          </a:r>
          <a:endParaRPr lang="uk-UA" sz="1600" kern="1200" dirty="0">
            <a:solidFill>
              <a:schemeClr val="bg1"/>
            </a:solidFill>
          </a:endParaRPr>
        </a:p>
      </dsp:txBody>
      <dsp:txXfrm>
        <a:off x="3795165" y="1181117"/>
        <a:ext cx="1169023" cy="1011341"/>
      </dsp:txXfrm>
    </dsp:sp>
    <dsp:sp modelId="{9627AF81-7A29-4558-9DEF-71D6371577F8}">
      <dsp:nvSpPr>
        <dsp:cNvPr id="0" name=""/>
        <dsp:cNvSpPr/>
      </dsp:nvSpPr>
      <dsp:spPr>
        <a:xfrm>
          <a:off x="3328199" y="3556226"/>
          <a:ext cx="805049" cy="6936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9529C-B6F7-43A8-B90B-840C0CB9C1F8}">
      <dsp:nvSpPr>
        <dsp:cNvPr id="0" name=""/>
        <dsp:cNvSpPr/>
      </dsp:nvSpPr>
      <dsp:spPr>
        <a:xfrm>
          <a:off x="3505389" y="2759535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-186106"/>
            <a:satOff val="24045"/>
            <a:lumOff val="254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Коло</a:t>
          </a:r>
          <a:r>
            <a:rPr lang="uk-UA" sz="1600" kern="1200" dirty="0" smtClean="0"/>
            <a:t> </a:t>
          </a:r>
          <a:r>
            <a:rPr lang="uk-UA" sz="1800" kern="1200" dirty="0" smtClean="0"/>
            <a:t>ідей</a:t>
          </a:r>
          <a:endParaRPr lang="uk-UA" sz="1600" kern="1200" dirty="0"/>
        </a:p>
      </dsp:txBody>
      <dsp:txXfrm>
        <a:off x="3795165" y="3010226"/>
        <a:ext cx="1169023" cy="1011341"/>
      </dsp:txXfrm>
    </dsp:sp>
    <dsp:sp modelId="{B66A4F3B-11BD-4A7A-86C5-4AC19452CB52}">
      <dsp:nvSpPr>
        <dsp:cNvPr id="0" name=""/>
        <dsp:cNvSpPr/>
      </dsp:nvSpPr>
      <dsp:spPr>
        <a:xfrm>
          <a:off x="1709166" y="3708175"/>
          <a:ext cx="805049" cy="6936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D7214-C97A-4C5B-8563-CEA431636390}">
      <dsp:nvSpPr>
        <dsp:cNvPr id="0" name=""/>
        <dsp:cNvSpPr/>
      </dsp:nvSpPr>
      <dsp:spPr>
        <a:xfrm>
          <a:off x="1901742" y="3691002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-279159"/>
            <a:satOff val="36067"/>
            <a:lumOff val="381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Рольова</a:t>
          </a:r>
          <a:r>
            <a:rPr lang="uk-UA" sz="1600" kern="1200" dirty="0" smtClean="0"/>
            <a:t> </a:t>
          </a:r>
          <a:r>
            <a:rPr lang="uk-UA" sz="1800" kern="1200" dirty="0" smtClean="0"/>
            <a:t>гра</a:t>
          </a:r>
          <a:endParaRPr lang="uk-UA" sz="1600" kern="1200" dirty="0"/>
        </a:p>
      </dsp:txBody>
      <dsp:txXfrm>
        <a:off x="2191518" y="3941693"/>
        <a:ext cx="1169023" cy="1011341"/>
      </dsp:txXfrm>
    </dsp:sp>
    <dsp:sp modelId="{6703F442-DC57-495B-81B1-72CA4F499550}">
      <dsp:nvSpPr>
        <dsp:cNvPr id="0" name=""/>
        <dsp:cNvSpPr/>
      </dsp:nvSpPr>
      <dsp:spPr>
        <a:xfrm>
          <a:off x="754224" y="2411927"/>
          <a:ext cx="805049" cy="69365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CF418-52DC-4B64-AB79-32FD95998EAB}">
      <dsp:nvSpPr>
        <dsp:cNvPr id="0" name=""/>
        <dsp:cNvSpPr/>
      </dsp:nvSpPr>
      <dsp:spPr>
        <a:xfrm>
          <a:off x="290651" y="2760576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-186106"/>
            <a:satOff val="24045"/>
            <a:lumOff val="254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Акваріум</a:t>
          </a:r>
          <a:endParaRPr lang="uk-UA" sz="1800" kern="1200" dirty="0"/>
        </a:p>
      </dsp:txBody>
      <dsp:txXfrm>
        <a:off x="580427" y="3011267"/>
        <a:ext cx="1169023" cy="1011341"/>
      </dsp:txXfrm>
    </dsp:sp>
    <dsp:sp modelId="{8841B6ED-8DA8-4D94-B9E7-B054B3238631}">
      <dsp:nvSpPr>
        <dsp:cNvPr id="0" name=""/>
        <dsp:cNvSpPr/>
      </dsp:nvSpPr>
      <dsp:spPr>
        <a:xfrm>
          <a:off x="290651" y="928344"/>
          <a:ext cx="1748575" cy="151272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shade val="50000"/>
            <a:hueOff val="-93053"/>
            <a:satOff val="12022"/>
            <a:lumOff val="127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Рефлексія</a:t>
          </a:r>
          <a:endParaRPr lang="uk-UA" sz="1600" kern="1200" dirty="0"/>
        </a:p>
      </dsp:txBody>
      <dsp:txXfrm>
        <a:off x="580427" y="1179035"/>
        <a:ext cx="1169023" cy="101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іальний шестикутник"/>
  <dgm:desc val="Використовується для відображення послідовного процесу, який стосується центральної ідеї або теми. Максимальна кількість фігур другого рівня – 6. Найкраще підходить для невеликої кількості тексту. Невикористаний текст не відображається, але залишається доступним на випадок змінення макета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600F16-CBB3-4826-ABD0-84E3D232A3E0}" type="datetimeFigureOut">
              <a:rPr lang="uk-UA" smtClean="0"/>
              <a:t>14.03.2016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8E18F3-2DA1-4251-897D-2F717FC9D82E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123080" cy="924475"/>
          </a:xfrm>
        </p:spPr>
        <p:txBody>
          <a:bodyPr/>
          <a:lstStyle/>
          <a:p>
            <a:pPr algn="ctr"/>
            <a:r>
              <a:rPr lang="uk-UA" sz="3600" dirty="0" smtClean="0">
                <a:latin typeface="Cambria" panose="02040503050406030204" pitchFamily="18" charset="0"/>
              </a:rPr>
              <a:t>Яворська Олена </a:t>
            </a:r>
            <a:r>
              <a:rPr lang="uk-UA" sz="3600" dirty="0">
                <a:latin typeface="Cambria" panose="02040503050406030204" pitchFamily="18" charset="0"/>
              </a:rPr>
              <a:t>М</a:t>
            </a:r>
            <a:r>
              <a:rPr lang="uk-UA" sz="3600" dirty="0" smtClean="0">
                <a:latin typeface="Cambria" panose="02040503050406030204" pitchFamily="18" charset="0"/>
              </a:rPr>
              <a:t>иколаївна</a:t>
            </a:r>
            <a:endParaRPr lang="uk-UA" sz="3600" dirty="0">
              <a:latin typeface="Cambria" panose="020405030504060302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sz="half" idx="1"/>
          </p:nvPr>
        </p:nvSpPr>
        <p:spPr>
          <a:xfrm>
            <a:off x="683568" y="260648"/>
            <a:ext cx="7595006" cy="140322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2400" i="1" dirty="0" smtClean="0"/>
              <a:t>Тернопільська загальноосвітня </a:t>
            </a:r>
          </a:p>
          <a:p>
            <a:pPr algn="r"/>
            <a:r>
              <a:rPr lang="uk-UA" sz="2400" i="1" dirty="0" smtClean="0"/>
              <a:t>школа І-ІІІ ст. №21</a:t>
            </a:r>
          </a:p>
          <a:p>
            <a:pPr algn="r"/>
            <a:endParaRPr lang="uk-UA" sz="2400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373979" y="3140968"/>
            <a:ext cx="4464496" cy="1835275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Вчитель трудового навчання</a:t>
            </a:r>
          </a:p>
          <a:p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Вища категорія, старший вчитель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564" y="2663916"/>
            <a:ext cx="4248475" cy="318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71600" y="908720"/>
            <a:ext cx="5434766" cy="4051301"/>
          </a:xfrm>
        </p:spPr>
        <p:txBody>
          <a:bodyPr/>
          <a:lstStyle/>
          <a:p>
            <a:r>
              <a:rPr lang="uk-UA" sz="2000" b="1" i="1" dirty="0" smtClean="0"/>
              <a:t>Перше</a:t>
            </a:r>
            <a:r>
              <a:rPr lang="uk-UA" sz="2000" b="1" dirty="0" smtClean="0"/>
              <a:t> </a:t>
            </a:r>
            <a:r>
              <a:rPr lang="uk-UA" sz="2000" b="1" i="1" dirty="0" smtClean="0"/>
              <a:t>місце</a:t>
            </a:r>
            <a:r>
              <a:rPr lang="uk-UA" sz="2000" b="1" dirty="0" smtClean="0"/>
              <a:t> </a:t>
            </a:r>
          </a:p>
          <a:p>
            <a:pPr marL="0" indent="0">
              <a:buNone/>
            </a:pPr>
            <a:r>
              <a:rPr lang="uk-UA" sz="2000" i="1" dirty="0" smtClean="0"/>
              <a:t>	«Великодні писанки»</a:t>
            </a:r>
          </a:p>
          <a:p>
            <a:pPr marL="0" indent="0">
              <a:buNone/>
            </a:pPr>
            <a:r>
              <a:rPr lang="uk-UA" sz="2800" dirty="0" smtClean="0">
                <a:latin typeface="Monotype Corsiva" panose="03010101010201010101" pitchFamily="66" charset="0"/>
              </a:rPr>
              <a:t>	Попович Юлія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www.startprize.ru/file/preview/720-445-3995-mmc4045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12" y="4077072"/>
            <a:ext cx="1626252" cy="17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2" y="476672"/>
            <a:ext cx="4379532" cy="328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3608" y="116633"/>
            <a:ext cx="6298862" cy="2808311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Третє місце</a:t>
            </a:r>
          </a:p>
          <a:p>
            <a:pPr marL="0" indent="0">
              <a:buNone/>
            </a:pPr>
            <a:r>
              <a:rPr lang="uk-UA" sz="2000" i="1" dirty="0"/>
              <a:t>	</a:t>
            </a:r>
            <a:r>
              <a:rPr lang="uk-UA" sz="2000" i="1" dirty="0" smtClean="0"/>
              <a:t>«Квітковий годинник»</a:t>
            </a:r>
          </a:p>
          <a:p>
            <a:pPr marL="0" indent="0">
              <a:buNone/>
            </a:pPr>
            <a:r>
              <a:rPr lang="uk-UA" sz="2000" i="1" dirty="0" smtClean="0"/>
              <a:t>	</a:t>
            </a:r>
            <a:r>
              <a:rPr lang="uk-UA" sz="2800" i="1" dirty="0" smtClean="0">
                <a:latin typeface="Monotype Corsiva" panose="03010101010201010101" pitchFamily="66" charset="0"/>
              </a:rPr>
              <a:t>Сусла  Ольга</a:t>
            </a:r>
            <a:endParaRPr lang="uk-UA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6935" y="1208753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1" l="0" r="65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785" y="4148911"/>
            <a:ext cx="4031093" cy="302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411559"/>
          </a:xfrm>
        </p:spPr>
        <p:txBody>
          <a:bodyPr/>
          <a:lstStyle/>
          <a:p>
            <a:r>
              <a:rPr lang="uk-UA" sz="2800" dirty="0" smtClean="0"/>
              <a:t>Всеукраїнська виставка-конкурс </a:t>
            </a:r>
            <a:br>
              <a:rPr lang="uk-UA" sz="2800" dirty="0" smtClean="0"/>
            </a:br>
            <a:r>
              <a:rPr lang="uk-UA" sz="2800" i="1" dirty="0"/>
              <a:t>«Замість </a:t>
            </a:r>
            <a:r>
              <a:rPr lang="uk-UA" sz="2800" i="1" dirty="0" smtClean="0"/>
              <a:t>ялинки-зимовий </a:t>
            </a:r>
            <a:r>
              <a:rPr lang="uk-UA" sz="2800" i="1" dirty="0"/>
              <a:t>букет»</a:t>
            </a:r>
            <a:r>
              <a:rPr lang="uk-UA" i="1" dirty="0"/>
              <a:t/>
            </a:r>
            <a:br>
              <a:rPr lang="uk-UA" i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7811030" cy="1331219"/>
          </a:xfrm>
        </p:spPr>
        <p:txBody>
          <a:bodyPr/>
          <a:lstStyle/>
          <a:p>
            <a:r>
              <a:rPr lang="uk-UA" dirty="0" smtClean="0"/>
              <a:t>Оригінальними і видовищними були роботи: Пінкас Марії «Еко-ялинка», новорічні прикраси в'язані гачком.</a:t>
            </a:r>
            <a:endParaRPr lang="uk-U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620" y="324898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0012" y="3320988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649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7" y="428191"/>
            <a:ext cx="7123080" cy="924475"/>
          </a:xfrm>
        </p:spPr>
        <p:txBody>
          <a:bodyPr/>
          <a:lstStyle/>
          <a:p>
            <a:r>
              <a:rPr lang="uk-UA" i="1" dirty="0" smtClean="0"/>
              <a:t>Переможці олімпіад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27584" y="1191503"/>
            <a:ext cx="7522998" cy="2669545"/>
          </a:xfrm>
        </p:spPr>
        <p:txBody>
          <a:bodyPr/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2015р. Попович Юлія   –   3 місце </a:t>
            </a:r>
          </a:p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2013р. Шпитко Наталія -2 місце (міська )</a:t>
            </a: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3 місце (обласна)</a:t>
            </a:r>
          </a:p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2011р. Паласюк Тетяна - 2 місце</a:t>
            </a:r>
          </a:p>
          <a:p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532073"/>
            <a:ext cx="4494305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2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70"/>
            <a:ext cx="7123080" cy="924475"/>
          </a:xfrm>
        </p:spPr>
        <p:txBody>
          <a:bodyPr/>
          <a:lstStyle/>
          <a:p>
            <a:r>
              <a:rPr lang="uk-UA" sz="4000" i="1" dirty="0" smtClean="0">
                <a:latin typeface="Monotype Corsiva" panose="03010101010201010101" pitchFamily="66" charset="0"/>
                <a:ea typeface="NSimSun" panose="02010609030101010101" pitchFamily="49" charset="-122"/>
              </a:rPr>
              <a:t>Юлин іграшковий світ</a:t>
            </a:r>
            <a:endParaRPr lang="uk-UA" sz="4000" i="1" dirty="0">
              <a:latin typeface="Monotype Corsiva" panose="03010101010201010101" pitchFamily="66" charset="0"/>
              <a:ea typeface="NSimSun" panose="02010609030101010101" pitchFamily="49" charset="-122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496944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Випускниця ЗОШ №21 Юля </a:t>
            </a:r>
            <a:r>
              <a:rPr lang="uk-UA" dirty="0"/>
              <a:t>К</a:t>
            </a:r>
            <a:r>
              <a:rPr lang="uk-UA" dirty="0" smtClean="0"/>
              <a:t>ондрат  знайшла для себе захоплююче хобі-почала виготовляти еко-іграшки з текстилю наповнені ароматними травами, кавою, ваніллю. Юлині іграшки несуть неабияку позитивну енергію, дивляться на нас добрими очима, вони є прикрасою для нашої оселі. Допомагають розслабитись і викликають гарні емоції.</a:t>
            </a:r>
            <a:endParaRPr lang="uk-UA" dirty="0"/>
          </a:p>
        </p:txBody>
      </p:sp>
      <p:pic>
        <p:nvPicPr>
          <p:cNvPr id="2050" name="Picture 2" descr="https://pp.vk.me/c624521/v624521322/18610/6FeurP7ar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476061" cy="367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123080" cy="924475"/>
          </a:xfrm>
        </p:spPr>
        <p:txBody>
          <a:bodyPr/>
          <a:lstStyle/>
          <a:p>
            <a:r>
              <a:rPr lang="uk-UA" i="1" dirty="0" smtClean="0"/>
              <a:t>Моє захоплення-бісер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7544" y="947555"/>
            <a:ext cx="6480720" cy="1296144"/>
          </a:xfrm>
        </p:spPr>
        <p:txBody>
          <a:bodyPr/>
          <a:lstStyle/>
          <a:p>
            <a:r>
              <a:rPr lang="uk-UA" dirty="0" smtClean="0"/>
              <a:t>Випускниця ЗОШ №21 Ніконова Тетяна</a:t>
            </a:r>
            <a:endParaRPr lang="uk-UA" dirty="0"/>
          </a:p>
        </p:txBody>
      </p:sp>
      <p:pic>
        <p:nvPicPr>
          <p:cNvPr id="3074" name="Picture 2" descr="https://pp.vk.me/c633619/v633619785/bdaf/ge-3Gee5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07" y="188640"/>
            <a:ext cx="2164431" cy="21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0372" y="2959756"/>
            <a:ext cx="3839072" cy="287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8932" y="2921700"/>
            <a:ext cx="3839071" cy="295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dmin\AppData\Local\Microsoft\Windows\Temporary Internet Files\Content.Word\DSCN18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0924" y="3081148"/>
            <a:ext cx="3839072" cy="2636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1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4" cy="2376264"/>
          </a:xfrm>
        </p:spPr>
        <p:txBody>
          <a:bodyPr/>
          <a:lstStyle/>
          <a:p>
            <a:pPr algn="ctr"/>
            <a:r>
              <a:rPr lang="uk-UA" b="1" i="1" u="sng" dirty="0" smtClean="0"/>
              <a:t>Цінність методу проектів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полягає в тому, що він орієнтує учня на створення певного продукту, а не просто на вивчення навчальної теми або участі в якомусь виховному заході</a:t>
            </a:r>
            <a:endParaRPr lang="uk-UA" u="sng" dirty="0"/>
          </a:p>
        </p:txBody>
      </p:sp>
      <p:sp>
        <p:nvSpPr>
          <p:cNvPr id="5" name="Прямокутник 4"/>
          <p:cNvSpPr/>
          <p:nvPr/>
        </p:nvSpPr>
        <p:spPr>
          <a:xfrm>
            <a:off x="607791" y="3020977"/>
            <a:ext cx="7056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 проекту </a:t>
            </a:r>
            <a:br>
              <a:rPr lang="uk-UA" sz="3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3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Подорож у світ </a:t>
            </a:r>
            <a:r>
              <a:rPr lang="uk-UA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вишивки</a:t>
            </a:r>
          </a:p>
          <a:p>
            <a:pPr algn="ctr"/>
            <a:endParaRPr lang="uk-UA" sz="36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2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2012р.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362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20160128_213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07637" y="956726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G_20160128_21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163680"/>
            <a:ext cx="4896545" cy="65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Admin\Desktop\IMG_20160128_214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6" y="-18007"/>
            <a:ext cx="9155576" cy="68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IMG_20160128_214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6" y="-18007"/>
            <a:ext cx="9155576" cy="68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 descr="C:\Users\Admin\Desktop\IMG_20160128_214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7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Проблема над якою працюю: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8352928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Monotype Corsiva" panose="03010101010201010101" pitchFamily="66" charset="0"/>
              </a:rPr>
              <a:t>“ </a:t>
            </a:r>
            <a:r>
              <a:rPr lang="uk-UA" sz="3600" b="1" dirty="0">
                <a:latin typeface="Monotype Corsiva" panose="03010101010201010101" pitchFamily="66" charset="0"/>
              </a:rPr>
              <a:t>Формування </a:t>
            </a:r>
            <a:r>
              <a:rPr lang="en-US" sz="3600" b="1" dirty="0">
                <a:latin typeface="Monotype Corsiva" panose="03010101010201010101" pitchFamily="66" charset="0"/>
              </a:rPr>
              <a:t> </a:t>
            </a:r>
            <a:r>
              <a:rPr lang="uk-UA" sz="3600" b="1" dirty="0" smtClean="0">
                <a:latin typeface="Monotype Corsiva" panose="03010101010201010101" pitchFamily="66" charset="0"/>
              </a:rPr>
              <a:t>творчих компетентностей    учнів </a:t>
            </a:r>
            <a:r>
              <a:rPr lang="uk-UA" sz="3600" b="1" dirty="0">
                <a:latin typeface="Monotype Corsiva" panose="03010101010201010101" pitchFamily="66" charset="0"/>
              </a:rPr>
              <a:t>на </a:t>
            </a:r>
            <a:r>
              <a:rPr lang="uk-UA" sz="3600" b="1" dirty="0" smtClean="0">
                <a:latin typeface="Monotype Corsiva" panose="03010101010201010101" pitchFamily="66" charset="0"/>
              </a:rPr>
              <a:t>  у роках </a:t>
            </a:r>
            <a:r>
              <a:rPr lang="uk-UA" sz="3600" b="1" dirty="0">
                <a:latin typeface="Monotype Corsiva" panose="03010101010201010101" pitchFamily="66" charset="0"/>
              </a:rPr>
              <a:t>трудового навчання  </a:t>
            </a:r>
            <a:r>
              <a:rPr lang="uk-UA" sz="3600" b="1" dirty="0" smtClean="0">
                <a:latin typeface="Monotype Corsiva" panose="03010101010201010101" pitchFamily="66" charset="0"/>
              </a:rPr>
              <a:t>               ( </a:t>
            </a:r>
            <a:r>
              <a:rPr lang="uk-UA" sz="3600" b="1" dirty="0">
                <a:latin typeface="Monotype Corsiva" panose="03010101010201010101" pitchFamily="66" charset="0"/>
              </a:rPr>
              <a:t>технологій) шляхом використання </a:t>
            </a:r>
            <a:r>
              <a:rPr lang="uk-UA" sz="3600" b="1" dirty="0" smtClean="0">
                <a:latin typeface="Monotype Corsiva" panose="03010101010201010101" pitchFamily="66" charset="0"/>
              </a:rPr>
              <a:t>інтерактивних </a:t>
            </a:r>
            <a:r>
              <a:rPr lang="uk-UA" sz="3600" b="1" dirty="0">
                <a:latin typeface="Monotype Corsiva" panose="03010101010201010101" pitchFamily="66" charset="0"/>
              </a:rPr>
              <a:t>технологій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ru-RU" sz="3600" dirty="0">
                <a:latin typeface="Monotype Corsiva" panose="03010101010201010101" pitchFamily="66" charset="0"/>
              </a:rPr>
              <a:t>”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308"/>
            <a:ext cx="7123080" cy="924475"/>
          </a:xfrm>
        </p:spPr>
        <p:txBody>
          <a:bodyPr/>
          <a:lstStyle/>
          <a:p>
            <a:pPr algn="ctr"/>
            <a:r>
              <a:rPr lang="uk-UA" sz="4400" dirty="0" smtClean="0">
                <a:latin typeface="Monotype Corsiva" panose="03010101010201010101" pitchFamily="66" charset="0"/>
              </a:rPr>
              <a:t>Майстер-класи</a:t>
            </a:r>
            <a:endParaRPr lang="uk-UA" sz="4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758729" cy="281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541"/>
            <a:ext cx="3755314" cy="27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3" y="3677072"/>
            <a:ext cx="3747028" cy="281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32057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51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4405"/>
            <a:ext cx="7123080" cy="924475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4400" dirty="0" smtClean="0">
                <a:latin typeface="Monotype Corsiva" panose="03010101010201010101" pitchFamily="66" charset="0"/>
              </a:rPr>
              <a:t>Я-класний керівник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984" y="1325621"/>
            <a:ext cx="316835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01" y="4293096"/>
            <a:ext cx="3227267" cy="242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6610" y="1237138"/>
            <a:ext cx="3168356" cy="255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6298" y="1270510"/>
            <a:ext cx="3168355" cy="248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3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11560" y="289412"/>
            <a:ext cx="827020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i="1" u="sng" dirty="0" smtClean="0"/>
              <a:t>Друковані роботи</a:t>
            </a:r>
            <a:endParaRPr lang="uk-UA" sz="4000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6605"/>
            <a:ext cx="3539008" cy="471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6414"/>
            <a:ext cx="3331280" cy="471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60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195535"/>
          </a:xfrm>
        </p:spPr>
        <p:txBody>
          <a:bodyPr/>
          <a:lstStyle/>
          <a:p>
            <a:pPr algn="ctr"/>
            <a:r>
              <a:rPr lang="uk-UA" i="1" u="sng" dirty="0" smtClean="0"/>
              <a:t>Сертифікати </a:t>
            </a:r>
            <a:br>
              <a:rPr lang="uk-UA" i="1" u="sng" dirty="0" smtClean="0"/>
            </a:br>
            <a:endParaRPr lang="uk-UA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8" y="1673424"/>
            <a:ext cx="3418602" cy="45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3424"/>
            <a:ext cx="3418602" cy="45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3" y="1673424"/>
            <a:ext cx="3418602" cy="45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5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15616" y="1124744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  <a:t>Така дісталась нам робота.</a:t>
            </a:r>
            <a:b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</a:b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  <a:t>Є в ній і радість, та є й турбота,</a:t>
            </a:r>
            <a:b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</a:b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  <a:t>є вічний пошук, безсонні ночі,</a:t>
            </a:r>
            <a:b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</a:b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  <a:cs typeface="Narkisim" panose="020E0502050101010101" pitchFamily="34" charset="-79"/>
              </a:rPr>
              <a:t>та гріють душу дитячі очі.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196" y="5229200"/>
            <a:ext cx="7117180" cy="720080"/>
          </a:xfrm>
        </p:spPr>
        <p:txBody>
          <a:bodyPr/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Дякую за увагу</a:t>
            </a:r>
            <a:endParaRPr lang="uk-UA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7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3080" cy="924475"/>
          </a:xfrm>
        </p:spPr>
        <p:txBody>
          <a:bodyPr/>
          <a:lstStyle/>
          <a:p>
            <a:r>
              <a:rPr lang="uk-UA" dirty="0" smtClean="0"/>
              <a:t>Моє педагогічне кредо: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71600" y="1073506"/>
            <a:ext cx="7811030" cy="4051301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 smtClean="0">
                <a:latin typeface="Monotype Corsiva" panose="03010101010201010101" pitchFamily="66" charset="0"/>
              </a:rPr>
              <a:t>«</a:t>
            </a:r>
            <a:r>
              <a:rPr lang="uk-UA" sz="3200" b="1" dirty="0">
                <a:latin typeface="Monotype Corsiva" panose="03010101010201010101" pitchFamily="66" charset="0"/>
              </a:rPr>
              <a:t>С</a:t>
            </a:r>
            <a:r>
              <a:rPr lang="uk-UA" sz="3200" b="1" dirty="0" smtClean="0">
                <a:latin typeface="Monotype Corsiva" panose="03010101010201010101" pitchFamily="66" charset="0"/>
              </a:rPr>
              <a:t>початку здивувати, а потім вчити</a:t>
            </a:r>
            <a:r>
              <a:rPr lang="uk-UA" sz="3200" b="1" i="1" dirty="0" smtClean="0">
                <a:latin typeface="Monotype Corsiva" panose="03010101010201010101" pitchFamily="66" charset="0"/>
              </a:rPr>
              <a:t>»</a:t>
            </a:r>
          </a:p>
          <a:p>
            <a:pPr marL="0" indent="0" algn="ctr">
              <a:buNone/>
            </a:pPr>
            <a:endParaRPr lang="uk-UA" sz="3200" b="1" dirty="0"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uk-UA" sz="3200" b="1" i="1" dirty="0" smtClean="0">
                <a:latin typeface="Monotype Corsiva" panose="03010101010201010101" pitchFamily="66" charset="0"/>
              </a:rPr>
              <a:t>                                 Народна </a:t>
            </a:r>
            <a:r>
              <a:rPr lang="uk-UA" sz="3200" b="1" i="1" dirty="0">
                <a:latin typeface="Monotype Corsiva" panose="03010101010201010101" pitchFamily="66" charset="0"/>
              </a:rPr>
              <a:t>мудрість.</a:t>
            </a:r>
            <a:endParaRPr lang="uk-UA" sz="32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415136" cy="331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8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Актуальність досвіду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27584" y="1628800"/>
            <a:ext cx="7488832" cy="4016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інтерактивного навчання,  полягає в тому що відбувається колективне, групове, індивідуальне навчання, коли вчитель і учень рівноправний суб'єкт. Між вчителем і учнями виникає атмосфера співробітництва, за короткий час опановують багато нового матеріалу формується позитивне ставлення до співрозмовника, кожна дитина має можливість висловити свою думку. І в кінці знайти альтернативне  вирішення проблеми. 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методи дозволяють учням: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3608" y="1700808"/>
            <a:ext cx="7883038" cy="4051301"/>
          </a:xfrm>
        </p:spPr>
        <p:txBody>
          <a:bodyPr/>
          <a:lstStyle/>
          <a:p>
            <a:r>
              <a:rPr lang="uk-UA" dirty="0"/>
              <a:t>а</a:t>
            </a:r>
            <a:r>
              <a:rPr lang="uk-UA" dirty="0" smtClean="0"/>
              <a:t>налізувати інформацію, творчо підходити до засвоєння матеріалу</a:t>
            </a:r>
          </a:p>
          <a:p>
            <a:r>
              <a:rPr lang="uk-UA" dirty="0"/>
              <a:t>ф</a:t>
            </a:r>
            <a:r>
              <a:rPr lang="uk-UA" dirty="0" smtClean="0"/>
              <a:t>ормулювати власну думку, дискутувати</a:t>
            </a:r>
          </a:p>
          <a:p>
            <a:r>
              <a:rPr lang="uk-UA" dirty="0" smtClean="0"/>
              <a:t>навчитись слухати інших учнів, поважати їх думку </a:t>
            </a:r>
          </a:p>
          <a:p>
            <a:r>
              <a:rPr lang="uk-UA" dirty="0"/>
              <a:t>у</a:t>
            </a:r>
            <a:r>
              <a:rPr lang="uk-UA" dirty="0" smtClean="0"/>
              <a:t>никати конфліктів в групі, шукати компроміси, прагнути діалогу </a:t>
            </a:r>
          </a:p>
          <a:p>
            <a:r>
              <a:rPr lang="uk-UA" dirty="0"/>
              <a:t>р</a:t>
            </a:r>
            <a:r>
              <a:rPr lang="uk-UA" dirty="0" smtClean="0"/>
              <a:t>озвивати навички самостійної роботи, проектної діяльності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27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43608" y="260649"/>
            <a:ext cx="7632848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Підчас проведення уроків використовую такі інтерактивні прийоми і методи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Місце для вмісту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0228382"/>
              </p:ext>
            </p:extLst>
          </p:nvPr>
        </p:nvGraphicFramePr>
        <p:xfrm>
          <a:off x="1763688" y="1412776"/>
          <a:ext cx="5544616" cy="520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r>
              <a:rPr lang="uk-UA" dirty="0" smtClean="0"/>
              <a:t>Фоми і методи педагогічної діяльності: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784976" cy="1080120"/>
          </a:xfrm>
        </p:spPr>
        <p:txBody>
          <a:bodyPr/>
          <a:lstStyle/>
          <a:p>
            <a:r>
              <a:rPr lang="uk-UA" sz="2000" b="1" dirty="0" smtClean="0"/>
              <a:t>Сучасний урок- </a:t>
            </a:r>
            <a:r>
              <a:rPr lang="uk-UA" sz="2000" dirty="0" smtClean="0"/>
              <a:t>це твір мистецтва, де педагог вміло використовує всі можливості для розвитку особистості учня.</a:t>
            </a: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611560" y="2060849"/>
            <a:ext cx="7992888" cy="4320480"/>
          </a:xfrm>
        </p:spPr>
        <p:txBody>
          <a:bodyPr>
            <a:normAutofit fontScale="85000" lnSpcReduction="20000"/>
          </a:bodyPr>
          <a:lstStyle/>
          <a:p>
            <a:r>
              <a:rPr lang="uk-UA" sz="2200" b="1" dirty="0" smtClean="0"/>
              <a:t>Урок</a:t>
            </a:r>
          </a:p>
          <a:p>
            <a:pPr marL="0" indent="0">
              <a:buNone/>
            </a:pPr>
            <a:r>
              <a:rPr lang="uk-UA" sz="1900" b="1" dirty="0"/>
              <a:t>	</a:t>
            </a:r>
            <a:r>
              <a:rPr lang="uk-UA" sz="1900" i="1" dirty="0" smtClean="0"/>
              <a:t>1.Урок-ауціон</a:t>
            </a:r>
          </a:p>
          <a:p>
            <a:pPr marL="0" indent="0">
              <a:buNone/>
            </a:pPr>
            <a:r>
              <a:rPr lang="uk-UA" sz="1900" i="1" dirty="0"/>
              <a:t>	</a:t>
            </a:r>
            <a:r>
              <a:rPr lang="uk-UA" sz="1900" i="1" dirty="0" smtClean="0"/>
              <a:t>2.Урок залік</a:t>
            </a:r>
          </a:p>
          <a:p>
            <a:pPr marL="0" indent="0">
              <a:buNone/>
            </a:pPr>
            <a:r>
              <a:rPr lang="uk-UA" sz="1900" i="1" dirty="0" smtClean="0"/>
              <a:t>	3.Бінарний урок</a:t>
            </a:r>
          </a:p>
          <a:p>
            <a:pPr marL="0" indent="0">
              <a:buNone/>
            </a:pPr>
            <a:r>
              <a:rPr lang="uk-UA" sz="1900" i="1" dirty="0"/>
              <a:t>	</a:t>
            </a:r>
            <a:r>
              <a:rPr lang="uk-UA" sz="1900" i="1" dirty="0" smtClean="0"/>
              <a:t>4.Урок Що? Де? Коли?</a:t>
            </a:r>
            <a:endParaRPr lang="uk-UA" sz="1900" b="1" i="1" dirty="0"/>
          </a:p>
          <a:p>
            <a:r>
              <a:rPr lang="uk-UA" sz="2200" b="1" dirty="0" smtClean="0"/>
              <a:t>Позакласна робота</a:t>
            </a:r>
          </a:p>
          <a:p>
            <a:pPr marL="0" indent="0">
              <a:buNone/>
            </a:pPr>
            <a:r>
              <a:rPr lang="uk-UA" sz="1900" dirty="0"/>
              <a:t>	</a:t>
            </a:r>
            <a:r>
              <a:rPr lang="uk-UA" sz="1900" i="1" dirty="0" smtClean="0"/>
              <a:t>1.Олімпіади</a:t>
            </a:r>
          </a:p>
          <a:p>
            <a:pPr marL="0" indent="0">
              <a:buNone/>
            </a:pPr>
            <a:r>
              <a:rPr lang="uk-UA" sz="1900" i="1" dirty="0" smtClean="0"/>
              <a:t>	2.Майстер-класи</a:t>
            </a:r>
          </a:p>
          <a:p>
            <a:pPr marL="0" indent="0">
              <a:buNone/>
            </a:pPr>
            <a:r>
              <a:rPr lang="uk-UA" sz="1900" i="1" dirty="0"/>
              <a:t>	</a:t>
            </a:r>
            <a:r>
              <a:rPr lang="uk-UA" sz="1900" i="1" dirty="0" smtClean="0"/>
              <a:t>3.Виставки творчих робіт</a:t>
            </a:r>
          </a:p>
          <a:p>
            <a:pPr marL="0" indent="0">
              <a:buNone/>
            </a:pPr>
            <a:r>
              <a:rPr lang="uk-UA" sz="1900" i="1" dirty="0"/>
              <a:t>	</a:t>
            </a:r>
            <a:r>
              <a:rPr lang="uk-UA" sz="1900" i="1" dirty="0" smtClean="0"/>
              <a:t>4.Тиждень трудового навчання</a:t>
            </a:r>
          </a:p>
          <a:p>
            <a:pPr marL="0" indent="0">
              <a:buNone/>
            </a:pPr>
            <a:r>
              <a:rPr lang="uk-UA" sz="1900" i="1" dirty="0" smtClean="0"/>
              <a:t>	5.Конкурс «Люби і знай свій рідний край», </a:t>
            </a:r>
          </a:p>
          <a:p>
            <a:pPr marL="0" indent="0">
              <a:buNone/>
            </a:pPr>
            <a:r>
              <a:rPr lang="uk-UA" sz="1900" i="1" dirty="0"/>
              <a:t> </a:t>
            </a:r>
            <a:r>
              <a:rPr lang="uk-UA" sz="1900" i="1" dirty="0" smtClean="0"/>
              <a:t>                     «Замість ялинки зимовий букет»</a:t>
            </a:r>
          </a:p>
          <a:p>
            <a:pPr marL="0" indent="0">
              <a:buNone/>
            </a:pPr>
            <a:r>
              <a:rPr lang="uk-UA" sz="1900" i="1" dirty="0"/>
              <a:t>	</a:t>
            </a:r>
            <a:r>
              <a:rPr lang="uk-UA" sz="1900" i="1" dirty="0" smtClean="0"/>
              <a:t>6.Екскурсії</a:t>
            </a:r>
            <a:endParaRPr lang="uk-UA" sz="2200" i="1" dirty="0" smtClean="0"/>
          </a:p>
          <a:p>
            <a:pPr marL="0" indent="0">
              <a:buNone/>
            </a:pP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25387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200459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Обдаровані діти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 ті діти, які щось колись винайдуть 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місці, де вважає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99592" y="1809749"/>
            <a:ext cx="7992888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Monotype Corsiva" panose="03010101010201010101" pitchFamily="66" charset="0"/>
              </a:rPr>
              <a:t>Кожна дитина- це таємнича квітка, і допомогти кожній квітці розквітнути, а дитині розкритися у своїх здібностях – це сьогодні найголовніше завдання, адже від природи кожна дитина має творчі здібності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0126"/>
            <a:ext cx="8352927" cy="1450074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міської виставки-конкурсу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 і знай свій рідний край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7234966" cy="4051301"/>
          </a:xfrm>
        </p:spPr>
        <p:txBody>
          <a:bodyPr/>
          <a:lstStyle/>
          <a:p>
            <a:r>
              <a:rPr lang="uk-UA" sz="2000" b="1" i="1" dirty="0" smtClean="0"/>
              <a:t>Перше місце </a:t>
            </a:r>
          </a:p>
          <a:p>
            <a:pPr marL="0" indent="0">
              <a:buNone/>
            </a:pPr>
            <a:r>
              <a:rPr lang="uk-UA" sz="2000" i="1" dirty="0" smtClean="0"/>
              <a:t>	«М'яка дитяча книжка» </a:t>
            </a:r>
          </a:p>
          <a:p>
            <a:pPr marL="0" indent="0">
              <a:buNone/>
            </a:pPr>
            <a:r>
              <a:rPr lang="uk-UA" sz="2800" dirty="0">
                <a:latin typeface="Monotype Corsiva" panose="03010101010201010101" pitchFamily="66" charset="0"/>
              </a:rPr>
              <a:t>	</a:t>
            </a:r>
            <a:r>
              <a:rPr lang="uk-UA" sz="2800" dirty="0" smtClean="0">
                <a:latin typeface="Monotype Corsiva" panose="03010101010201010101" pitchFamily="66" charset="0"/>
              </a:rPr>
              <a:t>Шпитко Наталія</a:t>
            </a:r>
            <a:endParaRPr lang="uk-UA" sz="28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Admin\Desktop\DSCN1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3820" y="2163044"/>
            <a:ext cx="4273948" cy="320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rtprize.ru/file/preview/720-445-3995-mmc4045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9120"/>
            <a:ext cx="1656184" cy="17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333</TotalTime>
  <Words>399</Words>
  <Application>Microsoft Office PowerPoint</Application>
  <PresentationFormat>Екран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Spring</vt:lpstr>
      <vt:lpstr>Яворська Олена Миколаївна</vt:lpstr>
      <vt:lpstr>Проблема над якою працюю:</vt:lpstr>
      <vt:lpstr>Моє педагогічне кредо:</vt:lpstr>
      <vt:lpstr>Актуальність досвіду :</vt:lpstr>
      <vt:lpstr>Інтерактивні методи дозволяють учням: </vt:lpstr>
      <vt:lpstr>Презентація PowerPoint</vt:lpstr>
      <vt:lpstr>Фоми і методи педагогічної діяльності:</vt:lpstr>
      <vt:lpstr>Обдаровані діти-це ті діти, які щось колись винайдуть не на тому місці, де вважає більшість. </vt:lpstr>
      <vt:lpstr>Переможці міської виставки-конкурсу  «Люби і знай свій рідний край»</vt:lpstr>
      <vt:lpstr>Презентація PowerPoint</vt:lpstr>
      <vt:lpstr>Презентація PowerPoint</vt:lpstr>
      <vt:lpstr>Всеукраїнська виставка-конкурс  «Замість ялинки-зимовий букет» </vt:lpstr>
      <vt:lpstr>Переможці олімпіад</vt:lpstr>
      <vt:lpstr>Юлин іграшковий світ</vt:lpstr>
      <vt:lpstr>Моє захоплення-бісер</vt:lpstr>
      <vt:lpstr>Цінність методу проектів полягає в тому, що він орієнтує учня на створення певного продукту, а не просто на вивчення навчальної теми або участі в якомусь виховному заході</vt:lpstr>
      <vt:lpstr>Презентація PowerPoint</vt:lpstr>
      <vt:lpstr>Презентація PowerPoint</vt:lpstr>
      <vt:lpstr>Презентація PowerPoint</vt:lpstr>
      <vt:lpstr>Майстер-класи</vt:lpstr>
      <vt:lpstr> Я-класний керівник</vt:lpstr>
      <vt:lpstr>Презентація PowerPoint</vt:lpstr>
      <vt:lpstr>Сертифікати  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35</cp:revision>
  <dcterms:created xsi:type="dcterms:W3CDTF">2016-01-28T15:52:31Z</dcterms:created>
  <dcterms:modified xsi:type="dcterms:W3CDTF">2016-03-14T21:12:38Z</dcterms:modified>
</cp:coreProperties>
</file>