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1" r:id="rId1"/>
  </p:sldMasterIdLst>
  <p:sldIdLst>
    <p:sldId id="276" r:id="rId2"/>
    <p:sldId id="291" r:id="rId3"/>
    <p:sldId id="301" r:id="rId4"/>
    <p:sldId id="292" r:id="rId5"/>
    <p:sldId id="303" r:id="rId6"/>
    <p:sldId id="260" r:id="rId7"/>
    <p:sldId id="305" r:id="rId8"/>
    <p:sldId id="299" r:id="rId9"/>
    <p:sldId id="294" r:id="rId10"/>
    <p:sldId id="298" r:id="rId11"/>
    <p:sldId id="306" r:id="rId12"/>
    <p:sldId id="30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BFA8"/>
    <a:srgbClr val="274B4F"/>
    <a:srgbClr val="FEE9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44E67DF4-131C-4759-AE37-389CA002DD62}" type="datetimeFigureOut">
              <a:rPr lang="ru-RU" smtClean="0"/>
              <a:pPr>
                <a:defRPr/>
              </a:pPr>
              <a:t>11.12.2015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D4431B5-4BBA-40CF-8C98-745F984D77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EEFE6C-39AC-4697-A0BA-FE15D684C68B}" type="datetimeFigureOut">
              <a:rPr lang="ru-RU" smtClean="0"/>
              <a:pPr>
                <a:defRPr/>
              </a:pPr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056B3-ADF2-457D-9631-FA2FB68483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EEFE6C-39AC-4697-A0BA-FE15D684C68B}" type="datetimeFigureOut">
              <a:rPr lang="ru-RU" smtClean="0"/>
              <a:pPr>
                <a:defRPr/>
              </a:pPr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056B3-ADF2-457D-9631-FA2FB68483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1BEEFE6C-39AC-4697-A0BA-FE15D684C68B}" type="datetimeFigureOut">
              <a:rPr lang="ru-RU" smtClean="0"/>
              <a:pPr>
                <a:defRPr/>
              </a:pPr>
              <a:t>11.12.2015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AE7056B3-ADF2-457D-9631-FA2FB68483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74BEEDB7-9CF3-4791-AA81-5674C80EC543}" type="datetimeFigureOut">
              <a:rPr lang="ru-RU" smtClean="0"/>
              <a:pPr>
                <a:defRPr/>
              </a:pPr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07D5E12F-64AA-4D08-AF0A-4E7443E5D5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EEFE6C-39AC-4697-A0BA-FE15D684C68B}" type="datetimeFigureOut">
              <a:rPr lang="ru-RU" smtClean="0"/>
              <a:pPr>
                <a:defRPr/>
              </a:pPr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056B3-ADF2-457D-9631-FA2FB68483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EEFE6C-39AC-4697-A0BA-FE15D684C68B}" type="datetimeFigureOut">
              <a:rPr lang="ru-RU" smtClean="0"/>
              <a:pPr>
                <a:defRPr/>
              </a:pPr>
              <a:t>11.12.2015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056B3-ADF2-457D-9631-FA2FB68483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1BEEFE6C-39AC-4697-A0BA-FE15D684C68B}" type="datetimeFigureOut">
              <a:rPr lang="ru-RU" smtClean="0"/>
              <a:pPr>
                <a:defRPr/>
              </a:pPr>
              <a:t>11.12.2015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AE7056B3-ADF2-457D-9631-FA2FB68483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EEFE6C-39AC-4697-A0BA-FE15D684C68B}" type="datetimeFigureOut">
              <a:rPr lang="ru-RU" smtClean="0"/>
              <a:pPr>
                <a:defRPr/>
              </a:pPr>
              <a:t>11.12.2015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056B3-ADF2-457D-9631-FA2FB68483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75FE3F52-3D87-4860-91B6-DC0F24ED3487}" type="datetimeFigureOut">
              <a:rPr lang="ru-RU" smtClean="0"/>
              <a:pPr>
                <a:defRPr/>
              </a:pPr>
              <a:t>11.12.2015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02C4FF3C-E6E3-4915-9F44-B5595EE898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1BEEFE6C-39AC-4697-A0BA-FE15D684C68B}" type="datetimeFigureOut">
              <a:rPr lang="ru-RU" smtClean="0"/>
              <a:pPr>
                <a:defRPr/>
              </a:pPr>
              <a:t>11.12.2015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AE7056B3-ADF2-457D-9631-FA2FB68483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BEEFE6C-39AC-4697-A0BA-FE15D684C68B}" type="datetimeFigureOut">
              <a:rPr lang="ru-RU" smtClean="0"/>
              <a:pPr>
                <a:defRPr/>
              </a:pPr>
              <a:t>11.12.2015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E7056B3-ADF2-457D-9631-FA2FB68483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2" Type="http://schemas.openxmlformats.org/officeDocument/2006/relationships/hyperlink" Target="&#1054;&#1073;&#1083;&#1072;&#1089;&#1085;&#1072;%20&#1086;&#1083;&#1110;&#1084;&#1087;&#1110;&#1072;&#1076;&#1072;-2011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Иятта\Рабочий стол\ЭТО СРОЧНО\Новая папка\чернильница.gif"/>
          <p:cNvPicPr>
            <a:picLocks noChangeAspect="1" noChangeArrowheads="1"/>
          </p:cNvPicPr>
          <p:nvPr/>
        </p:nvPicPr>
        <p:blipFill>
          <a:blip r:embed="rId2" cstate="email">
            <a:lum bright="-40000"/>
          </a:blip>
          <a:srcRect/>
          <a:stretch>
            <a:fillRect/>
          </a:stretch>
        </p:blipFill>
        <p:spPr bwMode="auto">
          <a:xfrm>
            <a:off x="7072313" y="2714625"/>
            <a:ext cx="16192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Иятта\Рабочий стол\ЭТО СРОЧНО\Новая папка\DSC07710-conv-ok-sq-s-web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6072190" y="3786190"/>
            <a:ext cx="3071810" cy="30718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1268" name="Прямоугольник 10"/>
          <p:cNvSpPr>
            <a:spLocks noChangeArrowheads="1"/>
          </p:cNvSpPr>
          <p:nvPr/>
        </p:nvSpPr>
        <p:spPr bwMode="auto">
          <a:xfrm>
            <a:off x="179388" y="1700213"/>
            <a:ext cx="7670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u="sng">
                <a:solidFill>
                  <a:srgbClr val="224043"/>
                </a:solidFill>
                <a:latin typeface="Times New Roman" pitchFamily="18" charset="0"/>
              </a:rPr>
              <a:t>Проектування</a:t>
            </a:r>
            <a:r>
              <a:rPr lang="ru-RU" sz="4000" b="1" i="1">
                <a:solidFill>
                  <a:srgbClr val="224043"/>
                </a:solidFill>
                <a:latin typeface="Times New Roman" pitchFamily="18" charset="0"/>
              </a:rPr>
              <a:t> ( з лат. </a:t>
            </a:r>
            <a:r>
              <a:rPr lang="en-US" sz="4000" b="1" i="1">
                <a:solidFill>
                  <a:srgbClr val="224043"/>
                </a:solidFill>
                <a:latin typeface="Times New Roman" pitchFamily="18" charset="0"/>
              </a:rPr>
              <a:t>projectus – </a:t>
            </a:r>
            <a:r>
              <a:rPr lang="uk-UA" sz="4000" b="1" i="1">
                <a:solidFill>
                  <a:srgbClr val="224043"/>
                </a:solidFill>
                <a:latin typeface="Times New Roman" pitchFamily="18" charset="0"/>
              </a:rPr>
              <a:t>кинутий уперед задум</a:t>
            </a:r>
            <a:r>
              <a:rPr lang="en-US" sz="4000" b="1" i="1">
                <a:solidFill>
                  <a:srgbClr val="224043"/>
                </a:solidFill>
                <a:latin typeface="Times New Roman" pitchFamily="18" charset="0"/>
              </a:rPr>
              <a:t>)</a:t>
            </a:r>
            <a:r>
              <a:rPr lang="uk-UA" sz="4000" b="1" i="1">
                <a:solidFill>
                  <a:srgbClr val="224043"/>
                </a:solidFill>
                <a:latin typeface="Times New Roman" pitchFamily="18" charset="0"/>
              </a:rPr>
              <a:t>  - процес створення майбутнього об</a:t>
            </a:r>
            <a:r>
              <a:rPr lang="en-US" sz="4000" b="1" i="1">
                <a:solidFill>
                  <a:srgbClr val="224043"/>
                </a:solidFill>
                <a:latin typeface="Times New Roman" pitchFamily="18" charset="0"/>
              </a:rPr>
              <a:t>’</a:t>
            </a:r>
            <a:r>
              <a:rPr lang="uk-UA" sz="4000" b="1" i="1">
                <a:solidFill>
                  <a:srgbClr val="224043"/>
                </a:solidFill>
                <a:latin typeface="Times New Roman" pitchFamily="18" charset="0"/>
              </a:rPr>
              <a:t>єкта та способів його виготовлення</a:t>
            </a:r>
            <a:endParaRPr lang="ru-RU" sz="4000" b="1" i="1">
              <a:solidFill>
                <a:srgbClr val="224043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3" descr="бинокль">
            <a:hlinkClick r:id="rId2" action="ppaction://hlinkpres?slideindex=1&amp;slidetitle=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8" y="4581128"/>
            <a:ext cx="192881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38" y="1214422"/>
            <a:ext cx="2952329" cy="3222690"/>
          </a:xfrm>
          <a:prstGeom prst="rect">
            <a:avLst/>
          </a:prstGeom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2867" y="174226"/>
            <a:ext cx="2714714" cy="271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 descr="http://petrusha.in.ua/image/cache/data/%D0%B4%D0%B5%D1%82%D1%81%D0%BA%D0%B0%D1%8F%20%D0%BC%D0%B5%D0%B1%D0%B5%D0%BB%D1%8C/26020-giraff-585x6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571876"/>
            <a:ext cx="3000396" cy="3071834"/>
          </a:xfrm>
          <a:prstGeom prst="rect">
            <a:avLst/>
          </a:prstGeom>
          <a:noFill/>
        </p:spPr>
      </p:pic>
      <p:pic>
        <p:nvPicPr>
          <p:cNvPr id="29700" name="Picture 4" descr="http://cv-potolok.net.ua/uploads/posts/2014-09/krslo-goydalka-svoyimi-rukami-shemi-vigotovlennya-vidi-ta-foto-varantv_6714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7" y="285728"/>
            <a:ext cx="2286016" cy="2500330"/>
          </a:xfrm>
          <a:prstGeom prst="rect">
            <a:avLst/>
          </a:prstGeom>
          <a:noFill/>
        </p:spPr>
      </p:pic>
      <p:pic>
        <p:nvPicPr>
          <p:cNvPr id="29706" name="Picture 10" descr="http://his.ua/img/articles/hDUfZwaNL_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7884" y="3714752"/>
            <a:ext cx="2881292" cy="27860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виробництві розробкою проектів займаються: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8239" y="1988840"/>
            <a:ext cx="3666578" cy="226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38239" y="4725144"/>
            <a:ext cx="343376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Інженер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-конструктор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0278" y="3413922"/>
            <a:ext cx="3179025" cy="235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96136" y="2326441"/>
            <a:ext cx="28273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художник-дизайнер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85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196752"/>
            <a:ext cx="821537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Домашнє </a:t>
            </a:r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</a:t>
            </a:r>
          </a:p>
          <a:p>
            <a:pPr lvl="0"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Повторити правильність оформлення пояснювальної записки проекту по виготовленню майбутнього виробу.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85918" y="571480"/>
            <a:ext cx="5643602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Практичне мали ви завдання —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 виробу проектування.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 дружньо класом працювали,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 з природи назбирали: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кольори які яскраві,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виробах були у нас...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Біоніку застосували,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 даний метод зветься в нас?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2786058"/>
            <a:ext cx="6481763" cy="34321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>
            <a:outerShdw dist="35921" dir="2700000" algn="ctr" rotWithShape="0">
              <a:srgbClr val="69BFA8"/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357166"/>
            <a:ext cx="65722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err="1" smtClean="0">
                <a:solidFill>
                  <a:srgbClr val="274B4F"/>
                </a:solidFill>
                <a:latin typeface="Times New Roman" pitchFamily="18" charset="0"/>
                <a:cs typeface="Times New Roman" pitchFamily="18" charset="0"/>
              </a:rPr>
              <a:t>Біоформа</a:t>
            </a:r>
            <a:r>
              <a:rPr lang="uk-UA" sz="3200" b="1" i="1" dirty="0" smtClean="0">
                <a:solidFill>
                  <a:srgbClr val="274B4F"/>
                </a:solidFill>
                <a:latin typeface="Times New Roman" pitchFamily="18" charset="0"/>
                <a:cs typeface="Times New Roman" pitchFamily="18" charset="0"/>
              </a:rPr>
              <a:t> — це форма тіл живої природи, що  застосовується при конструюванні виробів у техніці, архітектурі й дизайні.</a:t>
            </a:r>
            <a:endParaRPr lang="ru-RU" sz="3200" b="1" i="1" dirty="0">
              <a:solidFill>
                <a:srgbClr val="274B4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071538" y="928670"/>
            <a:ext cx="6858048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Проектували виріб ви: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мережі Інтернет зразки знайшли,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одного форму відібрали,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з іншого матеріали,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Властивість підійшла з одного,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гама кольорів з другого.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Усе до купи ви зібрали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 чудову річ спроектували.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 даний метод зветься в нас?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uk-UA" sz="3200" dirty="0" smtClean="0"/>
              <a:t> 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Комбінування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 - це уявне </a:t>
            </a:r>
            <a:r>
              <a:rPr lang="uk-UA" sz="3200" i="1" dirty="0" err="1" smtClean="0">
                <a:latin typeface="Times New Roman" pitchFamily="18" charset="0"/>
                <a:cs typeface="Times New Roman" pitchFamily="18" charset="0"/>
              </a:rPr>
              <a:t>об’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єднання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кількох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щось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принципово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нове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Комбінувати можна не лише предмети, а й їх властивості, ознаки, характеристики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3429000"/>
            <a:ext cx="3993827" cy="27905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57158" y="428605"/>
            <a:ext cx="814393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i="1" dirty="0" err="1">
                <a:solidFill>
                  <a:srgbClr val="224043"/>
                </a:solidFill>
                <a:latin typeface="+mn-lt"/>
              </a:rPr>
              <a:t>Основи</a:t>
            </a:r>
            <a:r>
              <a:rPr lang="ru-RU" sz="6000" b="1" i="1" dirty="0">
                <a:solidFill>
                  <a:srgbClr val="224043"/>
                </a:solidFill>
                <a:latin typeface="+mn-lt"/>
              </a:rPr>
              <a:t> </a:t>
            </a:r>
            <a:r>
              <a:rPr lang="ru-RU" sz="6000" b="1" i="1" dirty="0" err="1">
                <a:solidFill>
                  <a:srgbClr val="224043"/>
                </a:solidFill>
                <a:latin typeface="+mn-lt"/>
              </a:rPr>
              <a:t>проектної</a:t>
            </a:r>
            <a:r>
              <a:rPr lang="ru-RU" sz="6000" b="1" i="1" dirty="0">
                <a:solidFill>
                  <a:srgbClr val="224043"/>
                </a:solidFill>
                <a:latin typeface="+mn-lt"/>
              </a:rPr>
              <a:t> </a:t>
            </a:r>
            <a:r>
              <a:rPr lang="ru-RU" sz="6000" b="1" i="1" dirty="0" err="1" smtClean="0">
                <a:solidFill>
                  <a:srgbClr val="224043"/>
                </a:solidFill>
                <a:latin typeface="+mn-lt"/>
              </a:rPr>
              <a:t>діяльності</a:t>
            </a:r>
            <a:r>
              <a:rPr lang="ru-RU" sz="6000" b="1" i="1" dirty="0" smtClean="0">
                <a:solidFill>
                  <a:srgbClr val="224043"/>
                </a:solidFill>
                <a:latin typeface="+mn-lt"/>
              </a:rPr>
              <a:t>. </a:t>
            </a:r>
            <a:r>
              <a:rPr lang="ru-RU" sz="6000" b="1" i="1" dirty="0" err="1" smtClean="0">
                <a:solidFill>
                  <a:srgbClr val="224043"/>
                </a:solidFill>
                <a:latin typeface="+mn-lt"/>
              </a:rPr>
              <a:t>Методи</a:t>
            </a:r>
            <a:r>
              <a:rPr lang="ru-RU" sz="6000" b="1" i="1" dirty="0" smtClean="0">
                <a:solidFill>
                  <a:srgbClr val="224043"/>
                </a:solidFill>
                <a:latin typeface="+mn-lt"/>
              </a:rPr>
              <a:t> </a:t>
            </a:r>
            <a:r>
              <a:rPr lang="ru-RU" sz="6000" b="1" i="1" dirty="0" err="1" smtClean="0">
                <a:solidFill>
                  <a:srgbClr val="224043"/>
                </a:solidFill>
                <a:latin typeface="+mn-lt"/>
              </a:rPr>
              <a:t>проектування</a:t>
            </a:r>
            <a:r>
              <a:rPr lang="ru-RU" sz="6000" b="1" i="1" dirty="0" smtClean="0">
                <a:solidFill>
                  <a:srgbClr val="224043"/>
                </a:solidFill>
                <a:latin typeface="+mn-lt"/>
              </a:rPr>
              <a:t>: метод </a:t>
            </a:r>
            <a:r>
              <a:rPr lang="ru-RU" sz="6000" b="1" i="1" dirty="0" err="1" smtClean="0">
                <a:solidFill>
                  <a:srgbClr val="224043"/>
                </a:solidFill>
                <a:latin typeface="+mn-lt"/>
              </a:rPr>
              <a:t>фокальних</a:t>
            </a:r>
            <a:r>
              <a:rPr lang="ru-RU" sz="6000" b="1" i="1" dirty="0" smtClean="0">
                <a:solidFill>
                  <a:srgbClr val="224043"/>
                </a:solidFill>
                <a:latin typeface="+mn-lt"/>
              </a:rPr>
              <a:t>  о</a:t>
            </a:r>
            <a:r>
              <a:rPr lang="uk-UA" sz="6000" b="1" i="1" dirty="0" smtClean="0">
                <a:solidFill>
                  <a:srgbClr val="224043"/>
                </a:solidFill>
                <a:latin typeface="+mn-lt"/>
              </a:rPr>
              <a:t>б</a:t>
            </a:r>
            <a:r>
              <a:rPr lang="en-US" sz="6000" b="1" i="1" dirty="0" smtClean="0">
                <a:solidFill>
                  <a:srgbClr val="224043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ru-RU" sz="6000" b="1" i="1" dirty="0" err="1" smtClean="0">
                <a:solidFill>
                  <a:srgbClr val="224043"/>
                </a:solidFill>
                <a:latin typeface="+mn-lt"/>
              </a:rPr>
              <a:t>єктів</a:t>
            </a:r>
            <a:endParaRPr lang="ru-RU" sz="6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9" y="1214422"/>
            <a:ext cx="8358246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уроку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Основні етапи проектування виробу.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Пошук необхідної інформації для проекту.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 проектування (метод фокальних об’єктів).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134582"/>
            <a:ext cx="7272808" cy="10279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uk-UA" sz="2800" b="1" dirty="0">
                <a:effectLst/>
                <a:latin typeface="Times New Roman"/>
                <a:ea typeface="Calibri"/>
                <a:cs typeface="Times New Roman"/>
              </a:rPr>
              <a:t>Етапи проектної діяльності учнів </a:t>
            </a:r>
            <a:endParaRPr lang="uk-UA" sz="2800" b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uk-UA" sz="2800" b="1" dirty="0" smtClean="0">
                <a:effectLst/>
                <a:latin typeface="Times New Roman"/>
                <a:ea typeface="Calibri"/>
                <a:cs typeface="Times New Roman"/>
              </a:rPr>
              <a:t>на </a:t>
            </a:r>
            <a:r>
              <a:rPr lang="uk-UA" sz="2800" b="1" dirty="0">
                <a:effectLst/>
                <a:latin typeface="Times New Roman"/>
                <a:ea typeface="Calibri"/>
                <a:cs typeface="Times New Roman"/>
              </a:rPr>
              <a:t>уроках трудового навчання</a:t>
            </a:r>
            <a:endParaRPr lang="ru-RU" sz="2000" dirty="0">
              <a:effectLst/>
              <a:ea typeface="Calibri"/>
              <a:cs typeface="Times New Roman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710782" y="1218687"/>
            <a:ext cx="45719" cy="303838"/>
          </a:xfrm>
          <a:prstGeom prst="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426970" y="1162484"/>
            <a:ext cx="58156" cy="490309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21" idx="1"/>
          </p:cNvCxnSpPr>
          <p:nvPr/>
        </p:nvCxnSpPr>
        <p:spPr>
          <a:xfrm>
            <a:off x="2485126" y="2065036"/>
            <a:ext cx="898188" cy="1078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3383314" y="1666540"/>
            <a:ext cx="4880562" cy="799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effectLst/>
                <a:latin typeface="Times New Roman"/>
                <a:ea typeface="Calibri"/>
                <a:cs typeface="Times New Roman"/>
              </a:rPr>
              <a:t>Організаційно-підготовчий</a:t>
            </a:r>
            <a:endParaRPr lang="ru-RU" sz="2000" dirty="0">
              <a:effectLst/>
              <a:ea typeface="Calibri"/>
              <a:cs typeface="Times New Roman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383314" y="3034692"/>
            <a:ext cx="4880562" cy="7610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800" b="1" dirty="0">
                <a:effectLst/>
                <a:latin typeface="Times New Roman"/>
                <a:ea typeface="Calibri"/>
                <a:cs typeface="Times New Roman"/>
              </a:rPr>
              <a:t>Конструкторський</a:t>
            </a:r>
            <a:endParaRPr lang="ru-RU" sz="2000" dirty="0">
              <a:effectLst/>
              <a:ea typeface="Calibri"/>
              <a:cs typeface="Times New Roman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485126" y="3415209"/>
            <a:ext cx="898188" cy="1078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3344378" y="4330836"/>
            <a:ext cx="4900030" cy="7754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latin typeface="Times New Roman"/>
                <a:ea typeface="Calibri"/>
                <a:cs typeface="Times New Roman"/>
              </a:rPr>
              <a:t>Технологічний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5710782" y="2602644"/>
            <a:ext cx="45719" cy="303838"/>
          </a:xfrm>
          <a:prstGeom prst="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5722705" y="3898788"/>
            <a:ext cx="45719" cy="303838"/>
          </a:xfrm>
          <a:prstGeom prst="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2446190" y="4692632"/>
            <a:ext cx="898188" cy="1078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3375382" y="5677867"/>
            <a:ext cx="4895017" cy="7754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effectLst/>
                <a:latin typeface="Times New Roman"/>
                <a:ea typeface="Calibri"/>
                <a:cs typeface="Times New Roman"/>
              </a:rPr>
              <a:t>Заключно-презентаційний</a:t>
            </a:r>
            <a:r>
              <a:rPr lang="uk-UA" sz="1400" b="1" dirty="0"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31" name="Стрелка вниз 30"/>
          <p:cNvSpPr/>
          <p:nvPr/>
        </p:nvSpPr>
        <p:spPr>
          <a:xfrm>
            <a:off x="5726901" y="5245484"/>
            <a:ext cx="45719" cy="303838"/>
          </a:xfrm>
          <a:prstGeom prst="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485126" y="6033118"/>
            <a:ext cx="898188" cy="1078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192718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1" grpId="0" animBg="1"/>
      <p:bldP spid="22" grpId="0" animBg="1"/>
      <p:bldP spid="25" grpId="0" animBg="1"/>
      <p:bldP spid="27" grpId="0" animBg="1"/>
      <p:bldP spid="28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52878"/>
          </a:xfrm>
        </p:spPr>
        <p:txBody>
          <a:bodyPr>
            <a:normAutofit/>
          </a:bodyPr>
          <a:lstStyle/>
          <a:p>
            <a:pPr algn="ctr"/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 проектування </a:t>
            </a:r>
            <a:b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(метод фокальних об’єктів).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434788"/>
            <a:ext cx="7776864" cy="287453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Фокальним 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 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перенесення 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властивостей випадково обраних явищ та об’єктів на предмет, який 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проектується і знаходиться 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центрі уваги (фокусі). 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31" t="6624" r="17762" b="5321"/>
          <a:stretch/>
        </p:blipFill>
        <p:spPr bwMode="auto">
          <a:xfrm>
            <a:off x="3275856" y="1412776"/>
            <a:ext cx="3240360" cy="178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320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840</TotalTime>
  <Words>258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Методи проектування  (метод фокальних об’єктів).</vt:lpstr>
      <vt:lpstr>Слайд 10</vt:lpstr>
      <vt:lpstr>На виробництві розробкою проектів займаються:</vt:lpstr>
      <vt:lpstr>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Iyatta</dc:creator>
  <cp:lastModifiedBy>XTreme.ws</cp:lastModifiedBy>
  <cp:revision>58</cp:revision>
  <dcterms:created xsi:type="dcterms:W3CDTF">2012-08-17T15:16:29Z</dcterms:created>
  <dcterms:modified xsi:type="dcterms:W3CDTF">2015-12-11T04:38:04Z</dcterms:modified>
</cp:coreProperties>
</file>