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8" r:id="rId5"/>
    <p:sldId id="261" r:id="rId6"/>
    <p:sldId id="258" r:id="rId7"/>
    <p:sldId id="272" r:id="rId8"/>
    <p:sldId id="265" r:id="rId9"/>
    <p:sldId id="273" r:id="rId10"/>
    <p:sldId id="274" r:id="rId11"/>
    <p:sldId id="267" r:id="rId12"/>
    <p:sldId id="263" r:id="rId13"/>
    <p:sldId id="270" r:id="rId14"/>
    <p:sldId id="279" r:id="rId15"/>
    <p:sldId id="269" r:id="rId16"/>
    <p:sldId id="264" r:id="rId17"/>
    <p:sldId id="278" r:id="rId18"/>
    <p:sldId id="280" r:id="rId19"/>
    <p:sldId id="275" r:id="rId20"/>
    <p:sldId id="262" r:id="rId21"/>
    <p:sldId id="276" r:id="rId22"/>
    <p:sldId id="277" r:id="rId23"/>
    <p:sldId id="25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2" autoAdjust="0"/>
    <p:restoredTop sz="9471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97EC-5E23-446C-B774-3EB24935B3CD}" type="datetimeFigureOut">
              <a:rPr lang="uk-UA" smtClean="0"/>
              <a:pPr/>
              <a:t>25.02.2016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0BC7D-E46A-4FA9-B916-D19E791CCAC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odportal.net/" TargetMode="External"/><Relationship Id="rId2" Type="http://schemas.openxmlformats.org/officeDocument/2006/relationships/hyperlink" Target="http://elr.ippo.du.te.u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6429420" cy="35004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8064" r="8065"/>
          <a:stretch>
            <a:fillRect/>
          </a:stretch>
        </p:blipFill>
        <p:spPr bwMode="auto">
          <a:xfrm>
            <a:off x="5786446" y="0"/>
            <a:ext cx="3143272" cy="3000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5214974" cy="3046988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Презентація досвіду роботи  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Захарчук Емілії Орестівни       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 трудового навчання</a:t>
            </a:r>
          </a:p>
          <a:p>
            <a:pPr algn="ctr"/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Тернопільського навчально-виховного комплексу </a:t>
            </a:r>
          </a:p>
          <a:p>
            <a:pPr algn="ctr"/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“Загальноосвітньої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школи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I-III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ступенів - економічний ліцей №9</a:t>
            </a:r>
            <a:endParaRPr lang="en-US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ім. І.</a:t>
            </a:r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Блажкевич”</a:t>
            </a:r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Підбираючи об'єкти праці, для проектів, враховую: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індивідуальні особистості учнів; 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знання та практичні вміння; 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враховую  побажання учнів, їх уподобання;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відповідність технологічного процесу виготовлення виробу навчальному  матеріалу; 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регіональні традиції. 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87154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проектуванні виробу формую </a:t>
            </a:r>
          </a:p>
          <a:p>
            <a:pPr algn="ctr"/>
            <a:r>
              <a:rPr lang="uk-UA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естетичний смак:</a:t>
            </a:r>
          </a:p>
          <a:p>
            <a:endParaRPr lang="uk-UA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підвищую рівень загальної культури учня;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формую естетичний  ідеалу;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ознайомлюю учнів з критеріями краси, які існують у суспільстві;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розвиваю вміння сприймати і оцінювати красу; 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заохочую до створення виробів власними руками.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Робота з обдарованими дітьми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79222" y="1535894"/>
            <a:ext cx="357190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28662" y="3429000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357562"/>
            <a:ext cx="4143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2015 р. гран-прі у номінації </a:t>
            </a:r>
          </a:p>
          <a:p>
            <a:pPr algn="ctr"/>
            <a:r>
              <a:rPr lang="uk-UA" sz="1500" dirty="0" err="1" smtClean="0">
                <a:latin typeface="Times New Roman" pitchFamily="18" charset="0"/>
                <a:cs typeface="Times New Roman" pitchFamily="18" charset="0"/>
              </a:rPr>
              <a:t>“Український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 smtClean="0">
                <a:latin typeface="Times New Roman" pitchFamily="18" charset="0"/>
                <a:cs typeface="Times New Roman" pitchFamily="18" charset="0"/>
              </a:rPr>
              <a:t>сувенір”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6286520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2015 р.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«Мамина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514351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2014 р. </a:t>
            </a:r>
            <a:r>
              <a:rPr lang="en-US" dirty="0" smtClean="0"/>
              <a:t>II</a:t>
            </a:r>
            <a:r>
              <a:rPr lang="uk-UA" dirty="0" smtClean="0"/>
              <a:t> місце у номінації </a:t>
            </a:r>
            <a:r>
              <a:rPr lang="uk-UA" dirty="0" err="1" smtClean="0"/>
              <a:t>“Український</a:t>
            </a:r>
            <a:r>
              <a:rPr lang="uk-UA" dirty="0" smtClean="0"/>
              <a:t> </a:t>
            </a:r>
            <a:r>
              <a:rPr lang="uk-UA" dirty="0" err="1" smtClean="0"/>
              <a:t>сувенір”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85723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Перемоги у виставках - конкурсах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Вироби учнів</a:t>
            </a:r>
            <a:endParaRPr lang="uk-UA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Мои документы\МАМА\Виставка\Захарчук фото\IMG_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357586" cy="264320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93536" y="535761"/>
            <a:ext cx="264320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9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429024" cy="261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8576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Вироби учнів</a:t>
            </a:r>
            <a:endParaRPr lang="uk-UA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714488"/>
            <a:ext cx="885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Результати моїх вихованців у міських олімпіадах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2013 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Приведа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Оксана 10-Б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2014 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місце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Приведа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Оксана 11-Б клас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2015 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місце Стельмах Зоряна 11-Б клас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  </a:t>
            </a:r>
            <a:r>
              <a:rPr lang="uk-UA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методоб’єднань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вчителів трудового навчання  </a:t>
            </a:r>
          </a:p>
          <a:p>
            <a:pPr algn="ct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масиву </a:t>
            </a:r>
            <a:r>
              <a:rPr lang="uk-UA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“Дружба”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214842" cy="437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D:\Сімейні ФОТО\Фото 2015 р\IMG_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42122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4071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214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3429000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Майстер клас:  </a:t>
            </a:r>
          </a:p>
          <a:p>
            <a:r>
              <a:rPr lang="ru-RU" b="1" dirty="0" smtClean="0"/>
              <a:t>«</a:t>
            </a:r>
            <a:r>
              <a:rPr lang="uk-UA" b="1" i="1" dirty="0" smtClean="0"/>
              <a:t>Виготовлення  </a:t>
            </a:r>
            <a:r>
              <a:rPr lang="uk-UA" b="1" i="1" dirty="0" smtClean="0"/>
              <a:t>маку в техніці в’язання довгим гачком на дротяній </a:t>
            </a:r>
            <a:r>
              <a:rPr lang="uk-UA" b="1" i="1" dirty="0" smtClean="0"/>
              <a:t>основі</a:t>
            </a:r>
            <a:r>
              <a:rPr lang="ru-RU" b="1" dirty="0" smtClean="0"/>
              <a:t>»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3429001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Відкритий урок:</a:t>
            </a:r>
            <a:r>
              <a:rPr lang="ru-RU" b="1" dirty="0" smtClean="0"/>
              <a:t> «</a:t>
            </a:r>
            <a:r>
              <a:rPr lang="uk-UA" b="1" dirty="0" smtClean="0"/>
              <a:t>Основи проектної </a:t>
            </a:r>
            <a:r>
              <a:rPr lang="uk-UA" b="1" dirty="0" smtClean="0"/>
              <a:t>діяльності. Методи </a:t>
            </a:r>
            <a:r>
              <a:rPr lang="uk-UA" b="1" dirty="0" smtClean="0"/>
              <a:t>проектування: метод </a:t>
            </a:r>
            <a:r>
              <a:rPr lang="uk-UA" b="1" dirty="0" smtClean="0"/>
              <a:t>фокальних об’єктів</a:t>
            </a:r>
            <a:r>
              <a:rPr lang="ru-RU" b="1" dirty="0" smtClean="0"/>
              <a:t>»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348" t="22546" r="6522" b="11618"/>
          <a:stretch>
            <a:fillRect/>
          </a:stretch>
        </p:blipFill>
        <p:spPr bwMode="auto">
          <a:xfrm rot="5400000">
            <a:off x="1857354" y="3786192"/>
            <a:ext cx="3286149" cy="257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628" y="507207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Майстер клас:</a:t>
            </a:r>
            <a:r>
              <a:rPr lang="uk-UA" i="1" dirty="0" smtClean="0"/>
              <a:t> </a:t>
            </a:r>
            <a:r>
              <a:rPr lang="ru-RU" b="1" dirty="0" smtClean="0"/>
              <a:t>« </a:t>
            </a:r>
            <a:r>
              <a:rPr lang="uk-UA" b="1" i="1" dirty="0" smtClean="0"/>
              <a:t>Виготовлення </a:t>
            </a:r>
            <a:r>
              <a:rPr lang="uk-UA" b="1" i="1" dirty="0" smtClean="0"/>
              <a:t>тигрової лілії з блискіток</a:t>
            </a:r>
            <a:endParaRPr lang="uk-UA" b="1" dirty="0" smtClean="0"/>
          </a:p>
          <a:p>
            <a:r>
              <a:rPr lang="uk-UA" b="1" i="1" dirty="0" smtClean="0"/>
              <a:t>(</a:t>
            </a:r>
            <a:r>
              <a:rPr lang="uk-UA" b="1" i="1" dirty="0" err="1" smtClean="0"/>
              <a:t>паєток</a:t>
            </a:r>
            <a:r>
              <a:rPr lang="uk-UA" b="1" i="1" dirty="0" smtClean="0"/>
              <a:t>) і </a:t>
            </a:r>
            <a:r>
              <a:rPr lang="uk-UA" b="1" i="1" dirty="0" smtClean="0"/>
              <a:t>дроту</a:t>
            </a:r>
            <a:r>
              <a:rPr lang="ru-RU" b="1" dirty="0" smtClean="0"/>
              <a:t>»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214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71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Участь в міських акціях</a:t>
            </a:r>
            <a:endParaRPr lang="uk-UA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Подари мак ближньому ” 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6431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Зроби оберіг для воїна АТО “ 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500462" cy="514353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57166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Приймала участь в організації та проведенні Всеукраїнського семінару завідувачів кабінетів трудового навчання післядипломної педагогічної  освіти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390923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00504"/>
            <a:ext cx="3929090" cy="25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9"/>
            <a:ext cx="30718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57620" y="357166"/>
            <a:ext cx="50720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Захарчук Емілія Орестівна</a:t>
            </a:r>
          </a:p>
          <a:p>
            <a:pPr algn="ctr"/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трудового навчання і керівник гуртка рукоділля                   “ Візерунок ”</a:t>
            </a:r>
          </a:p>
          <a:p>
            <a:pPr algn="ctr"/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 стаж роботи 24 роки </a:t>
            </a:r>
          </a:p>
          <a:p>
            <a:pPr algn="ctr"/>
            <a:endParaRPr lang="uk-UA" sz="2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/>
              <a:t>Педагогічне кредо: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i="1" dirty="0" err="1" smtClean="0">
                <a:solidFill>
                  <a:schemeClr val="tx2">
                    <a:lumMod val="75000"/>
                  </a:schemeClr>
                </a:solidFill>
              </a:rPr>
              <a:t>“Кожна</a:t>
            </a:r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 дитина талановита лише необхідно розгледіти її здібності та </a:t>
            </a:r>
            <a:r>
              <a:rPr lang="uk-UA" sz="2400" i="1" dirty="0" err="1" smtClean="0">
                <a:solidFill>
                  <a:schemeClr val="tx2">
                    <a:lumMod val="75000"/>
                  </a:schemeClr>
                </a:solidFill>
              </a:rPr>
              <a:t>таланти”</a:t>
            </a:r>
            <a:endParaRPr lang="uk-UA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1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досягнення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2214546" cy="300039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85794"/>
            <a:ext cx="2214577" cy="3000396"/>
          </a:xfrm>
          <a:prstGeom prst="rect">
            <a:avLst/>
          </a:prstGeom>
          <a:noFill/>
          <a:effectLst>
            <a:outerShdw algn="ctr" rotWithShape="0">
              <a:srgbClr val="000000">
                <a:alpha val="43137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85794"/>
            <a:ext cx="2214578" cy="300039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04"/>
            <a:ext cx="2214578" cy="3000396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857604"/>
            <a:ext cx="221457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562347" cy="514669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952883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Участь у конкурсі авторських програм з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“Технології”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для 10-11 класах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928670"/>
            <a:ext cx="4929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uk-UA" dirty="0" smtClean="0"/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Захарчук Е.О. Майстер-клас. </a:t>
            </a: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Виготовлення тигрової лілії.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://</a:t>
            </a:r>
            <a:r>
              <a:rPr lang="en-US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elr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ippo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du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te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ua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(2012р.)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lvl="0"/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Захарчук Е.О. Конспект уроку для 7 класу: Основи проектної діяльності. </a:t>
            </a: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Методи проектування: метод фокальних об’єктів.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.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metodportal.net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(2016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р.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Майстер-клас «Виготовлення маку гачком на дротяній основі» подано до друку в науково-методичний журнал «Трудова підготовка в сучасній школі». 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4285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Публікації в мережі Інтернет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593" y="928670"/>
            <a:ext cx="354968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20988"/>
          <a:stretch>
            <a:fillRect/>
          </a:stretch>
        </p:blipFill>
        <p:spPr bwMode="auto">
          <a:xfrm>
            <a:off x="1428728" y="1500174"/>
            <a:ext cx="628654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023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випускники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8576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uk-UA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0011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“Краса</a:t>
            </a:r>
            <a:r>
              <a:rPr lang="uk-UA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врятує </a:t>
            </a:r>
            <a:r>
              <a:rPr lang="uk-UA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світ”</a:t>
            </a:r>
            <a:endParaRPr lang="uk-UA" sz="6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Ф.Достоєвський</a:t>
            </a:r>
            <a:endParaRPr lang="uk-UA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14421"/>
            <a:ext cx="6858048" cy="341632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Працюю над проблемо : </a:t>
            </a:r>
          </a:p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Взаємодія практичного навчання й естетичного виховання школярів шляхом залучення їх до національних скарбів нашої культури ”.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Ставлю такі завдання перед собою: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виховувати громадянина і патріота України;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прищеплювати любов до культури свого народу, поваги до народних традиції та звичаїв;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формувати покоління, здатне навчатися впродовж життя;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створюю умови для розвитку й самореалізації кожної особистості;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розвиваю в учнів вміння бачити красу оточуючого і використовувати при виконанні практичних завдань. 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807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пасивні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традиційні: </a:t>
            </a: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активні</a:t>
            </a:r>
          </a:p>
          <a:p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інноваційні:           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ігрові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000364" y="2000240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000364" y="2428868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214678" y="364331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14678" y="407194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14678" y="414338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57620" y="428625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проектів</a:t>
            </a:r>
            <a:endParaRPr lang="uk-UA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35716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вирішення проблеми застосовую технології: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9001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dirty="0" smtClean="0"/>
              <a:t>	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342900" indent="-342900"/>
            <a:r>
              <a:rPr lang="uk-UA" sz="2400" smtClean="0">
                <a:solidFill>
                  <a:schemeClr val="accent1">
                    <a:lumMod val="50000"/>
                  </a:schemeClr>
                </a:solidFill>
              </a:rPr>
              <a:t>		В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залежності від змісту навчального матеріалу, оснащення майстерень та можливостей учнів застосовую такі форми організації практичних робіт:</a:t>
            </a:r>
          </a:p>
          <a:p>
            <a:pPr marL="342900" indent="-342900"/>
            <a:endParaRPr lang="uk-UA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фронтально-колективна – учні виконують однакові  за  змістом завдання;</a:t>
            </a:r>
          </a:p>
          <a:p>
            <a:pPr marL="342900" indent="-342900">
              <a:buFont typeface="Wingdings" pitchFamily="2" charset="2"/>
              <a:buChar char="Ø"/>
            </a:pPr>
            <a:endParaRPr lang="uk-UA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індивідуальна – учні виконують різні за змістом  і метою завдання (підвищеної складності);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групова – поділ учнів на групи, які виконують різні за змістом  завдання;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uk-UA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 парна – полягає у допомозі сильного учня слабшим (учень-консультант).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857232"/>
            <a:ext cx="77153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  такі способи групового   навчання: </a:t>
            </a:r>
          </a:p>
          <a:p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усім малим  групам даю одне й те саме завдання (5-6кл.);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різним групам у класі пропоную виконати неоднакові завдання (диференційовані);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кожна група працює над виконанням частини спільного для класу завдання (7-8 кл.);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групах мінімального складу (парна навчально-трудова діяльність); 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індивідуально – групова  – виконання завдання потребує розподілу навчальної роботи  між її учасниками, де виконує частину спільного завдання.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4612" y="2357430"/>
            <a:ext cx="357190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214678" y="2786058"/>
            <a:ext cx="264320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Методи формування творчих здібностей учнів</a:t>
            </a:r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785794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6143636" y="4643446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571472" y="4714884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3428992" y="214290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357950" y="785794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857224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Захист проектів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57148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Практична робота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114298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Робота з документацією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500063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Робота в групах, парах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492919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Вирішення складних питань</a:t>
            </a:r>
            <a:endParaRPr lang="uk-UA" dirty="0"/>
          </a:p>
        </p:txBody>
      </p:sp>
      <p:cxnSp>
        <p:nvCxnSpPr>
          <p:cNvPr id="16" name="Прямая со стрелкой 15"/>
          <p:cNvCxnSpPr>
            <a:stCxn id="2" idx="0"/>
            <a:endCxn id="7" idx="4"/>
          </p:cNvCxnSpPr>
          <p:nvPr/>
        </p:nvCxnSpPr>
        <p:spPr>
          <a:xfrm rot="5400000" flipH="1" flipV="1">
            <a:off x="4196950" y="2018100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3"/>
          </p:cNvCxnSpPr>
          <p:nvPr/>
        </p:nvCxnSpPr>
        <p:spPr>
          <a:xfrm flipV="1">
            <a:off x="5857884" y="2066293"/>
            <a:ext cx="824384" cy="576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5"/>
          </p:cNvCxnSpPr>
          <p:nvPr/>
        </p:nvCxnSpPr>
        <p:spPr>
          <a:xfrm rot="16200000" flipH="1">
            <a:off x="5776573" y="3990631"/>
            <a:ext cx="782536" cy="808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3"/>
            <a:endCxn id="6" idx="7"/>
          </p:cNvCxnSpPr>
          <p:nvPr/>
        </p:nvCxnSpPr>
        <p:spPr>
          <a:xfrm rot="5400000">
            <a:off x="2384321" y="4081198"/>
            <a:ext cx="930797" cy="775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" idx="1"/>
          </p:cNvCxnSpPr>
          <p:nvPr/>
        </p:nvCxnSpPr>
        <p:spPr>
          <a:xfrm flipV="1">
            <a:off x="3214678" y="2639900"/>
            <a:ext cx="23027" cy="3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2536017" y="196452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виборі варіативних програм обираю  традиційні українські технології: </a:t>
            </a: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українська вишивка;</a:t>
            </a: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в'язання гачком;</a:t>
            </a: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бісероплетіння.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357430"/>
            <a:ext cx="253682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256"/>
            <a:ext cx="2357454" cy="22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07154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639</Words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88</cp:revision>
  <dcterms:created xsi:type="dcterms:W3CDTF">2016-02-19T17:25:08Z</dcterms:created>
  <dcterms:modified xsi:type="dcterms:W3CDTF">2016-02-25T15:11:59Z</dcterms:modified>
</cp:coreProperties>
</file>