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8" r:id="rId2"/>
    <p:sldId id="256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828800" y="3159760"/>
            <a:ext cx="457200" cy="1034129"/>
          </a:xfrm>
          <a:prstGeom prst="rect">
            <a:avLst/>
          </a:prstGeom>
          <a:noFill/>
        </p:spPr>
        <p:txBody>
          <a:bodyPr wrap="square" lIns="0" tIns="9144" rIns="0" bIns="9144" rtlCol="0" anchor="ctr" anchorCtr="0">
            <a:spAutoFit/>
          </a:bodyPr>
          <a:lstStyle/>
          <a:p>
            <a:r>
              <a:rPr lang="en-US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7240" y="1219200"/>
            <a:ext cx="7543800" cy="2152650"/>
          </a:xfrm>
        </p:spPr>
        <p:txBody>
          <a:bodyPr>
            <a:noAutofit/>
          </a:bodyPr>
          <a:lstStyle>
            <a:lvl1pPr>
              <a:defRPr sz="600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33600" y="3375491"/>
            <a:ext cx="6172200" cy="685800"/>
          </a:xfrm>
        </p:spPr>
        <p:txBody>
          <a:bodyPr anchor="ctr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2/18/2016</a:t>
            </a:fld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0">
        <p:cut/>
      </p:transition>
    </mc:Choice>
    <mc:Fallback>
      <p:transition>
        <p:cut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33600" y="685801"/>
            <a:ext cx="5791200" cy="3505199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0">
        <p:cut/>
      </p:transition>
    </mc:Choice>
    <mc:Fallback>
      <p:transition>
        <p:cut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09600" y="609601"/>
            <a:ext cx="2133600" cy="51816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95600" y="685801"/>
            <a:ext cx="5029200" cy="45720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0">
        <p:cut/>
      </p:transition>
    </mc:Choice>
    <mc:Fallback>
      <p:transition>
        <p:cut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2/18/2016</a:t>
            </a:fld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0">
        <p:cut/>
      </p:transition>
    </mc:Choice>
    <mc:Fallback>
      <p:transition>
        <p:cut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4267200" y="4074497"/>
            <a:ext cx="457200" cy="1015663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0" y="4267368"/>
            <a:ext cx="3733800" cy="731520"/>
          </a:xfrm>
        </p:spPr>
        <p:txBody>
          <a:bodyPr anchor="ctr"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2/18/2016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286000" y="1905000"/>
            <a:ext cx="6035040" cy="2350008"/>
          </a:xfrm>
        </p:spPr>
        <p:txBody>
          <a:bodyPr/>
          <a:lstStyle>
            <a:lvl1pPr marL="0" algn="l" defTabSz="914400" rtl="0" eaLnBrk="1" latinLnBrk="0" hangingPunct="1">
              <a:spcBef>
                <a:spcPct val="0"/>
              </a:spcBef>
              <a:buNone/>
              <a:defRPr lang="en-US" sz="5400" b="0" kern="1200" cap="none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0">
        <p:cut/>
      </p:transition>
    </mc:Choice>
    <mc:Fallback>
      <p:transition>
        <p:cut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2/18/2016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>
          <a:xfrm>
            <a:off x="1344168" y="658368"/>
            <a:ext cx="3273552" cy="3429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4"/>
          </p:nvPr>
        </p:nvSpPr>
        <p:spPr>
          <a:xfrm>
            <a:off x="5029200" y="658368"/>
            <a:ext cx="3273552" cy="34321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0">
        <p:cut/>
      </p:transition>
    </mc:Choice>
    <mc:Fallback>
      <p:transition>
        <p:cut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1120" y="661976"/>
            <a:ext cx="3273552" cy="639762"/>
          </a:xfrm>
        </p:spPr>
        <p:txBody>
          <a:bodyPr anchor="ctr">
            <a:no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44168" y="1371600"/>
            <a:ext cx="3276600" cy="27432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29200" y="661976"/>
            <a:ext cx="3273552" cy="639762"/>
          </a:xfrm>
        </p:spPr>
        <p:txBody>
          <a:bodyPr anchor="ctr">
            <a:no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29200" y="1371600"/>
            <a:ext cx="3273552" cy="27432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56640" y="520192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780280" y="520192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2/18/2016</a:t>
            </a:fld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0">
        <p:cut/>
      </p:transition>
    </mc:Choice>
    <mc:Fallback>
      <p:transition>
        <p:cut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2/18/2016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0">
        <p:cut/>
      </p:transition>
    </mc:Choice>
    <mc:Fallback>
      <p:transition>
        <p:cut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2/18/2016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0">
        <p:cut/>
      </p:transition>
    </mc:Choice>
    <mc:Fallback>
      <p:transition>
        <p:cut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5328920" y="1774588"/>
            <a:ext cx="457200" cy="1231106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8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8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1"/>
            <a:ext cx="4343400" cy="3429000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15000" y="685801"/>
            <a:ext cx="2590800" cy="3429000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2/18/2016</a:t>
            </a:fld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8" name="Title 1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0">
        <p:cut/>
      </p:transition>
    </mc:Choice>
    <mc:Fallback>
      <p:transition>
        <p:cut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219200" y="612775"/>
            <a:ext cx="6705600" cy="2546985"/>
          </a:xfr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743200" y="3453047"/>
            <a:ext cx="5029200" cy="720804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435352" y="3331464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2/18/2016</a:t>
            </a:fld>
            <a:endParaRPr lang="en-US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0">
        <p:cut/>
      </p:transition>
    </mc:Choice>
    <mc:Fallback>
      <p:transition>
        <p:cut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chemeClr val="accent6">
                  <a:lumMod val="50000"/>
                  <a:alpha val="36000"/>
                </a:schemeClr>
              </a:gs>
              <a:gs pos="100000">
                <a:schemeClr val="bg2">
                  <a:alpha val="1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 rot="19724275">
            <a:off x="1373221" y="1038440"/>
            <a:ext cx="7240620" cy="570698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7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 rot="17656910">
            <a:off x="-274211" y="1165875"/>
            <a:ext cx="5538472" cy="4480459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8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 rot="19724275">
            <a:off x="3277955" y="116854"/>
            <a:ext cx="6479362" cy="475475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8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77240" y="4876800"/>
            <a:ext cx="7543800" cy="9144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33600" y="685801"/>
            <a:ext cx="6096000" cy="36575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5473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1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fld id="{1D8BD707-D9CF-40AE-B4C6-C98DA3205C09}" type="datetimeFigureOut">
              <a:rPr lang="en-US" smtClean="0"/>
              <a:pPr/>
              <a:t>2/18/2016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22960" y="6154738"/>
            <a:ext cx="45720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2960" y="5842000"/>
            <a:ext cx="2133600" cy="304800"/>
          </a:xfrm>
          <a:prstGeom prst="rect">
            <a:avLst/>
          </a:prstGeom>
        </p:spPr>
        <p:txBody>
          <a:bodyPr vert="horz" lIns="91440" tIns="45720" rIns="91440" bIns="9144" rtlCol="0" anchor="b"/>
          <a:lstStyle>
            <a:lvl1pPr algn="l">
              <a:defRPr sz="16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mc:AlternateContent xmlns:mc="http://schemas.openxmlformats.org/markup-compatibility/2006">
    <mc:Choice xmlns:p14="http://schemas.microsoft.com/office/powerpoint/2010/main" xmlns="" Requires="p14">
      <p:transition p14:dur="100">
        <p:cut/>
      </p:transition>
    </mc:Choice>
    <mc:Fallback>
      <p:transition>
        <p:cut/>
      </p:transition>
    </mc:Fallback>
  </mc:AlternateContent>
  <p:txStyles>
    <p:titleStyle>
      <a:lvl1pPr algn="l" defTabSz="914400" rtl="0" eaLnBrk="1" latinLnBrk="0" hangingPunct="1">
        <a:spcBef>
          <a:spcPct val="0"/>
        </a:spcBef>
        <a:buNone/>
        <a:defRPr sz="49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56032" algn="l" defTabSz="914400" rtl="0" eaLnBrk="1" latinLnBrk="0" hangingPunct="1">
        <a:spcBef>
          <a:spcPct val="20000"/>
        </a:spcBef>
        <a:spcAft>
          <a:spcPts val="0"/>
        </a:spcAft>
        <a:buSzPct val="60000"/>
        <a:buFont typeface="Wingdings" pitchFamily="2" charset="2"/>
        <a:buChar char=""/>
        <a:defRPr sz="21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1pPr>
      <a:lvl2pPr marL="64008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"/>
        <a:defRPr sz="19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2pPr>
      <a:lvl3pPr marL="100584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"/>
        <a:defRPr sz="17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3pPr>
      <a:lvl4pPr marL="137160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"/>
        <a:defRPr sz="16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4pPr>
      <a:lvl5pPr marL="164592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"/>
        <a:defRPr sz="15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5pPr>
      <a:lvl6pPr marL="196596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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6pPr>
      <a:lvl7pPr marL="224028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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7pPr>
      <a:lvl8pPr marL="251460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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8pPr>
      <a:lvl9pPr marL="283464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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787324691"/>
              </p:ext>
            </p:extLst>
          </p:nvPr>
        </p:nvGraphicFramePr>
        <p:xfrm>
          <a:off x="500034" y="928666"/>
          <a:ext cx="8286808" cy="57150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43404"/>
                <a:gridCol w="4143404"/>
              </a:tblGrid>
              <a:tr h="714381">
                <a:tc gridSpan="2"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714381">
                <a:tc>
                  <a:txBody>
                    <a:bodyPr/>
                    <a:lstStyle/>
                    <a:p>
                      <a:pPr algn="ctr"/>
                      <a:r>
                        <a:rPr lang="en-US" sz="2400" b="1" i="1" dirty="0" smtClean="0">
                          <a:latin typeface="Georgia" pitchFamily="18" charset="0"/>
                        </a:rPr>
                        <a:t>Oscar</a:t>
                      </a:r>
                      <a:r>
                        <a:rPr lang="en-US" sz="2400" b="1" i="1" baseline="0" dirty="0" smtClean="0">
                          <a:latin typeface="Georgia" pitchFamily="18" charset="0"/>
                        </a:rPr>
                        <a:t> Wilde</a:t>
                      </a:r>
                      <a:endParaRPr lang="ru-RU" sz="2400" b="1" i="1" dirty="0">
                        <a:latin typeface="Georg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i="1" dirty="0" smtClean="0">
                          <a:latin typeface="Georgia" pitchFamily="18" charset="0"/>
                        </a:rPr>
                        <a:t>“Don</a:t>
                      </a:r>
                      <a:r>
                        <a:rPr lang="en-US" sz="2400" b="1" i="1" baseline="0" dirty="0" smtClean="0">
                          <a:latin typeface="Georgia" pitchFamily="18" charset="0"/>
                        </a:rPr>
                        <a:t> Juan</a:t>
                      </a:r>
                      <a:r>
                        <a:rPr lang="en-US" sz="2400" b="1" i="1" dirty="0" smtClean="0">
                          <a:latin typeface="Georgia" pitchFamily="18" charset="0"/>
                        </a:rPr>
                        <a:t>”</a:t>
                      </a:r>
                      <a:endParaRPr lang="ru-RU" sz="2400" b="1" i="1" dirty="0">
                        <a:latin typeface="Georgia" pitchFamily="18" charset="0"/>
                      </a:endParaRPr>
                    </a:p>
                  </a:txBody>
                  <a:tcPr/>
                </a:tc>
              </a:tr>
              <a:tr h="714381">
                <a:tc>
                  <a:txBody>
                    <a:bodyPr/>
                    <a:lstStyle/>
                    <a:p>
                      <a:pPr algn="ctr"/>
                      <a:r>
                        <a:rPr lang="en-US" sz="2000" b="1" i="1" dirty="0" smtClean="0">
                          <a:latin typeface="Georgia" pitchFamily="18" charset="0"/>
                        </a:rPr>
                        <a:t>Walter</a:t>
                      </a:r>
                      <a:r>
                        <a:rPr lang="en-US" sz="2000" b="1" i="1" baseline="0" dirty="0" smtClean="0">
                          <a:latin typeface="Georgia" pitchFamily="18" charset="0"/>
                        </a:rPr>
                        <a:t> Scott</a:t>
                      </a:r>
                      <a:endParaRPr lang="ru-RU" sz="2000" b="1" i="1" dirty="0">
                        <a:latin typeface="Georg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i="1" dirty="0" smtClean="0">
                          <a:latin typeface="Georgia" pitchFamily="18" charset="0"/>
                        </a:rPr>
                        <a:t>“An</a:t>
                      </a:r>
                      <a:r>
                        <a:rPr lang="en-US" sz="2400" b="1" i="1" baseline="0" dirty="0" smtClean="0">
                          <a:latin typeface="Georgia" pitchFamily="18" charset="0"/>
                        </a:rPr>
                        <a:t> Ideal Husband</a:t>
                      </a:r>
                      <a:r>
                        <a:rPr lang="en-US" sz="2400" b="1" i="1" dirty="0" smtClean="0">
                          <a:latin typeface="Georgia" pitchFamily="18" charset="0"/>
                        </a:rPr>
                        <a:t>”</a:t>
                      </a:r>
                      <a:endParaRPr lang="ru-RU" sz="2400" b="1" i="1" dirty="0">
                        <a:latin typeface="Georgia" pitchFamily="18" charset="0"/>
                      </a:endParaRPr>
                    </a:p>
                  </a:txBody>
                  <a:tcPr/>
                </a:tc>
              </a:tr>
              <a:tr h="714381">
                <a:tc>
                  <a:txBody>
                    <a:bodyPr/>
                    <a:lstStyle/>
                    <a:p>
                      <a:pPr algn="ctr"/>
                      <a:r>
                        <a:rPr lang="en-US" sz="2400" b="1" i="1" dirty="0" smtClean="0">
                          <a:latin typeface="Georgia" pitchFamily="18" charset="0"/>
                        </a:rPr>
                        <a:t>George</a:t>
                      </a:r>
                      <a:r>
                        <a:rPr lang="en-US" sz="2400" b="1" i="1" baseline="0" dirty="0" smtClean="0">
                          <a:latin typeface="Georgia" pitchFamily="18" charset="0"/>
                        </a:rPr>
                        <a:t> Byron</a:t>
                      </a:r>
                      <a:endParaRPr lang="ru-RU" sz="2400" b="1" i="1" dirty="0">
                        <a:latin typeface="Georg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i="1" dirty="0" smtClean="0">
                          <a:latin typeface="Georgia" pitchFamily="18" charset="0"/>
                        </a:rPr>
                        <a:t>“Gulliver’s Travels”</a:t>
                      </a:r>
                      <a:endParaRPr lang="ru-RU" sz="2400" b="1" i="1" dirty="0">
                        <a:latin typeface="Georgia" pitchFamily="18" charset="0"/>
                      </a:endParaRPr>
                    </a:p>
                  </a:txBody>
                  <a:tcPr/>
                </a:tc>
              </a:tr>
              <a:tr h="714381">
                <a:tc>
                  <a:txBody>
                    <a:bodyPr/>
                    <a:lstStyle/>
                    <a:p>
                      <a:pPr algn="ctr"/>
                      <a:r>
                        <a:rPr lang="en-US" sz="2400" b="1" i="1" dirty="0" smtClean="0">
                          <a:latin typeface="Georgia" pitchFamily="18" charset="0"/>
                        </a:rPr>
                        <a:t>John</a:t>
                      </a:r>
                      <a:r>
                        <a:rPr lang="en-US" sz="2400" b="1" i="1" baseline="0" dirty="0" smtClean="0">
                          <a:latin typeface="Georgia" pitchFamily="18" charset="0"/>
                        </a:rPr>
                        <a:t> Galsworthy </a:t>
                      </a:r>
                      <a:endParaRPr lang="ru-RU" sz="2400" b="1" i="1" dirty="0">
                        <a:latin typeface="Georg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i="1" dirty="0" smtClean="0">
                          <a:latin typeface="Georgia" pitchFamily="18" charset="0"/>
                        </a:rPr>
                        <a:t>“Ivanhoe”</a:t>
                      </a:r>
                      <a:endParaRPr lang="ru-RU" sz="2400" b="1" i="1" dirty="0">
                        <a:latin typeface="Georgia" pitchFamily="18" charset="0"/>
                      </a:endParaRPr>
                    </a:p>
                  </a:txBody>
                  <a:tcPr/>
                </a:tc>
              </a:tr>
              <a:tr h="714381">
                <a:tc>
                  <a:txBody>
                    <a:bodyPr/>
                    <a:lstStyle/>
                    <a:p>
                      <a:pPr algn="ctr"/>
                      <a:r>
                        <a:rPr lang="en-US" sz="2400" b="1" i="1" dirty="0" smtClean="0">
                          <a:latin typeface="Georgia" pitchFamily="18" charset="0"/>
                        </a:rPr>
                        <a:t>Jonathan</a:t>
                      </a:r>
                      <a:r>
                        <a:rPr lang="en-US" sz="2400" b="1" i="1" baseline="0" dirty="0" smtClean="0">
                          <a:latin typeface="Georgia" pitchFamily="18" charset="0"/>
                        </a:rPr>
                        <a:t> Swift</a:t>
                      </a:r>
                      <a:endParaRPr lang="ru-RU" sz="2400" b="1" i="1" dirty="0">
                        <a:latin typeface="Georg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i="1" dirty="0" smtClean="0">
                          <a:latin typeface="Georgia" pitchFamily="18" charset="0"/>
                        </a:rPr>
                        <a:t>“The Forsythe</a:t>
                      </a:r>
                      <a:r>
                        <a:rPr lang="en-US" sz="2400" b="1" i="1" baseline="0" dirty="0" smtClean="0">
                          <a:latin typeface="Georgia" pitchFamily="18" charset="0"/>
                        </a:rPr>
                        <a:t> Saga</a:t>
                      </a:r>
                      <a:r>
                        <a:rPr lang="en-US" sz="2400" b="1" i="1" dirty="0" smtClean="0">
                          <a:latin typeface="Georgia" pitchFamily="18" charset="0"/>
                        </a:rPr>
                        <a:t>”</a:t>
                      </a:r>
                      <a:endParaRPr lang="ru-RU" sz="2400" b="1" i="1" dirty="0">
                        <a:latin typeface="Georgia" pitchFamily="18" charset="0"/>
                      </a:endParaRPr>
                    </a:p>
                  </a:txBody>
                  <a:tcPr/>
                </a:tc>
              </a:tr>
              <a:tr h="714381">
                <a:tc>
                  <a:txBody>
                    <a:bodyPr/>
                    <a:lstStyle/>
                    <a:p>
                      <a:pPr algn="ctr"/>
                      <a:r>
                        <a:rPr lang="en-US" sz="2400" b="1" i="1" dirty="0" smtClean="0">
                          <a:latin typeface="Georgia" pitchFamily="18" charset="0"/>
                        </a:rPr>
                        <a:t>William</a:t>
                      </a:r>
                      <a:r>
                        <a:rPr lang="en-US" sz="2400" b="1" i="1" baseline="0" dirty="0" smtClean="0">
                          <a:latin typeface="Georgia" pitchFamily="18" charset="0"/>
                        </a:rPr>
                        <a:t> Shakespeare</a:t>
                      </a:r>
                      <a:endParaRPr lang="ru-RU" sz="2400" b="1" i="1" dirty="0">
                        <a:latin typeface="Georg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i="1" dirty="0" smtClean="0">
                          <a:latin typeface="Georgia" pitchFamily="18" charset="0"/>
                        </a:rPr>
                        <a:t>“</a:t>
                      </a:r>
                      <a:r>
                        <a:rPr lang="en-US" sz="2400" b="1" i="1" baseline="0" dirty="0" smtClean="0">
                          <a:latin typeface="Georgia" pitchFamily="18" charset="0"/>
                        </a:rPr>
                        <a:t>Jungle Book</a:t>
                      </a:r>
                      <a:r>
                        <a:rPr lang="en-US" sz="2400" b="1" i="1" dirty="0" smtClean="0">
                          <a:latin typeface="Georgia" pitchFamily="18" charset="0"/>
                        </a:rPr>
                        <a:t>”</a:t>
                      </a:r>
                      <a:endParaRPr lang="ru-RU" sz="2400" b="1" i="1" dirty="0">
                        <a:latin typeface="Georgia" pitchFamily="18" charset="0"/>
                      </a:endParaRPr>
                    </a:p>
                  </a:txBody>
                  <a:tcPr/>
                </a:tc>
              </a:tr>
              <a:tr h="714381">
                <a:tc>
                  <a:txBody>
                    <a:bodyPr/>
                    <a:lstStyle/>
                    <a:p>
                      <a:pPr algn="ctr"/>
                      <a:r>
                        <a:rPr lang="en-US" sz="2400" b="1" i="1" dirty="0" smtClean="0">
                          <a:latin typeface="Georgia" pitchFamily="18" charset="0"/>
                        </a:rPr>
                        <a:t>Rudyard</a:t>
                      </a:r>
                      <a:r>
                        <a:rPr lang="en-US" sz="2400" b="1" i="1" baseline="0" dirty="0" smtClean="0">
                          <a:latin typeface="Georgia" pitchFamily="18" charset="0"/>
                        </a:rPr>
                        <a:t> Kipling</a:t>
                      </a:r>
                      <a:endParaRPr lang="ru-RU" sz="2400" b="1" i="1" dirty="0">
                        <a:latin typeface="Georg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i="1" dirty="0" smtClean="0">
                          <a:latin typeface="Georgia" pitchFamily="18" charset="0"/>
                        </a:rPr>
                        <a:t>“Othello”</a:t>
                      </a:r>
                      <a:endParaRPr lang="ru-RU" sz="2400" b="1" i="1" dirty="0">
                        <a:latin typeface="Georgia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0100" y="-214338"/>
            <a:ext cx="7239000" cy="1143000"/>
          </a:xfrm>
        </p:spPr>
        <p:txBody>
          <a:bodyPr/>
          <a:lstStyle/>
          <a:p>
            <a:pPr algn="ctr"/>
            <a:r>
              <a:rPr lang="uk-UA" i="0" dirty="0" smtClean="0">
                <a:solidFill>
                  <a:schemeClr val="tx2"/>
                </a:solidFill>
                <a:latin typeface="Georgia" pitchFamily="18" charset="0"/>
              </a:rPr>
              <a:t>Анімована схема</a:t>
            </a:r>
            <a:endParaRPr lang="ru-RU" i="0" dirty="0">
              <a:solidFill>
                <a:schemeClr val="tx2"/>
              </a:solidFill>
              <a:latin typeface="Georg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468610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0">
        <p:cut/>
      </p:transition>
    </mc:Choice>
    <mc:Fallback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23690608"/>
              </p:ext>
            </p:extLst>
          </p:nvPr>
        </p:nvGraphicFramePr>
        <p:xfrm>
          <a:off x="500034" y="928672"/>
          <a:ext cx="8286808" cy="571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43404"/>
                <a:gridCol w="4143404"/>
              </a:tblGrid>
              <a:tr h="714380">
                <a:tc gridSpan="2"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714380">
                <a:tc>
                  <a:txBody>
                    <a:bodyPr/>
                    <a:lstStyle/>
                    <a:p>
                      <a:pPr algn="ctr"/>
                      <a:r>
                        <a:rPr lang="en-US" sz="2400" b="1" i="1" dirty="0" smtClean="0">
                          <a:latin typeface="Georgia" pitchFamily="18" charset="0"/>
                        </a:rPr>
                        <a:t>Oscar</a:t>
                      </a:r>
                      <a:r>
                        <a:rPr lang="en-US" sz="2400" b="1" i="1" baseline="0" dirty="0" smtClean="0">
                          <a:latin typeface="Georgia" pitchFamily="18" charset="0"/>
                        </a:rPr>
                        <a:t> Wilde</a:t>
                      </a:r>
                      <a:endParaRPr lang="ru-RU" sz="2400" b="1" i="1" dirty="0">
                        <a:latin typeface="Georg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i="1" dirty="0" smtClean="0">
                          <a:latin typeface="Georgia" pitchFamily="18" charset="0"/>
                        </a:rPr>
                        <a:t>“</a:t>
                      </a:r>
                      <a:r>
                        <a:rPr kumimoji="0" lang="en-US" sz="2400" b="1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Georgia" pitchFamily="18" charset="0"/>
                          <a:ea typeface="+mn-ea"/>
                          <a:cs typeface="+mn-cs"/>
                        </a:rPr>
                        <a:t>An Ideal Husband</a:t>
                      </a:r>
                      <a:r>
                        <a:rPr lang="en-US" sz="2400" b="1" i="1" dirty="0" smtClean="0">
                          <a:latin typeface="Georgia" pitchFamily="18" charset="0"/>
                        </a:rPr>
                        <a:t>”</a:t>
                      </a:r>
                      <a:endParaRPr lang="ru-RU" sz="2400" b="1" i="1" dirty="0">
                        <a:latin typeface="Georgia" pitchFamily="18" charset="0"/>
                      </a:endParaRPr>
                    </a:p>
                  </a:txBody>
                  <a:tcPr/>
                </a:tc>
              </a:tr>
              <a:tr h="714380">
                <a:tc>
                  <a:txBody>
                    <a:bodyPr/>
                    <a:lstStyle/>
                    <a:p>
                      <a:pPr algn="ctr"/>
                      <a:r>
                        <a:rPr lang="en-US" sz="2400" b="1" i="1" dirty="0" smtClean="0">
                          <a:latin typeface="Georgia" pitchFamily="18" charset="0"/>
                        </a:rPr>
                        <a:t>Walter</a:t>
                      </a:r>
                      <a:r>
                        <a:rPr lang="en-US" sz="2400" b="1" i="1" baseline="0" dirty="0" smtClean="0">
                          <a:latin typeface="Georgia" pitchFamily="18" charset="0"/>
                        </a:rPr>
                        <a:t> Scott</a:t>
                      </a:r>
                      <a:endParaRPr lang="ru-RU" sz="2400" b="1" i="1" dirty="0">
                        <a:latin typeface="Georg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i="1" dirty="0" smtClean="0">
                          <a:latin typeface="Georgia" pitchFamily="18" charset="0"/>
                        </a:rPr>
                        <a:t>“</a:t>
                      </a:r>
                      <a:r>
                        <a:rPr kumimoji="0" lang="en-US" sz="2400" b="1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Georgia" pitchFamily="18" charset="0"/>
                          <a:ea typeface="+mn-ea"/>
                          <a:cs typeface="+mn-cs"/>
                        </a:rPr>
                        <a:t>Ivanhoe</a:t>
                      </a:r>
                      <a:r>
                        <a:rPr lang="en-US" sz="2400" b="1" i="1" dirty="0" smtClean="0">
                          <a:latin typeface="Georgia" pitchFamily="18" charset="0"/>
                        </a:rPr>
                        <a:t>”</a:t>
                      </a:r>
                      <a:endParaRPr lang="ru-RU" sz="2400" b="1" i="1" dirty="0">
                        <a:latin typeface="Georgia" pitchFamily="18" charset="0"/>
                      </a:endParaRPr>
                    </a:p>
                  </a:txBody>
                  <a:tcPr/>
                </a:tc>
              </a:tr>
              <a:tr h="714380">
                <a:tc>
                  <a:txBody>
                    <a:bodyPr/>
                    <a:lstStyle/>
                    <a:p>
                      <a:pPr algn="ctr"/>
                      <a:r>
                        <a:rPr lang="en-US" sz="2400" b="1" i="1" dirty="0" smtClean="0">
                          <a:latin typeface="Georgia" pitchFamily="18" charset="0"/>
                        </a:rPr>
                        <a:t>George</a:t>
                      </a:r>
                      <a:r>
                        <a:rPr lang="en-US" sz="2400" b="1" i="1" baseline="0" dirty="0" smtClean="0">
                          <a:latin typeface="Georgia" pitchFamily="18" charset="0"/>
                        </a:rPr>
                        <a:t> Byron</a:t>
                      </a:r>
                      <a:endParaRPr lang="ru-RU" sz="2400" b="1" i="1" dirty="0">
                        <a:latin typeface="Georg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i="1" dirty="0" smtClean="0">
                          <a:latin typeface="Georgia" pitchFamily="18" charset="0"/>
                        </a:rPr>
                        <a:t>“</a:t>
                      </a:r>
                      <a:r>
                        <a:rPr kumimoji="0" lang="en-US" sz="2400" b="1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Georgia" pitchFamily="18" charset="0"/>
                          <a:ea typeface="+mn-ea"/>
                          <a:cs typeface="+mn-cs"/>
                        </a:rPr>
                        <a:t>Don Juan</a:t>
                      </a:r>
                      <a:r>
                        <a:rPr lang="en-US" sz="2400" b="1" i="1" dirty="0" smtClean="0">
                          <a:latin typeface="Georgia" pitchFamily="18" charset="0"/>
                        </a:rPr>
                        <a:t>”</a:t>
                      </a:r>
                      <a:endParaRPr lang="ru-RU" sz="2400" b="1" i="1" dirty="0">
                        <a:latin typeface="Georgia" pitchFamily="18" charset="0"/>
                      </a:endParaRPr>
                    </a:p>
                  </a:txBody>
                  <a:tcPr/>
                </a:tc>
              </a:tr>
              <a:tr h="714380">
                <a:tc>
                  <a:txBody>
                    <a:bodyPr/>
                    <a:lstStyle/>
                    <a:p>
                      <a:pPr algn="ctr"/>
                      <a:r>
                        <a:rPr lang="en-US" sz="2400" b="1" i="1" dirty="0" smtClean="0">
                          <a:latin typeface="Georgia" pitchFamily="18" charset="0"/>
                        </a:rPr>
                        <a:t>John</a:t>
                      </a:r>
                      <a:r>
                        <a:rPr lang="en-US" sz="2400" b="1" i="1" baseline="0" dirty="0" smtClean="0">
                          <a:latin typeface="Georgia" pitchFamily="18" charset="0"/>
                        </a:rPr>
                        <a:t> Galsworthy </a:t>
                      </a:r>
                      <a:endParaRPr lang="ru-RU" sz="2400" b="1" i="1" dirty="0">
                        <a:latin typeface="Georg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i="1" dirty="0" smtClean="0">
                          <a:latin typeface="Georgia" pitchFamily="18" charset="0"/>
                        </a:rPr>
                        <a:t>“The Forsythe</a:t>
                      </a:r>
                      <a:r>
                        <a:rPr lang="en-US" sz="2400" b="1" i="1" baseline="0" dirty="0" smtClean="0">
                          <a:latin typeface="Georgia" pitchFamily="18" charset="0"/>
                        </a:rPr>
                        <a:t> Saga</a:t>
                      </a:r>
                      <a:r>
                        <a:rPr lang="en-US" sz="2400" b="1" i="1" dirty="0" smtClean="0">
                          <a:latin typeface="Georgia" pitchFamily="18" charset="0"/>
                        </a:rPr>
                        <a:t>”</a:t>
                      </a:r>
                      <a:endParaRPr lang="ru-RU" sz="2400" b="1" i="1" dirty="0">
                        <a:latin typeface="Georgia" pitchFamily="18" charset="0"/>
                      </a:endParaRPr>
                    </a:p>
                  </a:txBody>
                  <a:tcPr/>
                </a:tc>
              </a:tr>
              <a:tr h="714380">
                <a:tc>
                  <a:txBody>
                    <a:bodyPr/>
                    <a:lstStyle/>
                    <a:p>
                      <a:pPr algn="ctr"/>
                      <a:r>
                        <a:rPr lang="en-US" sz="2400" b="1" i="1" dirty="0" smtClean="0">
                          <a:latin typeface="Georgia" pitchFamily="18" charset="0"/>
                        </a:rPr>
                        <a:t>Jonathan</a:t>
                      </a:r>
                      <a:r>
                        <a:rPr lang="en-US" sz="2400" b="1" i="1" baseline="0" dirty="0" smtClean="0">
                          <a:latin typeface="Georgia" pitchFamily="18" charset="0"/>
                        </a:rPr>
                        <a:t> Swift</a:t>
                      </a:r>
                      <a:endParaRPr lang="ru-RU" sz="2400" b="1" i="1" dirty="0">
                        <a:latin typeface="Georg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i="1" dirty="0" smtClean="0">
                          <a:latin typeface="Georgia" pitchFamily="18" charset="0"/>
                        </a:rPr>
                        <a:t>“</a:t>
                      </a:r>
                      <a:r>
                        <a:rPr kumimoji="0" lang="en-US" sz="2400" b="1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Georgia" pitchFamily="18" charset="0"/>
                          <a:ea typeface="+mn-ea"/>
                          <a:cs typeface="+mn-cs"/>
                        </a:rPr>
                        <a:t>“Gulliver’s Travels” </a:t>
                      </a:r>
                      <a:r>
                        <a:rPr lang="en-US" sz="2400" b="1" i="1" dirty="0" smtClean="0">
                          <a:latin typeface="Georgia" pitchFamily="18" charset="0"/>
                        </a:rPr>
                        <a:t>”</a:t>
                      </a:r>
                      <a:endParaRPr lang="ru-RU" sz="2400" b="1" i="1" dirty="0">
                        <a:latin typeface="Georgia" pitchFamily="18" charset="0"/>
                      </a:endParaRPr>
                    </a:p>
                  </a:txBody>
                  <a:tcPr/>
                </a:tc>
              </a:tr>
              <a:tr h="714380">
                <a:tc>
                  <a:txBody>
                    <a:bodyPr/>
                    <a:lstStyle/>
                    <a:p>
                      <a:pPr algn="ctr"/>
                      <a:r>
                        <a:rPr lang="en-US" sz="2400" b="1" i="1" dirty="0" smtClean="0">
                          <a:latin typeface="Georgia" pitchFamily="18" charset="0"/>
                        </a:rPr>
                        <a:t>William</a:t>
                      </a:r>
                      <a:r>
                        <a:rPr lang="en-US" sz="2400" b="1" i="1" baseline="0" dirty="0" smtClean="0">
                          <a:latin typeface="Georgia" pitchFamily="18" charset="0"/>
                        </a:rPr>
                        <a:t> Shakespeare</a:t>
                      </a:r>
                      <a:endParaRPr lang="ru-RU" sz="2400" b="1" i="1" dirty="0">
                        <a:latin typeface="Georg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i="1" dirty="0" smtClean="0">
                          <a:latin typeface="Georgia" pitchFamily="18" charset="0"/>
                        </a:rPr>
                        <a:t>“Othello”</a:t>
                      </a:r>
                      <a:endParaRPr lang="ru-RU" sz="2400" b="1" i="1" dirty="0">
                        <a:latin typeface="Georgia" pitchFamily="18" charset="0"/>
                      </a:endParaRPr>
                    </a:p>
                  </a:txBody>
                  <a:tcPr/>
                </a:tc>
              </a:tr>
              <a:tr h="714380">
                <a:tc>
                  <a:txBody>
                    <a:bodyPr/>
                    <a:lstStyle/>
                    <a:p>
                      <a:pPr algn="ctr"/>
                      <a:r>
                        <a:rPr lang="en-US" sz="2400" b="1" i="1" dirty="0" smtClean="0">
                          <a:latin typeface="Georgia" pitchFamily="18" charset="0"/>
                        </a:rPr>
                        <a:t>Rudyard</a:t>
                      </a:r>
                      <a:r>
                        <a:rPr lang="en-US" sz="2400" b="1" i="1" baseline="0" dirty="0" smtClean="0">
                          <a:latin typeface="Georgia" pitchFamily="18" charset="0"/>
                        </a:rPr>
                        <a:t> Kipling</a:t>
                      </a:r>
                      <a:endParaRPr lang="ru-RU" sz="2400" b="1" i="1" dirty="0">
                        <a:latin typeface="Georg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2400" b="1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LnTx/>
                          <a:uFillTx/>
                          <a:latin typeface="Georgia" pitchFamily="18" charset="0"/>
                          <a:ea typeface="+mn-ea"/>
                          <a:cs typeface="+mn-cs"/>
                        </a:rPr>
                        <a:t>“</a:t>
                      </a:r>
                      <a:r>
                        <a:rPr kumimoji="0" lang="en-US" sz="2400" b="1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Georgia" pitchFamily="18" charset="0"/>
                          <a:ea typeface="+mn-ea"/>
                          <a:cs typeface="+mn-cs"/>
                        </a:rPr>
                        <a:t>Jungle Book”</a:t>
                      </a:r>
                      <a:endParaRPr lang="ru-RU" sz="2400" b="1" i="1" dirty="0">
                        <a:latin typeface="Georgia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52500" y="-171400"/>
            <a:ext cx="7239000" cy="1143000"/>
          </a:xfrm>
        </p:spPr>
        <p:txBody>
          <a:bodyPr/>
          <a:lstStyle/>
          <a:p>
            <a:pPr algn="ctr"/>
            <a:r>
              <a:rPr lang="uk-UA" i="0" dirty="0" smtClean="0">
                <a:solidFill>
                  <a:schemeClr val="tx2"/>
                </a:solidFill>
                <a:latin typeface="Georgia" pitchFamily="18" charset="0"/>
              </a:rPr>
              <a:t>Анімована схема</a:t>
            </a:r>
            <a:endParaRPr lang="ru-RU" i="0" dirty="0">
              <a:solidFill>
                <a:schemeClr val="tx2"/>
              </a:solidFill>
              <a:latin typeface="Georg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471991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0">
        <p:cut/>
      </p:transition>
    </mc:Choice>
    <mc:Fallback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азовая">
  <a:themeElements>
    <a:clrScheme name="Базовая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Базовая">
      <a:maj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Базовая">
      <a: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48000">
              <a:schemeClr val="phClr">
                <a:tint val="54000"/>
                <a:satMod val="140000"/>
              </a:schemeClr>
            </a:gs>
            <a:gs pos="100000">
              <a:schemeClr val="phClr">
                <a:tint val="24000"/>
                <a:satMod val="260000"/>
              </a:schemeClr>
            </a:gs>
          </a:gsLst>
          <a:lin ang="1620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48000"/>
                <a:satMod val="180000"/>
                <a:lumMod val="94000"/>
              </a:schemeClr>
            </a:gs>
            <a:gs pos="100000">
              <a:schemeClr val="phClr">
                <a:shade val="48000"/>
                <a:satMod val="180000"/>
                <a:lumMod val="94000"/>
              </a:schemeClr>
            </a:gs>
          </a:gsLst>
          <a:lin ang="4140000" scaled="1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12700" dir="5400000" sx="102000" sy="102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19800000"/>
            </a:lightRig>
          </a:scene3d>
          <a:sp3d prstMaterial="metal">
            <a:bevelT w="38100" h="38100"/>
          </a:sp3d>
        </a:effectStyle>
        <a:effectStyle>
          <a:effectLst>
            <a:outerShdw blurRad="114300" dist="114300" dir="5400000" rotWithShape="0">
              <a:srgbClr val="000000">
                <a:alpha val="7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plastic"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</a:schemeClr>
            </a:gs>
            <a:gs pos="100000">
              <a:schemeClr val="phClr">
                <a:shade val="40000"/>
                <a:satMod val="18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4000"/>
                <a:satMod val="280000"/>
              </a:schemeClr>
              <a:schemeClr val="phClr">
                <a:tint val="60000"/>
                <a:sat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Elemental</Template>
  <TotalTime>0</TotalTime>
  <Words>89</Words>
  <Application>Microsoft Office PowerPoint</Application>
  <PresentationFormat>Экран (4:3)</PresentationFormat>
  <Paragraphs>30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Базовая</vt:lpstr>
      <vt:lpstr>Анімована схема</vt:lpstr>
      <vt:lpstr>Анімована схема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Анімована схема</dc:title>
  <dc:creator>School 3</dc:creator>
  <cp:lastModifiedBy>admin</cp:lastModifiedBy>
  <cp:revision>1</cp:revision>
  <dcterms:created xsi:type="dcterms:W3CDTF">2006-08-16T00:00:00Z</dcterms:created>
  <dcterms:modified xsi:type="dcterms:W3CDTF">2016-02-18T09:33:47Z</dcterms:modified>
</cp:coreProperties>
</file>