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9" r:id="rId4"/>
    <p:sldId id="263" r:id="rId5"/>
    <p:sldId id="265" r:id="rId6"/>
    <p:sldId id="266" r:id="rId7"/>
    <p:sldId id="260" r:id="rId8"/>
    <p:sldId id="277" r:id="rId9"/>
    <p:sldId id="261" r:id="rId10"/>
    <p:sldId id="270" r:id="rId11"/>
    <p:sldId id="262" r:id="rId12"/>
    <p:sldId id="268" r:id="rId13"/>
    <p:sldId id="271" r:id="rId14"/>
    <p:sldId id="274" r:id="rId15"/>
    <p:sldId id="272" r:id="rId16"/>
    <p:sldId id="273" r:id="rId17"/>
    <p:sldId id="264" r:id="rId18"/>
    <p:sldId id="275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08D4-DC6B-4F7C-9778-A9A973734F12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35D-8977-4BAC-9F51-FC295D1E1F9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E35D-8977-4BAC-9F51-FC295D1E1F97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0179D-8AD3-4662-95C7-5E0C36644BFA}" type="datetimeFigureOut">
              <a:rPr lang="uk-UA" smtClean="0"/>
              <a:pPr/>
              <a:t>02.12.2015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397CFC-545C-4A8B-9B39-699ECB456A3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7;&#1088;&#1086;&#1077;&#1082;&#1090;%20&#1084;&#1072;&#1084;&#1072;\&#1074;&#1110;&#1076;&#1082;&#1088;&#1080;&#1090;&#1080;&#1081;%20&#1091;&#1088;&#1086;&#1082;\&#1088;&#1080;&#1089;&#1091;&#1085;&#1082;&#1080;\2%20&#1040;&#1085;&#1089;&#1072;&#1084;&#1073;&#1083;&#1100;%20&#1090;&#1072;&#1085;&#1094;&#1102;%20'&#1055;&#1088;&#1086;&#1083;&#1110;&#1089;&#1086;&#1082;'%20-%20&#1055;&#1086;&#1083;&#1100;&#1082;&#1072;%20(online-video-cutter.com)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7;&#1088;&#1086;&#1077;&#1082;&#1090;%20&#1084;&#1072;&#1084;&#1072;\&#1074;&#1110;&#1076;&#1082;&#1088;&#1080;&#1090;&#1080;&#1081;%20&#1091;&#1088;&#1086;&#1082;\&#1088;&#1080;&#1089;&#1091;&#1085;&#1082;&#1080;\2%20&#1072;&#1085;&#1089;&#1072;&#1084;&#1073;&#1083;&#1100;%20&#1055;.&#1055;.%20&#1042;&#1080;&#1088;&#1089;&#1082;&#1086;&#1075;&#1086;%20(&#1059;&#1082;&#1088;&#1072;&#1080;&#1085;&#1072;)%20-%20&#1043;&#1086;&#1087;&#1072;&#1082;%20(online-video-cutter.com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7;&#1088;&#1086;&#1077;&#1082;&#1090;%20&#1084;&#1072;&#1084;&#1072;\&#1074;&#1110;&#1076;&#1082;&#1088;&#1080;&#1090;&#1080;&#1081;%20&#1091;&#1088;&#1086;&#1082;\&#1088;&#1080;&#1089;&#1091;&#1085;&#1082;&#1080;\'&#1050;&#1086;&#1083;&#1080;&#1089;&#1082;&#1086;&#1074;&#1072;%20&#1096;&#1082;&#1086;&#1083;&#1110;'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7;&#1088;&#1086;&#1077;&#1082;&#1090;%20&#1084;&#1072;&#1084;&#1072;\&#1074;&#1110;&#1076;&#1082;&#1088;&#1080;&#1090;&#1080;&#1081;%20&#1091;&#1088;&#1086;&#1082;\&#1088;&#1080;&#1089;&#1091;&#1085;&#1082;&#1080;\&#1063;&#1086;&#1073;&#1110;&#1090;&#1082;&#1080;%20&#1084;&#1086;&#1111;%20&#1095;&#1077;&#1088;&#1074;&#1086;&#1085;&#1110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7;&#1088;&#1086;&#1077;&#1082;&#1090;%20&#1084;&#1072;&#1084;&#1072;\&#1045;.%20&#1043;&#1088;&#1110;&#1075;%20'&#1058;&#1072;&#1085;&#1086;&#1082;%20&#1077;&#1083;&#1100;&#1092;&#1110;&#1074;'%20(&#1087;&#1088;&#1086;&#1077;&#1082;&#1090;%20&#1057;.%20&#1044;&#1077;&#1088;&#1076;&#1080;)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422976" cy="18288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Країна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загадкових 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ритмів</a:t>
            </a:r>
            <a:endParaRPr lang="uk-UA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422976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32" name="Picture 8" descr="D:\проект мама\анімації\babochkia-1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7976">
            <a:off x="7236296" y="764704"/>
            <a:ext cx="1085850" cy="990600"/>
          </a:xfrm>
          <a:prstGeom prst="rect">
            <a:avLst/>
          </a:prstGeom>
          <a:noFill/>
        </p:spPr>
      </p:pic>
      <p:pic>
        <p:nvPicPr>
          <p:cNvPr id="15" name="Picture 8" descr="D:\проект мама\анімації\babochkia-1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55905">
            <a:off x="4572000" y="2420888"/>
            <a:ext cx="108585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2 Ансамбль танцю 'Пролісок' - Полька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7632848" cy="453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07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 </a:t>
            </a:r>
            <a:r>
              <a:rPr lang="uk-UA" sz="32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Гопак </a:t>
            </a:r>
            <a:endParaRPr lang="uk-UA" b="1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 веселий запальний танець України.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 назва походить від вигуку “ Гоп!”</a:t>
            </a:r>
          </a:p>
          <a:p>
            <a:pPr algn="ctr">
              <a:buNone/>
            </a:pPr>
            <a:r>
              <a:rPr lang="uk-UA" dirty="0" smtClean="0"/>
              <a:t>      (гупати, тупотіти, підстрибувати).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 здавна був улюбленим танцем козаків. </a:t>
            </a:r>
          </a:p>
        </p:txBody>
      </p:sp>
      <p:pic>
        <p:nvPicPr>
          <p:cNvPr id="4" name="Picture 4" descr="D:\проект мама\відкритий урок\рисунки\BDVGDgpRERzC8O2F.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480798" cy="298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2 ансамбль П.П. Вирского (Украина) - Гопак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316416" cy="554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'Колискова школі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8064896" cy="49376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5626968" cy="107099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Музична </a:t>
            </a:r>
            <a:r>
              <a:rPr lang="uk-UA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розминка</a:t>
            </a:r>
            <a:r>
              <a:rPr lang="uk-UA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uk-UA" sz="4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 descr="D:\проект мама\картинки\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65342">
            <a:off x="3681830" y="1631160"/>
            <a:ext cx="4731707" cy="329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Чобітки мої червоні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7416824" cy="471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altLang="uk-UA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latin typeface="Comic Sans MS" pitchFamily="66" charset="0"/>
              </a:rPr>
              <a:t>Едвард </a:t>
            </a:r>
            <a:r>
              <a:rPr lang="uk-UA" altLang="uk-UA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latin typeface="Comic Sans MS" pitchFamily="66" charset="0"/>
              </a:rPr>
              <a:t>Гріг</a:t>
            </a:r>
            <a:endParaRPr lang="uk-UA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26626" name="Picture 2" descr="D:\проект мама\відкритий урок\рисунки\gri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523596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780928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Норвезький композитор</a:t>
            </a:r>
            <a:endParaRPr lang="pl-PL" altLang="uk-UA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pl-PL" altLang="uk-UA" sz="2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uk-UA" altLang="uk-UA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 його творах  живуть казкові ельфи та гноми</a:t>
            </a:r>
            <a:endParaRPr lang="pl-PL" altLang="uk-UA" sz="28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endParaRPr lang="uk-UA" altLang="uk-UA" sz="2800" b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Е. Гріг 'Танок ельфів' (проект С. Дерди)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818632"/>
            <a:ext cx="7992888" cy="599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„</a:t>
            </a:r>
            <a:r>
              <a:rPr lang="uk-UA" sz="5400" b="1" spc="200" dirty="0" smtClean="0">
                <a:ln w="29210"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Портфелик знань</a:t>
            </a:r>
            <a:r>
              <a:rPr lang="pl-PL" b="1" spc="200" dirty="0" smtClean="0">
                <a:ln w="29210"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”</a:t>
            </a:r>
            <a:endParaRPr lang="uk-UA" b="1" spc="200" dirty="0">
              <a:ln w="29210">
                <a:solidFill>
                  <a:srgbClr val="7030A0"/>
                </a:solidFill>
              </a:ln>
              <a:solidFill>
                <a:srgbClr val="FFC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4" name="Picture 2" descr="D:\проект мама\відкритий урок\рисунки\kak-risovat-rjukz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816424" cy="437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</a:t>
            </a:r>
            <a:endParaRPr lang="uk-U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103615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Comic Sans MS" pitchFamily="66" charset="0"/>
              </a:rPr>
              <a:t>Музичний словничок</a:t>
            </a:r>
            <a:endParaRPr lang="uk-UA" sz="4000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altLang="uk-UA" sz="28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altLang="uk-UA" sz="28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altLang="uk-UA" sz="3200" b="1" dirty="0" smtClean="0">
                <a:solidFill>
                  <a:srgbClr val="CC0000"/>
                </a:solidFill>
                <a:latin typeface="Comic Sans MS" pitchFamily="66" charset="0"/>
              </a:rPr>
              <a:t>Танець</a:t>
            </a:r>
            <a:r>
              <a:rPr lang="uk-UA" altLang="uk-UA" sz="3200" b="1" dirty="0" smtClean="0">
                <a:solidFill>
                  <a:srgbClr val="000066"/>
                </a:solidFill>
                <a:latin typeface="Comic Sans MS" pitchFamily="66" charset="0"/>
              </a:rPr>
              <a:t> – це мистецтво ритмічних рухів під музику.</a:t>
            </a:r>
          </a:p>
          <a:p>
            <a:pPr algn="ctr">
              <a:buNone/>
            </a:pPr>
            <a:endParaRPr lang="uk-UA" altLang="uk-UA" sz="32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altLang="uk-UA" sz="3200" b="1" dirty="0" smtClean="0">
                <a:solidFill>
                  <a:srgbClr val="000066"/>
                </a:solidFill>
                <a:latin typeface="Comic Sans MS" pitchFamily="66" charset="0"/>
              </a:rPr>
              <a:t>Він має чіткий ритм і темп, що відповідають характеру певного танцю.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Подорож країною танців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6" descr="3-77-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81850" cy="4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Основні види музичних  </a:t>
            </a:r>
            <a:r>
              <a:rPr lang="uk-UA" sz="4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метроритмів</a:t>
            </a:r>
            <a:endParaRPr lang="uk-UA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436608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Дводольний</a:t>
            </a:r>
            <a:r>
              <a:rPr lang="uk-UA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endParaRPr lang="uk-UA" b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6608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Тридольний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2348880"/>
            <a:ext cx="2880320" cy="2304256"/>
            <a:chOff x="1235075" y="2286000"/>
            <a:chExt cx="2025650" cy="1357313"/>
          </a:xfrm>
        </p:grpSpPr>
        <p:sp>
          <p:nvSpPr>
            <p:cNvPr id="7" name="AutoShape 70"/>
            <p:cNvSpPr>
              <a:spLocks noChangeArrowheads="1"/>
            </p:cNvSpPr>
            <p:nvPr/>
          </p:nvSpPr>
          <p:spPr bwMode="auto">
            <a:xfrm>
              <a:off x="1235075" y="2819400"/>
              <a:ext cx="900113" cy="8239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AutoShape 72"/>
            <p:cNvSpPr>
              <a:spLocks noChangeArrowheads="1"/>
            </p:cNvSpPr>
            <p:nvPr/>
          </p:nvSpPr>
          <p:spPr bwMode="auto">
            <a:xfrm>
              <a:off x="2286000" y="2711450"/>
              <a:ext cx="974725" cy="914400"/>
            </a:xfrm>
            <a:prstGeom prst="flowChartConnector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1454150" y="2286000"/>
              <a:ext cx="5000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altLang="uk-UA" sz="3200">
                  <a:solidFill>
                    <a:srgbClr val="000066"/>
                  </a:solidFill>
                </a:rPr>
                <a:t>&gt;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187624" y="537321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Раз - два</a:t>
            </a:r>
            <a:endParaRPr lang="ru-RU" alt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5445224"/>
            <a:ext cx="370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Раз – два - три</a:t>
            </a:r>
            <a:endParaRPr lang="ru-RU" alt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88024" y="2348880"/>
            <a:ext cx="4104456" cy="2304256"/>
            <a:chOff x="5411788" y="2235200"/>
            <a:chExt cx="3094037" cy="1322388"/>
          </a:xfrm>
        </p:grpSpPr>
        <p:sp>
          <p:nvSpPr>
            <p:cNvPr id="23" name="AutoShape 71"/>
            <p:cNvSpPr>
              <a:spLocks noChangeArrowheads="1"/>
            </p:cNvSpPr>
            <p:nvPr/>
          </p:nvSpPr>
          <p:spPr bwMode="auto">
            <a:xfrm>
              <a:off x="5411788" y="2716213"/>
              <a:ext cx="900112" cy="8239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AutoShape 73"/>
            <p:cNvSpPr>
              <a:spLocks noChangeArrowheads="1"/>
            </p:cNvSpPr>
            <p:nvPr/>
          </p:nvSpPr>
          <p:spPr bwMode="auto">
            <a:xfrm>
              <a:off x="7531100" y="2606675"/>
              <a:ext cx="974725" cy="914400"/>
            </a:xfrm>
            <a:prstGeom prst="flowChartConnector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5" name="AutoShape 74"/>
            <p:cNvSpPr>
              <a:spLocks noChangeArrowheads="1"/>
            </p:cNvSpPr>
            <p:nvPr/>
          </p:nvSpPr>
          <p:spPr bwMode="auto">
            <a:xfrm>
              <a:off x="6375400" y="2643188"/>
              <a:ext cx="974725" cy="914400"/>
            </a:xfrm>
            <a:prstGeom prst="flowChartConnector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6" name="Rectangle 77"/>
            <p:cNvSpPr>
              <a:spLocks noChangeArrowheads="1"/>
            </p:cNvSpPr>
            <p:nvPr/>
          </p:nvSpPr>
          <p:spPr bwMode="auto">
            <a:xfrm>
              <a:off x="5662613" y="2235200"/>
              <a:ext cx="4222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altLang="uk-UA" sz="3200">
                  <a:solidFill>
                    <a:srgbClr val="000066"/>
                  </a:solidFill>
                </a:rPr>
                <a:t>&gt;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79912" y="1556793"/>
            <a:ext cx="5364088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Метроном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3554" name="Picture 2" descr="http://worldelectricguitar.ru/img.lessons/Metronom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88432" cy="455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mic Sans MS" pitchFamily="66" charset="0"/>
              </a:rPr>
              <a:t>Найвідоміші танці у світі</a:t>
            </a:r>
            <a:endParaRPr lang="uk-UA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935480"/>
            <a:ext cx="5184576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Вальс</a:t>
            </a:r>
          </a:p>
          <a:p>
            <a:pPr algn="ctr">
              <a:buNone/>
            </a:pPr>
            <a:r>
              <a:rPr lang="uk-UA" sz="3600" dirty="0" smtClean="0"/>
              <a:t>(</a:t>
            </a:r>
            <a:r>
              <a:rPr lang="uk-UA" sz="3600" b="1" dirty="0" smtClean="0">
                <a:latin typeface="Comic Sans MS" pitchFamily="66" charset="0"/>
              </a:rPr>
              <a:t>з </a:t>
            </a:r>
            <a:r>
              <a:rPr lang="uk-UA" sz="3600" b="1" dirty="0" err="1" smtClean="0">
                <a:latin typeface="Comic Sans MS" pitchFamily="66" charset="0"/>
              </a:rPr>
              <a:t>франц</a:t>
            </a:r>
            <a:r>
              <a:rPr lang="uk-UA" sz="3600" b="1" dirty="0" smtClean="0">
                <a:latin typeface="Comic Sans MS" pitchFamily="66" charset="0"/>
              </a:rPr>
              <a:t>. та нім. </a:t>
            </a:r>
            <a:br>
              <a:rPr lang="uk-UA" sz="3600" b="1" dirty="0" smtClean="0">
                <a:latin typeface="Comic Sans MS" pitchFamily="66" charset="0"/>
              </a:rPr>
            </a:br>
            <a:r>
              <a:rPr lang="uk-UA" sz="3600" b="1" dirty="0" smtClean="0">
                <a:latin typeface="Comic Sans MS" pitchFamily="66" charset="0"/>
              </a:rPr>
              <a:t>– кружляти)</a:t>
            </a:r>
          </a:p>
          <a:p>
            <a:pPr algn="ctr">
              <a:buFont typeface="Wingdings" pitchFamily="2" charset="2"/>
              <a:buChar char="§"/>
            </a:pPr>
            <a:r>
              <a:rPr lang="uk-UA" sz="3600" b="1" dirty="0" smtClean="0">
                <a:latin typeface="Comic Sans MS" pitchFamily="66" charset="0"/>
              </a:rPr>
              <a:t>країна походження –  Австрія.</a:t>
            </a:r>
          </a:p>
          <a:p>
            <a:pPr algn="ctr">
              <a:buFont typeface="Wingdings" pitchFamily="2" charset="2"/>
              <a:buChar char="§"/>
            </a:pPr>
            <a:r>
              <a:rPr lang="uk-UA" sz="3600" b="1" dirty="0" smtClean="0">
                <a:latin typeface="Comic Sans MS" pitchFamily="66" charset="0"/>
              </a:rPr>
              <a:t>виконується </a:t>
            </a:r>
            <a:br>
              <a:rPr lang="uk-UA" sz="3600" b="1" dirty="0" smtClean="0">
                <a:latin typeface="Comic Sans MS" pitchFamily="66" charset="0"/>
              </a:rPr>
            </a:br>
            <a:r>
              <a:rPr lang="uk-UA" sz="3600" b="1" dirty="0" smtClean="0">
                <a:latin typeface="Comic Sans MS" pitchFamily="66" charset="0"/>
              </a:rPr>
              <a:t>у тридольному </a:t>
            </a:r>
            <a:r>
              <a:rPr lang="uk-UA" sz="3600" b="1" dirty="0" err="1" smtClean="0">
                <a:latin typeface="Comic Sans MS" pitchFamily="66" charset="0"/>
              </a:rPr>
              <a:t>метроритмі</a:t>
            </a:r>
            <a:r>
              <a:rPr lang="uk-UA" sz="3600" b="1" dirty="0" smtClean="0">
                <a:latin typeface="Comic Sans MS" pitchFamily="66" charset="0"/>
              </a:rPr>
              <a:t>.</a:t>
            </a:r>
            <a:endParaRPr lang="uk-UA" sz="3600" b="1" dirty="0">
              <a:latin typeface="Comic Sans MS" pitchFamily="66" charset="0"/>
            </a:endParaRPr>
          </a:p>
        </p:txBody>
      </p:sp>
      <p:pic>
        <p:nvPicPr>
          <p:cNvPr id="15363" name="Picture 3" descr="D:\проект мама\відкритий урок\рисунки\at160655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168352" cy="416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Полька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smtClean="0">
                <a:latin typeface="Comic Sans MS" pitchFamily="66" charset="0"/>
              </a:rPr>
              <a:t>(з </a:t>
            </a:r>
            <a:r>
              <a:rPr lang="uk-UA" b="1" dirty="0" err="1" smtClean="0">
                <a:latin typeface="Comic Sans MS" pitchFamily="66" charset="0"/>
              </a:rPr>
              <a:t>чеськ</a:t>
            </a:r>
            <a:r>
              <a:rPr lang="uk-UA" b="1" dirty="0" smtClean="0">
                <a:latin typeface="Comic Sans MS" pitchFamily="66" charset="0"/>
              </a:rPr>
              <a:t>. – половина)</a:t>
            </a:r>
          </a:p>
          <a:p>
            <a:pPr algn="ctr">
              <a:buNone/>
            </a:pPr>
            <a:endParaRPr lang="uk-UA" b="1" dirty="0" smtClean="0">
              <a:latin typeface="Comic Sans MS" pitchFamily="66" charset="0"/>
            </a:endParaRPr>
          </a:p>
          <a:p>
            <a:pPr algn="ctr"/>
            <a:r>
              <a:rPr lang="uk-UA" b="1" dirty="0" smtClean="0">
                <a:latin typeface="Comic Sans MS" pitchFamily="66" charset="0"/>
              </a:rPr>
              <a:t>веселий, рухливий танець,</a:t>
            </a:r>
          </a:p>
          <a:p>
            <a:pPr algn="ctr"/>
            <a:r>
              <a:rPr lang="uk-UA" b="1" dirty="0" smtClean="0">
                <a:latin typeface="Comic Sans MS" pitchFamily="66" charset="0"/>
              </a:rPr>
              <a:t> виник у Чехії,</a:t>
            </a:r>
          </a:p>
          <a:p>
            <a:pPr algn="ctr"/>
            <a:r>
              <a:rPr lang="uk-UA" b="1" dirty="0" smtClean="0">
                <a:latin typeface="Comic Sans MS" pitchFamily="66" charset="0"/>
              </a:rPr>
              <a:t>танцюють дрібними, половинними кроками</a:t>
            </a:r>
            <a:r>
              <a:rPr lang="uk-UA" dirty="0" smtClean="0"/>
              <a:t>.</a:t>
            </a:r>
          </a:p>
        </p:txBody>
      </p:sp>
      <p:pic>
        <p:nvPicPr>
          <p:cNvPr id="4" name="Picture 2" descr="D:\проект мама\відкритий урок\рисунки\0ca3ea76866f7a7b1ddbdb1183dd1d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610793" cy="394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00B05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15604</TotalTime>
  <Words>135</Words>
  <Application>Microsoft Office PowerPoint</Application>
  <PresentationFormat>Экран (4:3)</PresentationFormat>
  <Paragraphs>49</Paragraphs>
  <Slides>19</Slides>
  <Notes>1</Notes>
  <HiddenSlides>2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Країна загадкових ритмів</vt:lpstr>
      <vt:lpstr>Слайд 2</vt:lpstr>
      <vt:lpstr>Музичний словничок</vt:lpstr>
      <vt:lpstr>Подорож країною танців</vt:lpstr>
      <vt:lpstr>Основні види музичних  метроритмів</vt:lpstr>
      <vt:lpstr>Метроном </vt:lpstr>
      <vt:lpstr>Найвідоміші танці у світі</vt:lpstr>
      <vt:lpstr>Слайд 8</vt:lpstr>
      <vt:lpstr>Слайд 9</vt:lpstr>
      <vt:lpstr>Слайд 10</vt:lpstr>
      <vt:lpstr>Слайд 11</vt:lpstr>
      <vt:lpstr>Слайд 12</vt:lpstr>
      <vt:lpstr>Слайд 13</vt:lpstr>
      <vt:lpstr>Музична розминка </vt:lpstr>
      <vt:lpstr>Слайд 15</vt:lpstr>
      <vt:lpstr>Едвард Гріг</vt:lpstr>
      <vt:lpstr>Слайд 17</vt:lpstr>
      <vt:lpstr>„Портфелик знань”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Країна загадкових ритмів</dc:title>
  <dc:creator>Пользователь Windows</dc:creator>
  <cp:lastModifiedBy>Пользователь Windows</cp:lastModifiedBy>
  <cp:revision>9</cp:revision>
  <dcterms:created xsi:type="dcterms:W3CDTF">2015-11-20T11:58:31Z</dcterms:created>
  <dcterms:modified xsi:type="dcterms:W3CDTF">2015-12-02T16:04:05Z</dcterms:modified>
</cp:coreProperties>
</file>