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60" r:id="rId5"/>
    <p:sldId id="261" r:id="rId6"/>
    <p:sldId id="262" r:id="rId7"/>
    <p:sldId id="266" r:id="rId8"/>
    <p:sldId id="263" r:id="rId9"/>
    <p:sldId id="267" r:id="rId10"/>
    <p:sldId id="265" r:id="rId11"/>
    <p:sldId id="264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FF33"/>
    <a:srgbClr val="FF99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07673-ABCA-4057-B946-97735E966ADA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6B89F-63E5-43FF-BEB6-BC6E566FC46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87C4ED-E1F3-4B95-8559-E79F183C44AC}" type="datetimeFigureOut">
              <a:rPr lang="uk-UA" smtClean="0"/>
              <a:pPr/>
              <a:t>14.05.2013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C6BD26-313C-4EA3-997E-F5D3153E5ABA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87;&#1088;&#1086;&#1077;&#1082;&#1090;%20&#1084;&#1072;&#1084;&#1072;\&#1055;&#1086;&#1088;&#1080;%20&#1088;&#1086;&#1082;&#1091;.%20&#1042;&#1077;&#1089;&#1085;&#1072;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05800" cy="1503040"/>
          </a:xfrm>
        </p:spPr>
        <p:txBody>
          <a:bodyPr>
            <a:noAutofit/>
          </a:bodyPr>
          <a:lstStyle/>
          <a:p>
            <a:pPr algn="r"/>
            <a:r>
              <a:rPr lang="uk-UA" sz="4400" dirty="0" smtClean="0"/>
              <a:t> </a:t>
            </a:r>
            <a:br>
              <a:rPr lang="uk-UA" sz="4400" dirty="0" smtClean="0"/>
            </a:b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Історія 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виникнення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та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етапи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розвитку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музикотерапії</a:t>
            </a:r>
            <a:r>
              <a:rPr lang="uk-UA" sz="4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26" name="Picture 2" descr="D:\проект мама\анімації\muzikaa-11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509120"/>
            <a:ext cx="1905000" cy="10858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D:\проект мама\арттерапія\фото\5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60417">
            <a:off x="5077213" y="1133540"/>
            <a:ext cx="3245898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5" name="Picture 3" descr="D:\проект мама\арттерапія\фото\5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46476">
            <a:off x="2492784" y="4299880"/>
            <a:ext cx="1836000" cy="24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6" name="Picture 4" descr="D:\проект мама\арттерапія\фото\58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70360">
            <a:off x="5067875" y="3926501"/>
            <a:ext cx="3083604" cy="205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43608" y="764704"/>
            <a:ext cx="38884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Арфа,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орган, 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скрипка - інструменти </a:t>
            </a:r>
            <a:r>
              <a:rPr lang="uk-UA" sz="3200" b="1" dirty="0" err="1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“лідери”</a:t>
            </a:r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 </a:t>
            </a:r>
            <a:b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за силою дії</a:t>
            </a:r>
            <a:b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на стан людини</a:t>
            </a:r>
            <a:endParaRPr lang="uk-UA" sz="2000" b="1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3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D:\проект мама\арттерапія\фото\6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0034">
            <a:off x="179512" y="980728"/>
            <a:ext cx="2143125" cy="21431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55776" y="476672"/>
            <a:ext cx="64087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Мелодії здоров'я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v"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Зменшення почуття тривоги та невпевненості: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Шопен "</a:t>
            </a:r>
            <a:r>
              <a:rPr lang="uk-UA" dirty="0" err="1" smtClean="0"/>
              <a:t>Мазурка“</a:t>
            </a:r>
            <a:r>
              <a:rPr lang="uk-UA" dirty="0" smtClean="0"/>
              <a:t>, </a:t>
            </a:r>
            <a:r>
              <a:rPr lang="uk-UA" dirty="0" err="1" smtClean="0"/>
              <a:t>“Прелюдії</a:t>
            </a:r>
            <a:r>
              <a:rPr lang="uk-UA" dirty="0" smtClean="0"/>
              <a:t> ",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Штраус "Вальси", </a:t>
            </a:r>
            <a:r>
              <a:rPr lang="uk-UA" dirty="0" err="1" smtClean="0"/>
              <a:t>Рубінштейн</a:t>
            </a:r>
            <a:r>
              <a:rPr lang="uk-UA" dirty="0" smtClean="0"/>
              <a:t> "Мелодії"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v"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Зменшення дратівливості, розчарування: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Бах "Кантата №2", Бетховен "Місячна </a:t>
            </a:r>
            <a:r>
              <a:rPr lang="uk-UA" dirty="0" err="1" smtClean="0"/>
              <a:t>соната“</a:t>
            </a:r>
            <a:endParaRPr lang="uk-UA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v"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Загальне заспокоєння, задоволення: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Бетховен "Симфонія №6" частина 2, Шуберт "</a:t>
            </a:r>
            <a:r>
              <a:rPr lang="uk-UA" dirty="0" err="1" smtClean="0"/>
              <a:t>Аве</a:t>
            </a:r>
            <a:r>
              <a:rPr lang="uk-UA" dirty="0" smtClean="0"/>
              <a:t> Марія", Шопен </a:t>
            </a:r>
            <a:r>
              <a:rPr lang="uk-UA" dirty="0" err="1" smtClean="0"/>
              <a:t>“Ноктюрн</a:t>
            </a:r>
            <a:r>
              <a:rPr lang="uk-UA" dirty="0" smtClean="0"/>
              <a:t> </a:t>
            </a:r>
            <a:r>
              <a:rPr lang="uk-UA" dirty="0" err="1" smtClean="0"/>
              <a:t>соль-мінор”</a:t>
            </a:r>
            <a:endParaRPr lang="uk-UA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v"/>
            </a:pP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няття  негативних емоційних симптомів: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Бах </a:t>
            </a:r>
            <a:r>
              <a:rPr lang="uk-UA" dirty="0" err="1" smtClean="0"/>
              <a:t>“Концерт</a:t>
            </a:r>
            <a:r>
              <a:rPr lang="uk-UA" dirty="0" smtClean="0"/>
              <a:t> ре-мінор для </a:t>
            </a:r>
            <a:r>
              <a:rPr lang="uk-UA" dirty="0" err="1" smtClean="0"/>
              <a:t>скрипки”</a:t>
            </a:r>
            <a:r>
              <a:rPr lang="uk-UA" dirty="0" smtClean="0"/>
              <a:t>, </a:t>
            </a:r>
            <a:r>
              <a:rPr lang="uk-UA" dirty="0" err="1" smtClean="0"/>
              <a:t>“Кантата</a:t>
            </a:r>
            <a:r>
              <a:rPr lang="uk-UA" dirty="0" smtClean="0"/>
              <a:t> 21”,</a:t>
            </a:r>
          </a:p>
          <a:p>
            <a:pPr algn="ctr">
              <a:lnSpc>
                <a:spcPct val="150000"/>
              </a:lnSpc>
            </a:pPr>
            <a:r>
              <a:rPr lang="uk-UA" dirty="0" err="1" smtClean="0"/>
              <a:t>Барток</a:t>
            </a:r>
            <a:r>
              <a:rPr lang="uk-UA" dirty="0" smtClean="0"/>
              <a:t> </a:t>
            </a:r>
            <a:r>
              <a:rPr lang="uk-UA" dirty="0" err="1" smtClean="0"/>
              <a:t>“Соната</a:t>
            </a:r>
            <a:r>
              <a:rPr lang="uk-UA" dirty="0" smtClean="0"/>
              <a:t> для </a:t>
            </a:r>
            <a:r>
              <a:rPr lang="uk-UA" dirty="0" err="1" smtClean="0"/>
              <a:t>фортепіано”</a:t>
            </a:r>
            <a:endParaRPr lang="uk-UA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v"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Підняття загального життєвого тонусу: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Чайковський </a:t>
            </a:r>
            <a:r>
              <a:rPr lang="uk-UA" dirty="0" err="1" smtClean="0"/>
              <a:t>“Шоста</a:t>
            </a:r>
            <a:r>
              <a:rPr lang="uk-UA" dirty="0" smtClean="0"/>
              <a:t> </a:t>
            </a:r>
            <a:r>
              <a:rPr lang="uk-UA" dirty="0" err="1" smtClean="0"/>
              <a:t>симфонія“</a:t>
            </a:r>
            <a:r>
              <a:rPr lang="uk-UA" dirty="0" smtClean="0"/>
              <a:t> 3 частина,</a:t>
            </a:r>
          </a:p>
          <a:p>
            <a:pPr algn="ctr">
              <a:lnSpc>
                <a:spcPct val="150000"/>
              </a:lnSpc>
            </a:pPr>
            <a:r>
              <a:rPr lang="uk-UA" dirty="0" smtClean="0"/>
              <a:t>Бетховен Увертюра </a:t>
            </a:r>
            <a:r>
              <a:rPr lang="uk-UA" dirty="0" err="1" smtClean="0"/>
              <a:t>“Егмонт”</a:t>
            </a:r>
            <a:endParaRPr lang="uk-UA" dirty="0" smtClean="0"/>
          </a:p>
        </p:txBody>
      </p:sp>
      <p:pic>
        <p:nvPicPr>
          <p:cNvPr id="32770" name="Picture 2" descr="D:\проект мама\арттерапія\фото\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93613">
            <a:off x="611560" y="2924944"/>
            <a:ext cx="2040000" cy="1836000"/>
          </a:xfrm>
          <a:prstGeom prst="rect">
            <a:avLst/>
          </a:prstGeom>
          <a:noFill/>
        </p:spPr>
      </p:pic>
      <p:pic>
        <p:nvPicPr>
          <p:cNvPr id="32772" name="Picture 4" descr="D:\проект мама\арттерапія\фото\1143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00904">
            <a:off x="0" y="4293096"/>
            <a:ext cx="2406071" cy="2376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075613" cy="4019550"/>
          </a:xfrm>
        </p:spPr>
        <p:txBody>
          <a:bodyPr>
            <a:normAutofit/>
          </a:bodyPr>
          <a:lstStyle/>
          <a:p>
            <a:pPr algn="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5940152" y="6093296"/>
            <a:ext cx="2791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Дякую за увагу</a:t>
            </a:r>
            <a:endParaRPr lang="uk-UA" sz="28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6093296"/>
            <a:ext cx="4310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n w="10541" cmpd="sng">
                  <a:solidFill>
                    <a:srgbClr val="66FF33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Позитивних</a:t>
            </a:r>
            <a:r>
              <a:rPr lang="uk-UA" sz="3200" b="1" dirty="0" smtClean="0">
                <a:ln w="10541" cmpd="sng">
                  <a:solidFill>
                    <a:srgbClr val="92D05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3200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9900"/>
                </a:solidFill>
              </a:rPr>
              <a:t>емоцій</a:t>
            </a:r>
            <a:r>
              <a:rPr lang="uk-UA" sz="3200" b="1" dirty="0" smtClean="0">
                <a:ln w="10541" cmpd="sng">
                  <a:solidFill>
                    <a:srgbClr val="FF6600"/>
                  </a:solidFill>
                  <a:prstDash val="solid"/>
                </a:ln>
                <a:solidFill>
                  <a:srgbClr val="FF0000"/>
                </a:solidFill>
              </a:rPr>
              <a:t>!</a:t>
            </a:r>
            <a:endParaRPr lang="uk-UA" sz="3200" b="1" dirty="0">
              <a:ln w="10541" cmpd="sng">
                <a:solidFill>
                  <a:srgbClr val="FF66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6" name="Пори року. Весн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404664"/>
            <a:ext cx="7296811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3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412776"/>
            <a:ext cx="8229600" cy="4389437"/>
          </a:xfrm>
        </p:spPr>
        <p:txBody>
          <a:bodyPr/>
          <a:lstStyle/>
          <a:p>
            <a:pPr algn="ctr">
              <a:buClr>
                <a:srgbClr val="0070C0"/>
              </a:buClr>
              <a:buFont typeface="Wingdings" pitchFamily="2" charset="2"/>
              <a:buChar char="v"/>
            </a:pPr>
            <a:r>
              <a:rPr lang="uk-UA" sz="4800" dirty="0" smtClean="0"/>
              <a:t>  </a:t>
            </a:r>
            <a:r>
              <a:rPr lang="uk-UA" sz="4800" dirty="0" smtClean="0">
                <a:solidFill>
                  <a:schemeClr val="accent1">
                    <a:lumMod val="50000"/>
                  </a:schemeClr>
                </a:solidFill>
              </a:rPr>
              <a:t>Як</a:t>
            </a:r>
            <a:r>
              <a:rPr lang="uk-UA" sz="4800" dirty="0" smtClean="0"/>
              <a:t> </a:t>
            </a:r>
            <a:r>
              <a:rPr lang="uk-UA" sz="4800" dirty="0" smtClean="0">
                <a:solidFill>
                  <a:schemeClr val="accent5">
                    <a:lumMod val="50000"/>
                  </a:schemeClr>
                </a:solidFill>
              </a:rPr>
              <a:t>музика</a:t>
            </a:r>
            <a:r>
              <a:rPr lang="uk-UA" sz="4800" dirty="0" smtClean="0"/>
              <a:t> </a:t>
            </a:r>
            <a:r>
              <a:rPr lang="uk-UA" sz="4800" dirty="0" smtClean="0">
                <a:solidFill>
                  <a:srgbClr val="FF0000"/>
                </a:solidFill>
              </a:rPr>
              <a:t>діє</a:t>
            </a:r>
            <a:r>
              <a:rPr lang="uk-UA" sz="4800" dirty="0" smtClean="0"/>
              <a:t> </a:t>
            </a:r>
            <a:r>
              <a:rPr lang="uk-UA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</a:t>
            </a:r>
            <a:r>
              <a:rPr lang="uk-UA" sz="4800" dirty="0" smtClean="0"/>
              <a:t> </a:t>
            </a:r>
            <a:r>
              <a:rPr lang="uk-UA" sz="4800" dirty="0" smtClean="0">
                <a:solidFill>
                  <a:srgbClr val="7030A0"/>
                </a:solidFill>
              </a:rPr>
              <a:t>людину?</a:t>
            </a:r>
          </a:p>
          <a:p>
            <a:pPr algn="ctr"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endParaRPr lang="uk-UA" sz="4800" dirty="0" smtClean="0"/>
          </a:p>
          <a:p>
            <a:pPr algn="ctr">
              <a:buClr>
                <a:schemeClr val="accent4">
                  <a:lumMod val="50000"/>
                </a:schemeClr>
              </a:buClr>
              <a:buFont typeface="Wingdings" pitchFamily="2" charset="2"/>
              <a:buChar char="v"/>
            </a:pPr>
            <a:r>
              <a:rPr lang="uk-UA" sz="4800" dirty="0" smtClean="0"/>
              <a:t>  У </a:t>
            </a:r>
            <a:r>
              <a:rPr lang="uk-UA" sz="4800" dirty="0" smtClean="0">
                <a:solidFill>
                  <a:srgbClr val="0070C0"/>
                </a:solidFill>
              </a:rPr>
              <a:t>чому</a:t>
            </a:r>
            <a:r>
              <a:rPr lang="uk-UA" sz="4800" dirty="0" smtClean="0">
                <a:solidFill>
                  <a:srgbClr val="FF6600"/>
                </a:solidFill>
              </a:rPr>
              <a:t> </a:t>
            </a:r>
            <a:r>
              <a:rPr lang="uk-UA" sz="4800" dirty="0" smtClean="0">
                <a:solidFill>
                  <a:schemeClr val="accent4">
                    <a:lumMod val="50000"/>
                  </a:schemeClr>
                </a:solidFill>
              </a:rPr>
              <a:t>полягає</a:t>
            </a:r>
            <a:r>
              <a:rPr lang="uk-UA" sz="4800" dirty="0" smtClean="0">
                <a:solidFill>
                  <a:srgbClr val="FF6600"/>
                </a:solidFill>
              </a:rPr>
              <a:t> </a:t>
            </a:r>
            <a:r>
              <a:rPr lang="uk-UA" sz="4800" dirty="0" smtClean="0">
                <a:solidFill>
                  <a:srgbClr val="FF0000"/>
                </a:solidFill>
              </a:rPr>
              <a:t>сила дії </a:t>
            </a:r>
            <a:r>
              <a:rPr lang="uk-UA" sz="4800" dirty="0" smtClean="0">
                <a:solidFill>
                  <a:srgbClr val="C00000"/>
                </a:solidFill>
              </a:rPr>
              <a:t>?</a:t>
            </a:r>
            <a:endParaRPr lang="uk-UA" dirty="0">
              <a:solidFill>
                <a:srgbClr val="C00000"/>
              </a:solidFill>
            </a:endParaRPr>
          </a:p>
        </p:txBody>
      </p:sp>
      <p:pic>
        <p:nvPicPr>
          <p:cNvPr id="3075" name="Picture 3" descr="D:\проект мама\фото\defaul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25144"/>
            <a:ext cx="2466975" cy="18478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8636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Розвиток музикотерапії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49" name="Picture 1" descr="D:\проект мама\арттерапія\фото\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052736"/>
            <a:ext cx="3255213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D:\проект мама\арттерапія\фото\4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365104"/>
            <a:ext cx="3297932" cy="190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D:\проект мама\арттерапія\фото\85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653136"/>
            <a:ext cx="3116969" cy="205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D:\проект мама\арттерапія\фото\89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5" y="2636912"/>
            <a:ext cx="2430525" cy="205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D:\проект мама\арттерапія\фото\8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2060848"/>
            <a:ext cx="2787588" cy="208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:\проект мама\арттерапія\фото\піфагор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228061" cy="16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23528" y="19168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Піфагор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816" y="76176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 smtClean="0">
                <a:ln w="1905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“Еуритмія”-</a:t>
            </a:r>
            <a:r>
              <a:rPr lang="uk-UA" b="1" dirty="0" smtClean="0">
                <a:ln w="1905"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ритм життя людини</a:t>
            </a:r>
            <a:endParaRPr lang="uk-UA" b="1" dirty="0">
              <a:ln w="1905">
                <a:solidFill>
                  <a:schemeClr val="accent5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9" descr="D:\проект мама\арттерапія\фото\платон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340768"/>
            <a:ext cx="1272860" cy="16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627784" y="30689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 Платон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155679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Ритм і лад впливають на думку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2" name="Picture 6" descr="D:\проект мама\арттерапія\фото\аристотель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348880"/>
            <a:ext cx="1262284" cy="169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5292080" y="40770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Аристотель </a:t>
            </a:r>
            <a:endParaRPr lang="uk-UA" b="1" dirty="0">
              <a:ln w="10541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0" y="292494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Теорія  </a:t>
            </a:r>
            <a:r>
              <a:rPr lang="uk-UA" b="1" dirty="0" err="1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мімесису</a:t>
            </a:r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/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     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</a:t>
            </a:r>
            <a:endParaRPr lang="uk-UA" dirty="0"/>
          </a:p>
        </p:txBody>
      </p:sp>
      <p:pic>
        <p:nvPicPr>
          <p:cNvPr id="15" name="Picture 10" descr="D:\проект мама\арттерапія\фото\images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645024"/>
            <a:ext cx="1278900" cy="176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539552" y="5445224"/>
            <a:ext cx="1338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n>
                  <a:solidFill>
                    <a:srgbClr val="660066"/>
                  </a:solidFill>
                </a:ln>
              </a:rPr>
              <a:t>Гіппократ</a:t>
            </a:r>
            <a:endParaRPr lang="uk-UA" b="1" dirty="0">
              <a:ln>
                <a:solidFill>
                  <a:srgbClr val="660066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4293096"/>
            <a:ext cx="179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 типи </a:t>
            </a:r>
          </a:p>
          <a:p>
            <a:r>
              <a:rPr lang="uk-UA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темпераменту</a:t>
            </a:r>
            <a:endParaRPr lang="uk-UA" b="1" dirty="0">
              <a:ln w="12700">
                <a:solidFill>
                  <a:srgbClr val="7030A0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8" name="Picture 7" descr="D:\проект мама\арттерапія\фото\ібн сіна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4509120"/>
            <a:ext cx="1281840" cy="176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9" name="TextBox 18"/>
          <p:cNvSpPr txBox="1"/>
          <p:nvPr/>
        </p:nvSpPr>
        <p:spPr>
          <a:xfrm>
            <a:off x="5868144" y="5445224"/>
            <a:ext cx="230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n w="190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Зцілення музикою</a:t>
            </a:r>
            <a:endParaRPr lang="uk-UA" b="1" dirty="0">
              <a:ln w="1905"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27984" y="6309320"/>
            <a:ext cx="128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n w="1905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b="1" dirty="0" err="1" smtClean="0">
                <a:ln w="1905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Авіценна</a:t>
            </a:r>
            <a:endParaRPr lang="uk-UA" b="1" dirty="0">
              <a:ln w="1905">
                <a:solidFill>
                  <a:schemeClr val="accent5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:\проект мама\арттерапія\фото\жан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1535267" cy="183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67544" y="2924944"/>
            <a:ext cx="270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Жан Етьєн </a:t>
            </a:r>
            <a:r>
              <a:rPr lang="uk-UA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Ескіроль</a:t>
            </a:r>
            <a:endParaRPr lang="uk-UA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9699" name="Picture 3" descr="D:\проект мама\арттерапія\фото\2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7" y="4221087"/>
            <a:ext cx="2769049" cy="183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0" name="Picture 4" descr="D:\проект мама\арттерапія\фото\71.jpe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364088" y="1268760"/>
            <a:ext cx="3221041" cy="24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1" name="Picture 5" descr="D:\проект мама\арттерапія\фото\37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365104"/>
            <a:ext cx="3503305" cy="16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555623" y="692696"/>
            <a:ext cx="26759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Французький психіатр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ХІХ ст. </a:t>
            </a:r>
          </a:p>
          <a:p>
            <a:pPr>
              <a:buFont typeface="Arial" pitchFamily="34" charset="0"/>
              <a:buChar char="•"/>
            </a:pP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Музикотерапія </a:t>
            </a:r>
          </a:p>
          <a:p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медичній практиці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80728"/>
            <a:ext cx="5616624" cy="57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430338" y="260350"/>
            <a:ext cx="7713662" cy="7207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33265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Інструменти здоров'я </a:t>
            </a:r>
            <a:endParaRPr lang="uk-U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 descr="D:\проект мама\арттерапія\фото\4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836712"/>
            <a:ext cx="1781175" cy="2371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4" name="Picture 8" descr="D:\проект мама\арттерапія\фото\4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924944"/>
            <a:ext cx="2571750" cy="1771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825" name="Picture 9" descr="D:\проект мама\арттерапія\фото\48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149080"/>
            <a:ext cx="2486025" cy="1838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826" name="Picture 10" descr="D:\проект мама\арттерапія\фото\49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2257425" cy="2019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419872" y="620688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Звуки низьких частот викликають агресію </a:t>
            </a:r>
            <a:b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і роздратованість </a:t>
            </a:r>
            <a:endParaRPr lang="uk-UA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D:\проект мама\арттерапія\фото\90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869160"/>
            <a:ext cx="2705100" cy="1685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3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3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3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:\проект мама\арттерапія\фото\6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2152650" cy="1638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748" name="Picture 4" descr="D:\проект мама\арттерапія\фото\3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87282">
            <a:off x="4394571" y="3747456"/>
            <a:ext cx="1647825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1835696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1484784"/>
            <a:ext cx="367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Перший з елементів музики, що чує малюк - ритм биття серця матері</a:t>
            </a:r>
          </a:p>
        </p:txBody>
      </p:sp>
      <p:pic>
        <p:nvPicPr>
          <p:cNvPr id="31751" name="Picture 7" descr="D:\проект мама\арттерапія\фото\4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10128">
            <a:off x="6174287" y="1894552"/>
            <a:ext cx="2433600" cy="18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9563">
            <a:off x="6444208" y="4581128"/>
            <a:ext cx="1836000" cy="183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5" descr="D:\проект мама\арттерапія\фото\75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813575">
            <a:off x="1604656" y="4557141"/>
            <a:ext cx="2430525" cy="205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D:\проект мама\арттерапія\фото\32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968526">
            <a:off x="745797" y="3563237"/>
            <a:ext cx="1190625" cy="1190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000"/>
                            </p:stCondLst>
                            <p:childTnLst>
                              <p:par>
                                <p:cTn id="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D:\проект мама\арттерапія\фото\5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1" y="3645024"/>
            <a:ext cx="1963231" cy="2988000"/>
          </a:xfrm>
          <a:prstGeom prst="rect">
            <a:avLst/>
          </a:prstGeom>
          <a:noFill/>
        </p:spPr>
      </p:pic>
      <p:pic>
        <p:nvPicPr>
          <p:cNvPr id="35842" name="Picture 2" descr="D:\проект мама\арттерапія\фото\5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340768"/>
            <a:ext cx="2998611" cy="1980000"/>
          </a:xfrm>
          <a:prstGeom prst="rect">
            <a:avLst/>
          </a:prstGeom>
          <a:noFill/>
        </p:spPr>
      </p:pic>
      <p:pic>
        <p:nvPicPr>
          <p:cNvPr id="35843" name="Picture 3" descr="D:\проект мама\арттерапія\фото\5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996952"/>
            <a:ext cx="2643402" cy="1980000"/>
          </a:xfrm>
          <a:prstGeom prst="rect">
            <a:avLst/>
          </a:prstGeom>
          <a:noFill/>
        </p:spPr>
      </p:pic>
      <p:pic>
        <p:nvPicPr>
          <p:cNvPr id="35845" name="Picture 5" descr="D:\проект мама\арттерапія\фото\54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4437112"/>
            <a:ext cx="1980000" cy="1980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1124744"/>
            <a:ext cx="43204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Найбільший позитивний вплив </a:t>
            </a:r>
            <a:b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людину має </a:t>
            </a:r>
            <a:r>
              <a:rPr lang="uk-UA" sz="32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молитва, </a:t>
            </a:r>
            <a:r>
              <a:rPr lang="uk-UA" sz="3200" b="1" dirty="0" smtClean="0">
                <a:ln w="10541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</a:rPr>
              <a:t>музика 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sz="3200" b="1" dirty="0" smtClean="0">
                <a:ln w="10541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і природа</a:t>
            </a:r>
            <a:endParaRPr lang="uk-UA" sz="320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3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3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3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206</Words>
  <Application>Microsoft Office PowerPoint</Application>
  <PresentationFormat>Экран (4:3)</PresentationFormat>
  <Paragraphs>50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  Історія виникнення та етапи розвитку музикотерапії </vt:lpstr>
      <vt:lpstr>Слайд 2</vt:lpstr>
      <vt:lpstr>Розвиток музикотерапії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Музика, як засіб емоційно-естетичного розвитку школярів</dc:title>
  <dc:creator>Пользователь Windows</dc:creator>
  <cp:lastModifiedBy>Пользователь Windows</cp:lastModifiedBy>
  <cp:revision>28</cp:revision>
  <dcterms:created xsi:type="dcterms:W3CDTF">2013-03-22T11:29:13Z</dcterms:created>
  <dcterms:modified xsi:type="dcterms:W3CDTF">2013-05-14T19:19:51Z</dcterms:modified>
</cp:coreProperties>
</file>