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69" r:id="rId2"/>
    <p:sldId id="256" r:id="rId3"/>
    <p:sldId id="261" r:id="rId4"/>
    <p:sldId id="257" r:id="rId5"/>
    <p:sldId id="262" r:id="rId6"/>
    <p:sldId id="289" r:id="rId7"/>
    <p:sldId id="263" r:id="rId8"/>
    <p:sldId id="290" r:id="rId9"/>
    <p:sldId id="285" r:id="rId10"/>
    <p:sldId id="288" r:id="rId11"/>
    <p:sldId id="287" r:id="rId12"/>
    <p:sldId id="286" r:id="rId13"/>
    <p:sldId id="277" r:id="rId14"/>
    <p:sldId id="267" r:id="rId15"/>
    <p:sldId id="268" r:id="rId16"/>
    <p:sldId id="270" r:id="rId17"/>
    <p:sldId id="272" r:id="rId18"/>
    <p:sldId id="271" r:id="rId19"/>
    <p:sldId id="275" r:id="rId20"/>
    <p:sldId id="280" r:id="rId21"/>
    <p:sldId id="291" r:id="rId22"/>
    <p:sldId id="284" r:id="rId23"/>
    <p:sldId id="281" r:id="rId24"/>
    <p:sldId id="283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CBED93"/>
    <a:srgbClr val="D4E799"/>
    <a:srgbClr val="C6FA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59" d="100"/>
          <a:sy n="59" d="100"/>
        </p:scale>
        <p:origin x="-160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38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1D3C8F-1B0F-4269-97EC-5598C9B2A82D}" type="doc">
      <dgm:prSet loTypeId="urn:microsoft.com/office/officeart/2005/8/layout/venn1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8AF300B6-9610-447A-9C80-F765FE950F55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rgbClr val="0070C0"/>
              </a:solidFill>
            </a:rPr>
            <a:t>Підвищити рівень особистих </a:t>
          </a:r>
          <a:r>
            <a:rPr lang="uk-UA" sz="2000" b="1" dirty="0" err="1" smtClean="0">
              <a:solidFill>
                <a:srgbClr val="0070C0"/>
              </a:solidFill>
            </a:rPr>
            <a:t>компетентностей</a:t>
          </a:r>
          <a:endParaRPr lang="uk-UA" sz="2000" b="1" dirty="0">
            <a:solidFill>
              <a:srgbClr val="0070C0"/>
            </a:solidFill>
          </a:endParaRPr>
        </a:p>
      </dgm:t>
    </dgm:pt>
    <dgm:pt modelId="{9A0C8CAB-3FB7-40EC-B9E1-FADBE2801CCC}" type="parTrans" cxnId="{053FBF2D-DD7B-4543-A097-4B2553C5C754}">
      <dgm:prSet/>
      <dgm:spPr/>
      <dgm:t>
        <a:bodyPr/>
        <a:lstStyle/>
        <a:p>
          <a:endParaRPr lang="uk-UA"/>
        </a:p>
      </dgm:t>
    </dgm:pt>
    <dgm:pt modelId="{C01040A0-CEEA-4F03-8C7F-F449989F5729}" type="sibTrans" cxnId="{053FBF2D-DD7B-4543-A097-4B2553C5C754}">
      <dgm:prSet/>
      <dgm:spPr/>
      <dgm:t>
        <a:bodyPr/>
        <a:lstStyle/>
        <a:p>
          <a:endParaRPr lang="uk-UA"/>
        </a:p>
      </dgm:t>
    </dgm:pt>
    <dgm:pt modelId="{0BD82BD1-F4A5-4410-87E3-7A2B9E0BE0AE}">
      <dgm:prSet custT="1"/>
      <dgm:spPr/>
      <dgm:t>
        <a:bodyPr/>
        <a:lstStyle/>
        <a:p>
          <a:pPr rtl="0"/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Дослідити методичні </a:t>
          </a:r>
          <a:b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</a:br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та дидактичні аспекти цієї проблеми</a:t>
          </a:r>
          <a:endParaRPr lang="uk-UA" sz="1600" b="1" dirty="0">
            <a:solidFill>
              <a:schemeClr val="accent4">
                <a:lumMod val="50000"/>
              </a:schemeClr>
            </a:solidFill>
          </a:endParaRPr>
        </a:p>
      </dgm:t>
    </dgm:pt>
    <dgm:pt modelId="{4A22DD2D-1437-40A5-BC58-EFF96C6569FC}" type="parTrans" cxnId="{3AADA805-C1E6-481F-9D44-6B713735EFD8}">
      <dgm:prSet/>
      <dgm:spPr/>
      <dgm:t>
        <a:bodyPr/>
        <a:lstStyle/>
        <a:p>
          <a:endParaRPr lang="uk-UA"/>
        </a:p>
      </dgm:t>
    </dgm:pt>
    <dgm:pt modelId="{39DF3F48-F2E8-4F87-BE9F-C2DB561F33F4}" type="sibTrans" cxnId="{3AADA805-C1E6-481F-9D44-6B713735EFD8}">
      <dgm:prSet/>
      <dgm:spPr/>
      <dgm:t>
        <a:bodyPr/>
        <a:lstStyle/>
        <a:p>
          <a:endParaRPr lang="uk-UA"/>
        </a:p>
      </dgm:t>
    </dgm:pt>
    <dgm:pt modelId="{9654FC26-9B5E-4E3E-A35A-A28C2FC6FF88}">
      <dgm:prSet custT="1"/>
      <dgm:spPr/>
      <dgm:t>
        <a:bodyPr/>
        <a:lstStyle/>
        <a:p>
          <a:pPr rtl="0"/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Визначити педагогічні умови ефективності </a:t>
          </a:r>
          <a:r>
            <a:rPr lang="uk-UA" sz="1600" b="1" dirty="0" err="1" smtClean="0">
              <a:solidFill>
                <a:schemeClr val="accent4">
                  <a:lumMod val="50000"/>
                </a:schemeClr>
              </a:solidFill>
            </a:rPr>
            <a:t>музикотерапевтичних</a:t>
          </a:r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 методик</a:t>
          </a:r>
          <a:endParaRPr lang="uk-UA" sz="1600" b="1" dirty="0">
            <a:solidFill>
              <a:schemeClr val="accent4">
                <a:lumMod val="50000"/>
              </a:schemeClr>
            </a:solidFill>
          </a:endParaRPr>
        </a:p>
      </dgm:t>
    </dgm:pt>
    <dgm:pt modelId="{3CB079BB-387B-45E5-93AC-3DB3BF7D3EC9}" type="parTrans" cxnId="{43EA6CFB-98FB-42FF-9EA1-4433ABB89D5C}">
      <dgm:prSet/>
      <dgm:spPr/>
      <dgm:t>
        <a:bodyPr/>
        <a:lstStyle/>
        <a:p>
          <a:endParaRPr lang="uk-UA"/>
        </a:p>
      </dgm:t>
    </dgm:pt>
    <dgm:pt modelId="{1B8E559E-6902-4A71-8AE8-1C763EE43B23}" type="sibTrans" cxnId="{43EA6CFB-98FB-42FF-9EA1-4433ABB89D5C}">
      <dgm:prSet/>
      <dgm:spPr/>
      <dgm:t>
        <a:bodyPr/>
        <a:lstStyle/>
        <a:p>
          <a:endParaRPr lang="uk-UA"/>
        </a:p>
      </dgm:t>
    </dgm:pt>
    <dgm:pt modelId="{E185E550-1681-413D-A156-BD6B964DF1E7}">
      <dgm:prSet custT="1"/>
      <dgm:spPr/>
      <dgm:t>
        <a:bodyPr/>
        <a:lstStyle/>
        <a:p>
          <a:pPr rtl="0"/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Використовувати різноманітні форми </a:t>
          </a:r>
          <a:b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</a:br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і методи організації навчальної діяльності</a:t>
          </a:r>
          <a:endParaRPr lang="uk-UA" sz="1600" b="1" dirty="0">
            <a:solidFill>
              <a:schemeClr val="accent4">
                <a:lumMod val="50000"/>
              </a:schemeClr>
            </a:solidFill>
          </a:endParaRPr>
        </a:p>
      </dgm:t>
    </dgm:pt>
    <dgm:pt modelId="{4AD74A22-96BA-45E3-8E00-D248A4F77F73}" type="parTrans" cxnId="{F4F2F148-95D4-4BE6-853E-35FCF8E8A3E7}">
      <dgm:prSet/>
      <dgm:spPr/>
      <dgm:t>
        <a:bodyPr/>
        <a:lstStyle/>
        <a:p>
          <a:endParaRPr lang="uk-UA"/>
        </a:p>
      </dgm:t>
    </dgm:pt>
    <dgm:pt modelId="{4388750A-19A7-422A-81CE-42888E3CCBF2}" type="sibTrans" cxnId="{F4F2F148-95D4-4BE6-853E-35FCF8E8A3E7}">
      <dgm:prSet/>
      <dgm:spPr/>
      <dgm:t>
        <a:bodyPr/>
        <a:lstStyle/>
        <a:p>
          <a:endParaRPr lang="uk-UA"/>
        </a:p>
      </dgm:t>
    </dgm:pt>
    <dgm:pt modelId="{85E82D34-B923-4545-A3A7-696C6F8AFFDB}">
      <dgm:prSet custT="1"/>
      <dgm:spPr/>
      <dgm:t>
        <a:bodyPr/>
        <a:lstStyle/>
        <a:p>
          <a:pPr rtl="0"/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Формувати систему естетичних цінностей, мистецькі вміння і компетентності</a:t>
          </a:r>
          <a:endParaRPr lang="uk-UA" sz="1600" b="1" dirty="0">
            <a:solidFill>
              <a:schemeClr val="accent4">
                <a:lumMod val="50000"/>
              </a:schemeClr>
            </a:solidFill>
          </a:endParaRPr>
        </a:p>
      </dgm:t>
    </dgm:pt>
    <dgm:pt modelId="{8D9E47C7-2F38-42DC-BF6E-F32015DCC5A7}" type="parTrans" cxnId="{03B7763A-BB56-43A0-BB10-88F69FD6117D}">
      <dgm:prSet/>
      <dgm:spPr/>
      <dgm:t>
        <a:bodyPr/>
        <a:lstStyle/>
        <a:p>
          <a:endParaRPr lang="uk-UA"/>
        </a:p>
      </dgm:t>
    </dgm:pt>
    <dgm:pt modelId="{5865560A-CB9F-44F9-A18B-6F7A6B4A2367}" type="sibTrans" cxnId="{03B7763A-BB56-43A0-BB10-88F69FD6117D}">
      <dgm:prSet/>
      <dgm:spPr/>
      <dgm:t>
        <a:bodyPr/>
        <a:lstStyle/>
        <a:p>
          <a:endParaRPr lang="uk-UA"/>
        </a:p>
      </dgm:t>
    </dgm:pt>
    <dgm:pt modelId="{BE914C43-B1F2-4A8D-BE45-371708F824E0}">
      <dgm:prSet custT="1"/>
      <dgm:spPr/>
      <dgm:t>
        <a:bodyPr/>
        <a:lstStyle/>
        <a:p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Розвивати потенційні якості дитини</a:t>
          </a:r>
          <a:endParaRPr lang="uk-UA" sz="1600" b="1" dirty="0">
            <a:solidFill>
              <a:schemeClr val="accent4">
                <a:lumMod val="50000"/>
              </a:schemeClr>
            </a:solidFill>
          </a:endParaRPr>
        </a:p>
      </dgm:t>
    </dgm:pt>
    <dgm:pt modelId="{05D2CDA0-4356-4BCA-B904-74B4E1253AF4}" type="parTrans" cxnId="{E0C9BA33-ED79-437A-818F-59156F8675B9}">
      <dgm:prSet/>
      <dgm:spPr/>
      <dgm:t>
        <a:bodyPr/>
        <a:lstStyle/>
        <a:p>
          <a:endParaRPr lang="uk-UA"/>
        </a:p>
      </dgm:t>
    </dgm:pt>
    <dgm:pt modelId="{70543E41-1636-4EF8-A1EE-40B2516026EC}" type="sibTrans" cxnId="{E0C9BA33-ED79-437A-818F-59156F8675B9}">
      <dgm:prSet/>
      <dgm:spPr/>
      <dgm:t>
        <a:bodyPr/>
        <a:lstStyle/>
        <a:p>
          <a:endParaRPr lang="uk-UA"/>
        </a:p>
      </dgm:t>
    </dgm:pt>
    <dgm:pt modelId="{67DBE1F3-5A8E-4746-B68E-099F7B0D6248}">
      <dgm:prSet custT="1"/>
      <dgm:spPr/>
      <dgm:t>
        <a:bodyPr/>
        <a:lstStyle/>
        <a:p>
          <a:r>
            <a:rPr lang="uk-UA" sz="1600" b="1" dirty="0" smtClean="0">
              <a:solidFill>
                <a:schemeClr val="accent4">
                  <a:lumMod val="50000"/>
                </a:schemeClr>
              </a:solidFill>
            </a:rPr>
            <a:t>Активізувати пізнавальні процеси, комунікативні навички</a:t>
          </a:r>
          <a:endParaRPr lang="uk-UA" b="1" dirty="0">
            <a:solidFill>
              <a:schemeClr val="accent4">
                <a:lumMod val="50000"/>
              </a:schemeClr>
            </a:solidFill>
          </a:endParaRPr>
        </a:p>
      </dgm:t>
    </dgm:pt>
    <dgm:pt modelId="{7CDA96C2-E9D1-4845-A9F7-412095F1FD21}" type="parTrans" cxnId="{EA72BF8A-6B54-446C-83AE-3993D2174AFE}">
      <dgm:prSet/>
      <dgm:spPr/>
      <dgm:t>
        <a:bodyPr/>
        <a:lstStyle/>
        <a:p>
          <a:endParaRPr lang="uk-UA"/>
        </a:p>
      </dgm:t>
    </dgm:pt>
    <dgm:pt modelId="{A92DD870-1883-4E40-8B59-5E8A5A90BEBE}" type="sibTrans" cxnId="{EA72BF8A-6B54-446C-83AE-3993D2174AFE}">
      <dgm:prSet/>
      <dgm:spPr/>
      <dgm:t>
        <a:bodyPr/>
        <a:lstStyle/>
        <a:p>
          <a:endParaRPr lang="uk-UA"/>
        </a:p>
      </dgm:t>
    </dgm:pt>
    <dgm:pt modelId="{F2A71BB0-83CC-4560-95B8-D877292DCCE4}" type="pres">
      <dgm:prSet presAssocID="{CD1D3C8F-1B0F-4269-97EC-5598C9B2A82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E0A80DB-784D-43F6-95A2-2C90BE4FC279}" type="pres">
      <dgm:prSet presAssocID="{8AF300B6-9610-447A-9C80-F765FE950F55}" presName="circ1" presStyleLbl="vennNode1" presStyleIdx="0" presStyleCnt="7"/>
      <dgm:spPr/>
    </dgm:pt>
    <dgm:pt modelId="{57357835-F74E-4E4C-96F0-4CDC376BF82E}" type="pres">
      <dgm:prSet presAssocID="{8AF300B6-9610-447A-9C80-F765FE950F55}" presName="circ1Tx" presStyleLbl="revTx" presStyleIdx="0" presStyleCnt="0" custScaleX="157327" custScaleY="1450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10B10C6-7C1D-4742-99FB-20AA9338B8C7}" type="pres">
      <dgm:prSet presAssocID="{0BD82BD1-F4A5-4410-87E3-7A2B9E0BE0AE}" presName="circ2" presStyleLbl="vennNode1" presStyleIdx="1" presStyleCnt="7"/>
      <dgm:spPr/>
    </dgm:pt>
    <dgm:pt modelId="{E7C2C83B-7B04-4B08-A9F1-31C77359C8AC}" type="pres">
      <dgm:prSet presAssocID="{0BD82BD1-F4A5-4410-87E3-7A2B9E0BE0A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05E0B0-C089-449A-9210-BF48600B6E76}" type="pres">
      <dgm:prSet presAssocID="{9654FC26-9B5E-4E3E-A35A-A28C2FC6FF88}" presName="circ3" presStyleLbl="vennNode1" presStyleIdx="2" presStyleCnt="7"/>
      <dgm:spPr/>
    </dgm:pt>
    <dgm:pt modelId="{8CD96CCA-7EED-4F76-A28C-A404E0BF9680}" type="pres">
      <dgm:prSet presAssocID="{9654FC26-9B5E-4E3E-A35A-A28C2FC6FF88}" presName="circ3Tx" presStyleLbl="revTx" presStyleIdx="0" presStyleCnt="0" custScaleX="130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6CC728-D942-4EB0-874E-474F1AA77071}" type="pres">
      <dgm:prSet presAssocID="{E185E550-1681-413D-A156-BD6B964DF1E7}" presName="circ4" presStyleLbl="vennNode1" presStyleIdx="3" presStyleCnt="7"/>
      <dgm:spPr/>
    </dgm:pt>
    <dgm:pt modelId="{C2A94521-615A-4C45-ADCB-B5CB19AFAA98}" type="pres">
      <dgm:prSet presAssocID="{E185E550-1681-413D-A156-BD6B964DF1E7}" presName="circ4Tx" presStyleLbl="revTx" presStyleIdx="0" presStyleCnt="0" custLinFactNeighborX="19737" custLinFactNeighborY="-336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3A143D2-0878-4632-BB48-69FDEDA10030}" type="pres">
      <dgm:prSet presAssocID="{BE914C43-B1F2-4A8D-BE45-371708F824E0}" presName="circ5" presStyleLbl="vennNode1" presStyleIdx="4" presStyleCnt="7"/>
      <dgm:spPr/>
    </dgm:pt>
    <dgm:pt modelId="{56B0BF3C-576C-4B16-A446-3130E748C99C}" type="pres">
      <dgm:prSet presAssocID="{BE914C43-B1F2-4A8D-BE45-371708F824E0}" presName="circ5Tx" presStyleLbl="revTx" presStyleIdx="0" presStyleCnt="0" custLinFactNeighborX="-7752" custLinFactNeighborY="-160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81CF27D-BF07-4452-81FE-BCB8D33CBCC9}" type="pres">
      <dgm:prSet presAssocID="{67DBE1F3-5A8E-4746-B68E-099F7B0D6248}" presName="circ6" presStyleLbl="vennNode1" presStyleIdx="5" presStyleCnt="7"/>
      <dgm:spPr/>
    </dgm:pt>
    <dgm:pt modelId="{F9364B79-60AC-46E2-83A9-72AE3687C27F}" type="pres">
      <dgm:prSet presAssocID="{67DBE1F3-5A8E-4746-B68E-099F7B0D624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AC40C8-50E9-4185-8F9C-ABC795B8FF6B}" type="pres">
      <dgm:prSet presAssocID="{85E82D34-B923-4545-A3A7-696C6F8AFFDB}" presName="circ7" presStyleLbl="vennNode1" presStyleIdx="6" presStyleCnt="7"/>
      <dgm:spPr/>
    </dgm:pt>
    <dgm:pt modelId="{D3C431F1-B93D-4C5E-A0AB-1F61B8FB2317}" type="pres">
      <dgm:prSet presAssocID="{85E82D34-B923-4545-A3A7-696C6F8AFFDB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4F2F148-95D4-4BE6-853E-35FCF8E8A3E7}" srcId="{CD1D3C8F-1B0F-4269-97EC-5598C9B2A82D}" destId="{E185E550-1681-413D-A156-BD6B964DF1E7}" srcOrd="3" destOrd="0" parTransId="{4AD74A22-96BA-45E3-8E00-D248A4F77F73}" sibTransId="{4388750A-19A7-422A-81CE-42888E3CCBF2}"/>
    <dgm:cxn modelId="{789DBF99-E4FF-4C8C-9ECA-E154764CA210}" type="presOf" srcId="{85E82D34-B923-4545-A3A7-696C6F8AFFDB}" destId="{D3C431F1-B93D-4C5E-A0AB-1F61B8FB2317}" srcOrd="0" destOrd="0" presId="urn:microsoft.com/office/officeart/2005/8/layout/venn1"/>
    <dgm:cxn modelId="{E0C9BA33-ED79-437A-818F-59156F8675B9}" srcId="{CD1D3C8F-1B0F-4269-97EC-5598C9B2A82D}" destId="{BE914C43-B1F2-4A8D-BE45-371708F824E0}" srcOrd="4" destOrd="0" parTransId="{05D2CDA0-4356-4BCA-B904-74B4E1253AF4}" sibTransId="{70543E41-1636-4EF8-A1EE-40B2516026EC}"/>
    <dgm:cxn modelId="{053FBF2D-DD7B-4543-A097-4B2553C5C754}" srcId="{CD1D3C8F-1B0F-4269-97EC-5598C9B2A82D}" destId="{8AF300B6-9610-447A-9C80-F765FE950F55}" srcOrd="0" destOrd="0" parTransId="{9A0C8CAB-3FB7-40EC-B9E1-FADBE2801CCC}" sibTransId="{C01040A0-CEEA-4F03-8C7F-F449989F5729}"/>
    <dgm:cxn modelId="{EA72BF8A-6B54-446C-83AE-3993D2174AFE}" srcId="{CD1D3C8F-1B0F-4269-97EC-5598C9B2A82D}" destId="{67DBE1F3-5A8E-4746-B68E-099F7B0D6248}" srcOrd="5" destOrd="0" parTransId="{7CDA96C2-E9D1-4845-A9F7-412095F1FD21}" sibTransId="{A92DD870-1883-4E40-8B59-5E8A5A90BEBE}"/>
    <dgm:cxn modelId="{43EA6CFB-98FB-42FF-9EA1-4433ABB89D5C}" srcId="{CD1D3C8F-1B0F-4269-97EC-5598C9B2A82D}" destId="{9654FC26-9B5E-4E3E-A35A-A28C2FC6FF88}" srcOrd="2" destOrd="0" parTransId="{3CB079BB-387B-45E5-93AC-3DB3BF7D3EC9}" sibTransId="{1B8E559E-6902-4A71-8AE8-1C763EE43B23}"/>
    <dgm:cxn modelId="{50182783-B0F7-4168-9B64-E8E2E5B4CAB6}" type="presOf" srcId="{BE914C43-B1F2-4A8D-BE45-371708F824E0}" destId="{56B0BF3C-576C-4B16-A446-3130E748C99C}" srcOrd="0" destOrd="0" presId="urn:microsoft.com/office/officeart/2005/8/layout/venn1"/>
    <dgm:cxn modelId="{EC79AF19-532C-49B4-A657-E932C5546FC3}" type="presOf" srcId="{8AF300B6-9610-447A-9C80-F765FE950F55}" destId="{57357835-F74E-4E4C-96F0-4CDC376BF82E}" srcOrd="0" destOrd="0" presId="urn:microsoft.com/office/officeart/2005/8/layout/venn1"/>
    <dgm:cxn modelId="{0E372E72-45FD-4DD6-88B7-B20B9F5AF24D}" type="presOf" srcId="{67DBE1F3-5A8E-4746-B68E-099F7B0D6248}" destId="{F9364B79-60AC-46E2-83A9-72AE3687C27F}" srcOrd="0" destOrd="0" presId="urn:microsoft.com/office/officeart/2005/8/layout/venn1"/>
    <dgm:cxn modelId="{BEB2190C-6C84-45F6-AE76-264AD474DAE3}" type="presOf" srcId="{9654FC26-9B5E-4E3E-A35A-A28C2FC6FF88}" destId="{8CD96CCA-7EED-4F76-A28C-A404E0BF9680}" srcOrd="0" destOrd="0" presId="urn:microsoft.com/office/officeart/2005/8/layout/venn1"/>
    <dgm:cxn modelId="{3AADA805-C1E6-481F-9D44-6B713735EFD8}" srcId="{CD1D3C8F-1B0F-4269-97EC-5598C9B2A82D}" destId="{0BD82BD1-F4A5-4410-87E3-7A2B9E0BE0AE}" srcOrd="1" destOrd="0" parTransId="{4A22DD2D-1437-40A5-BC58-EFF96C6569FC}" sibTransId="{39DF3F48-F2E8-4F87-BE9F-C2DB561F33F4}"/>
    <dgm:cxn modelId="{03B7763A-BB56-43A0-BB10-88F69FD6117D}" srcId="{CD1D3C8F-1B0F-4269-97EC-5598C9B2A82D}" destId="{85E82D34-B923-4545-A3A7-696C6F8AFFDB}" srcOrd="6" destOrd="0" parTransId="{8D9E47C7-2F38-42DC-BF6E-F32015DCC5A7}" sibTransId="{5865560A-CB9F-44F9-A18B-6F7A6B4A2367}"/>
    <dgm:cxn modelId="{9AFDA46C-1B74-4C03-9A99-23E42B170342}" type="presOf" srcId="{CD1D3C8F-1B0F-4269-97EC-5598C9B2A82D}" destId="{F2A71BB0-83CC-4560-95B8-D877292DCCE4}" srcOrd="0" destOrd="0" presId="urn:microsoft.com/office/officeart/2005/8/layout/venn1"/>
    <dgm:cxn modelId="{1009407D-0180-4DCF-94E3-9B58F488BD7F}" type="presOf" srcId="{E185E550-1681-413D-A156-BD6B964DF1E7}" destId="{C2A94521-615A-4C45-ADCB-B5CB19AFAA98}" srcOrd="0" destOrd="0" presId="urn:microsoft.com/office/officeart/2005/8/layout/venn1"/>
    <dgm:cxn modelId="{B272274F-8CDC-4E20-8090-1AA3DAD44843}" type="presOf" srcId="{0BD82BD1-F4A5-4410-87E3-7A2B9E0BE0AE}" destId="{E7C2C83B-7B04-4B08-A9F1-31C77359C8AC}" srcOrd="0" destOrd="0" presId="urn:microsoft.com/office/officeart/2005/8/layout/venn1"/>
    <dgm:cxn modelId="{9763C4E9-E3FE-4416-B83F-CF45FA7962FF}" type="presParOf" srcId="{F2A71BB0-83CC-4560-95B8-D877292DCCE4}" destId="{4E0A80DB-784D-43F6-95A2-2C90BE4FC279}" srcOrd="0" destOrd="0" presId="urn:microsoft.com/office/officeart/2005/8/layout/venn1"/>
    <dgm:cxn modelId="{BCBB340E-CE1D-4F54-BC92-24C95E85FCA4}" type="presParOf" srcId="{F2A71BB0-83CC-4560-95B8-D877292DCCE4}" destId="{57357835-F74E-4E4C-96F0-4CDC376BF82E}" srcOrd="1" destOrd="0" presId="urn:microsoft.com/office/officeart/2005/8/layout/venn1"/>
    <dgm:cxn modelId="{1231662F-E09E-4991-8B40-4531CA785852}" type="presParOf" srcId="{F2A71BB0-83CC-4560-95B8-D877292DCCE4}" destId="{710B10C6-7C1D-4742-99FB-20AA9338B8C7}" srcOrd="2" destOrd="0" presId="urn:microsoft.com/office/officeart/2005/8/layout/venn1"/>
    <dgm:cxn modelId="{D2076ABF-0F62-4B82-A8BF-E28350F5E2AA}" type="presParOf" srcId="{F2A71BB0-83CC-4560-95B8-D877292DCCE4}" destId="{E7C2C83B-7B04-4B08-A9F1-31C77359C8AC}" srcOrd="3" destOrd="0" presId="urn:microsoft.com/office/officeart/2005/8/layout/venn1"/>
    <dgm:cxn modelId="{C524720C-76C1-49C5-980B-7AAFF98E4CD2}" type="presParOf" srcId="{F2A71BB0-83CC-4560-95B8-D877292DCCE4}" destId="{2205E0B0-C089-449A-9210-BF48600B6E76}" srcOrd="4" destOrd="0" presId="urn:microsoft.com/office/officeart/2005/8/layout/venn1"/>
    <dgm:cxn modelId="{806D1C17-C9FA-46DD-98AA-FC5042369211}" type="presParOf" srcId="{F2A71BB0-83CC-4560-95B8-D877292DCCE4}" destId="{8CD96CCA-7EED-4F76-A28C-A404E0BF9680}" srcOrd="5" destOrd="0" presId="urn:microsoft.com/office/officeart/2005/8/layout/venn1"/>
    <dgm:cxn modelId="{26AA8E94-E52E-40AD-BCD2-2C4E8444B592}" type="presParOf" srcId="{F2A71BB0-83CC-4560-95B8-D877292DCCE4}" destId="{126CC728-D942-4EB0-874E-474F1AA77071}" srcOrd="6" destOrd="0" presId="urn:microsoft.com/office/officeart/2005/8/layout/venn1"/>
    <dgm:cxn modelId="{66B41862-A670-42C1-92F1-19617CC0381E}" type="presParOf" srcId="{F2A71BB0-83CC-4560-95B8-D877292DCCE4}" destId="{C2A94521-615A-4C45-ADCB-B5CB19AFAA98}" srcOrd="7" destOrd="0" presId="urn:microsoft.com/office/officeart/2005/8/layout/venn1"/>
    <dgm:cxn modelId="{A060E15C-36FA-45F2-A8DB-6344383C5858}" type="presParOf" srcId="{F2A71BB0-83CC-4560-95B8-D877292DCCE4}" destId="{83A143D2-0878-4632-BB48-69FDEDA10030}" srcOrd="8" destOrd="0" presId="urn:microsoft.com/office/officeart/2005/8/layout/venn1"/>
    <dgm:cxn modelId="{4B9E1828-9662-4106-B154-4D9254486706}" type="presParOf" srcId="{F2A71BB0-83CC-4560-95B8-D877292DCCE4}" destId="{56B0BF3C-576C-4B16-A446-3130E748C99C}" srcOrd="9" destOrd="0" presId="urn:microsoft.com/office/officeart/2005/8/layout/venn1"/>
    <dgm:cxn modelId="{CC83B1EE-3770-4476-8AB0-5F5A7444901A}" type="presParOf" srcId="{F2A71BB0-83CC-4560-95B8-D877292DCCE4}" destId="{481CF27D-BF07-4452-81FE-BCB8D33CBCC9}" srcOrd="10" destOrd="0" presId="urn:microsoft.com/office/officeart/2005/8/layout/venn1"/>
    <dgm:cxn modelId="{A36FCCE3-E419-4333-9869-2D6BDE58CA4F}" type="presParOf" srcId="{F2A71BB0-83CC-4560-95B8-D877292DCCE4}" destId="{F9364B79-60AC-46E2-83A9-72AE3687C27F}" srcOrd="11" destOrd="0" presId="urn:microsoft.com/office/officeart/2005/8/layout/venn1"/>
    <dgm:cxn modelId="{FEA50DB7-821D-4315-84B9-877B049D83BC}" type="presParOf" srcId="{F2A71BB0-83CC-4560-95B8-D877292DCCE4}" destId="{23AC40C8-50E9-4185-8F9C-ABC795B8FF6B}" srcOrd="12" destOrd="0" presId="urn:microsoft.com/office/officeart/2005/8/layout/venn1"/>
    <dgm:cxn modelId="{43F9ECD9-813F-4F42-AAC4-8B9E8684A4E9}" type="presParOf" srcId="{F2A71BB0-83CC-4560-95B8-D877292DCCE4}" destId="{D3C431F1-B93D-4C5E-A0AB-1F61B8FB2317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E0A80DB-784D-43F6-95A2-2C90BE4FC279}">
      <dsp:nvSpPr>
        <dsp:cNvPr id="0" name=""/>
        <dsp:cNvSpPr/>
      </dsp:nvSpPr>
      <dsp:spPr>
        <a:xfrm>
          <a:off x="3144758" y="1668616"/>
          <a:ext cx="1963903" cy="19641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7357835-F74E-4E4C-96F0-4CDC376BF82E}">
      <dsp:nvSpPr>
        <dsp:cNvPr id="0" name=""/>
        <dsp:cNvSpPr/>
      </dsp:nvSpPr>
      <dsp:spPr>
        <a:xfrm>
          <a:off x="2356540" y="-135596"/>
          <a:ext cx="3540338" cy="174664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rgbClr val="0070C0"/>
              </a:solidFill>
            </a:rPr>
            <a:t>Підвищити рівень особистих </a:t>
          </a:r>
          <a:r>
            <a:rPr lang="uk-UA" sz="2000" b="1" kern="1200" dirty="0" err="1" smtClean="0">
              <a:solidFill>
                <a:srgbClr val="0070C0"/>
              </a:solidFill>
            </a:rPr>
            <a:t>компетентностей</a:t>
          </a:r>
          <a:endParaRPr lang="uk-UA" sz="2000" b="1" kern="1200" dirty="0">
            <a:solidFill>
              <a:srgbClr val="0070C0"/>
            </a:solidFill>
          </a:endParaRPr>
        </a:p>
      </dsp:txBody>
      <dsp:txXfrm>
        <a:off x="2356540" y="-135596"/>
        <a:ext cx="3540338" cy="1746643"/>
      </dsp:txXfrm>
    </dsp:sp>
    <dsp:sp modelId="{710B10C6-7C1D-4742-99FB-20AA9338B8C7}">
      <dsp:nvSpPr>
        <dsp:cNvPr id="0" name=""/>
        <dsp:cNvSpPr/>
      </dsp:nvSpPr>
      <dsp:spPr>
        <a:xfrm>
          <a:off x="3720836" y="1945595"/>
          <a:ext cx="1963903" cy="196414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7C2C83B-7B04-4B08-A9F1-31C77359C8AC}">
      <dsp:nvSpPr>
        <dsp:cNvPr id="0" name=""/>
        <dsp:cNvSpPr/>
      </dsp:nvSpPr>
      <dsp:spPr>
        <a:xfrm>
          <a:off x="5926954" y="1279641"/>
          <a:ext cx="2127561" cy="13246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Дослідити методичні </a:t>
          </a:r>
          <a:b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</a:b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та дидактичні аспекти цієї проблеми</a:t>
          </a:r>
          <a:endParaRPr lang="uk-UA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926954" y="1279641"/>
        <a:ext cx="2127561" cy="1324683"/>
      </dsp:txXfrm>
    </dsp:sp>
    <dsp:sp modelId="{2205E0B0-C089-449A-9210-BF48600B6E76}">
      <dsp:nvSpPr>
        <dsp:cNvPr id="0" name=""/>
        <dsp:cNvSpPr/>
      </dsp:nvSpPr>
      <dsp:spPr>
        <a:xfrm>
          <a:off x="3862401" y="2568798"/>
          <a:ext cx="1963903" cy="196414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CD96CCA-7EED-4F76-A28C-A404E0BF9680}">
      <dsp:nvSpPr>
        <dsp:cNvPr id="0" name=""/>
        <dsp:cNvSpPr/>
      </dsp:nvSpPr>
      <dsp:spPr>
        <a:xfrm>
          <a:off x="5815995" y="2965601"/>
          <a:ext cx="2717711" cy="1415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Визначити педагогічні умови ефективності </a:t>
          </a:r>
          <a:r>
            <a:rPr lang="uk-UA" sz="1600" b="1" kern="1200" dirty="0" err="1" smtClean="0">
              <a:solidFill>
                <a:schemeClr val="accent4">
                  <a:lumMod val="50000"/>
                </a:schemeClr>
              </a:solidFill>
            </a:rPr>
            <a:t>музикотерапевтичних</a:t>
          </a: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 методик</a:t>
          </a:r>
          <a:endParaRPr lang="uk-UA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815995" y="2965601"/>
        <a:ext cx="2717711" cy="1415002"/>
      </dsp:txXfrm>
    </dsp:sp>
    <dsp:sp modelId="{126CC728-D942-4EB0-874E-474F1AA77071}">
      <dsp:nvSpPr>
        <dsp:cNvPr id="0" name=""/>
        <dsp:cNvSpPr/>
      </dsp:nvSpPr>
      <dsp:spPr>
        <a:xfrm>
          <a:off x="3463892" y="3068565"/>
          <a:ext cx="1963903" cy="196414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2A94521-615A-4C45-ADCB-B5CB19AFAA98}">
      <dsp:nvSpPr>
        <dsp:cNvPr id="0" name=""/>
        <dsp:cNvSpPr/>
      </dsp:nvSpPr>
      <dsp:spPr>
        <a:xfrm>
          <a:off x="5675548" y="4426345"/>
          <a:ext cx="2250305" cy="12945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Використовувати різноманітні форми </a:t>
          </a:r>
          <a:b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</a:b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і методи організації навчальної діяльності</a:t>
          </a:r>
          <a:endParaRPr lang="uk-UA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675548" y="4426345"/>
        <a:ext cx="2250305" cy="1294576"/>
      </dsp:txXfrm>
    </dsp:sp>
    <dsp:sp modelId="{83A143D2-0878-4632-BB48-69FDEDA10030}">
      <dsp:nvSpPr>
        <dsp:cNvPr id="0" name=""/>
        <dsp:cNvSpPr/>
      </dsp:nvSpPr>
      <dsp:spPr>
        <a:xfrm>
          <a:off x="2825623" y="3068565"/>
          <a:ext cx="1963903" cy="1964144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6B0BF3C-576C-4B16-A446-3130E748C99C}">
      <dsp:nvSpPr>
        <dsp:cNvPr id="0" name=""/>
        <dsp:cNvSpPr/>
      </dsp:nvSpPr>
      <dsp:spPr>
        <a:xfrm>
          <a:off x="597264" y="4654256"/>
          <a:ext cx="2250305" cy="12945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Розвивати потенційні якості дитини</a:t>
          </a:r>
          <a:endParaRPr lang="uk-UA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597264" y="4654256"/>
        <a:ext cx="2250305" cy="1294576"/>
      </dsp:txXfrm>
    </dsp:sp>
    <dsp:sp modelId="{481CF27D-BF07-4452-81FE-BCB8D33CBCC9}">
      <dsp:nvSpPr>
        <dsp:cNvPr id="0" name=""/>
        <dsp:cNvSpPr/>
      </dsp:nvSpPr>
      <dsp:spPr>
        <a:xfrm>
          <a:off x="2427115" y="2568798"/>
          <a:ext cx="1963903" cy="196414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364B79-60AC-46E2-83A9-72AE3687C27F}">
      <dsp:nvSpPr>
        <dsp:cNvPr id="0" name=""/>
        <dsp:cNvSpPr/>
      </dsp:nvSpPr>
      <dsp:spPr>
        <a:xfrm>
          <a:off x="35244" y="2965601"/>
          <a:ext cx="2086647" cy="141500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Активізувати пізнавальні процеси, комунікативні навички</a:t>
          </a:r>
          <a:endParaRPr lang="uk-UA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5244" y="2965601"/>
        <a:ext cx="2086647" cy="1415002"/>
      </dsp:txXfrm>
    </dsp:sp>
    <dsp:sp modelId="{23AC40C8-50E9-4185-8F9C-ABC795B8FF6B}">
      <dsp:nvSpPr>
        <dsp:cNvPr id="0" name=""/>
        <dsp:cNvSpPr/>
      </dsp:nvSpPr>
      <dsp:spPr>
        <a:xfrm>
          <a:off x="2568679" y="1945595"/>
          <a:ext cx="1963903" cy="196414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3C431F1-B93D-4C5E-A0AB-1F61B8FB2317}">
      <dsp:nvSpPr>
        <dsp:cNvPr id="0" name=""/>
        <dsp:cNvSpPr/>
      </dsp:nvSpPr>
      <dsp:spPr>
        <a:xfrm>
          <a:off x="198903" y="1279641"/>
          <a:ext cx="2127561" cy="132468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4">
                  <a:lumMod val="50000"/>
                </a:schemeClr>
              </a:solidFill>
            </a:rPr>
            <a:t>Формувати систему естетичних цінностей, мистецькі вміння і компетентності</a:t>
          </a:r>
          <a:endParaRPr lang="uk-UA" sz="16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198903" y="1279641"/>
        <a:ext cx="2127561" cy="1324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27C81-9567-48F6-992F-2737EAE04087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DB10D-00C0-4E4F-9425-99FF1D1C9C39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346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2A20EA-009B-4EB7-8570-9FE828029246}" type="datetimeFigureOut">
              <a:rPr lang="uk-UA" smtClean="0"/>
              <a:pPr/>
              <a:t>20.02.2016</a:t>
            </a:fld>
            <a:endParaRPr lang="uk-UA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9FFB0E-D362-49F4-91D6-67D56057D104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9.gif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9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gif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gif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9.gif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9.gi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755576" y="980728"/>
            <a:ext cx="7834064" cy="4389437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uk-UA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Музика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 </a:t>
            </a:r>
            <a:r>
              <a:rPr lang="uk-UA" sz="54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є </a:t>
            </a:r>
            <a:r>
              <a:rPr lang="uk-UA" sz="5400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найдивовижнішим, </a:t>
            </a:r>
            <a:r>
              <a:rPr lang="uk-UA" sz="5400" b="1" dirty="0" smtClean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найтоншим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 </a:t>
            </a:r>
            <a:r>
              <a:rPr lang="uk-UA" sz="5400" b="1" dirty="0" smtClean="0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засобом </a:t>
            </a:r>
            <a:r>
              <a:rPr lang="uk-UA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залучення </a:t>
            </a:r>
            <a:r>
              <a:rPr lang="uk-UA" sz="5400" b="1" dirty="0" smtClean="0"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до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 </a:t>
            </a:r>
            <a:r>
              <a:rPr lang="uk-UA" sz="5400" b="1" dirty="0" smtClean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добра,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 </a:t>
            </a:r>
            <a:r>
              <a:rPr lang="uk-UA" sz="5400" b="1" dirty="0" smtClean="0"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краси,</a:t>
            </a:r>
            <a:r>
              <a:rPr lang="uk-UA" sz="54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 </a:t>
            </a:r>
            <a:r>
              <a:rPr lang="uk-UA" sz="5400" b="1" dirty="0" smtClean="0">
                <a:solidFill>
                  <a:srgbClr val="990099"/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людяності.</a:t>
            </a:r>
          </a:p>
          <a:p>
            <a:pPr algn="r">
              <a:buNone/>
            </a:pPr>
            <a:r>
              <a:rPr lang="uk-UA" sz="3500" b="1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temis Deco" pitchFamily="18" charset="0"/>
              </a:rPr>
              <a:t>В. Сухомлинський</a:t>
            </a:r>
          </a:p>
          <a:p>
            <a:pPr>
              <a:buNone/>
            </a:pPr>
            <a:endParaRPr lang="uk-UA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933056"/>
            <a:ext cx="2985058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0112" y="1628800"/>
            <a:ext cx="3563888" cy="4317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Семінар вчителів музичного мистецтва міста Тернополя</a:t>
            </a:r>
          </a:p>
          <a:p>
            <a:pPr algn="ctr">
              <a:buNone/>
            </a:pP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“Музикотерапевтичні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методики в роботі </a:t>
            </a:r>
            <a:r>
              <a:rPr lang="uk-UA" sz="2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вчителя”</a:t>
            </a:r>
            <a:endParaRPr lang="uk-UA" sz="28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>
              <a:buNone/>
            </a:pP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   травень, 2013 р</a:t>
            </a:r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1" name="Picture 5" descr="D:\фотографії\ФОТОГРАФІЇ ВСІ\IMG_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30963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фотографії\ФОТОГРАФІЇ ВСІ\IMG_25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3" y="836712"/>
            <a:ext cx="3168353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графії\ФОТОГРАФІЇ ВСІ\IMG_2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149080"/>
            <a:ext cx="3140774" cy="247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9477">
            <a:off x="8233328" y="5581985"/>
            <a:ext cx="676078" cy="1010554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проект мама\фото свята\Мама\IMG_3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3265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96136" y="764704"/>
            <a:ext cx="3347864" cy="55598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Науково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-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практичний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семінар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вчителів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                                              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біології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та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хімії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загальноосвітніх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навчальних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закладів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                                               м.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Тернопіль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,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вересень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</a:rPr>
              <a:t>, 2013 р. </a:t>
            </a:r>
            <a:endParaRPr lang="uk-UA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3074" name="Picture 2" descr="D:\проект мама\фото свята\Мама\IMG_3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636912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9477">
            <a:off x="8209676" y="5760986"/>
            <a:ext cx="676078" cy="886327"/>
          </a:xfrm>
          <a:prstGeom prst="rect">
            <a:avLst/>
          </a:prstGeom>
          <a:noFill/>
        </p:spPr>
      </p:pic>
      <p:pic>
        <p:nvPicPr>
          <p:cNvPr id="9" name="Picture 9" descr="D:\проект мама\анімації\cveta-122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869160"/>
            <a:ext cx="1331639" cy="159979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проект мама\фото ТНПУ\IMG_3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395216" cy="254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764704"/>
            <a:ext cx="3635896" cy="5559896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pl-PL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III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Всеукраїнська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науково-практична                                                                                                                 конференція ТНПУ </a:t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ім. В. Гнатюка «Мистецька освіта як                                             чинник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людиностановлення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»</a:t>
            </a:r>
          </a:p>
          <a:p>
            <a:pPr lvl="0" algn="ctr">
              <a:buNone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/>
            </a:r>
            <a:b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м. Тернопіль, жовтень, 2013 р.</a:t>
            </a:r>
          </a:p>
          <a:p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D:\проект мама\фото ТНПУ\IMG_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88640"/>
            <a:ext cx="3312368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проект мама\фото ТНПУ\IMG_3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3456384" cy="258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проект мама\фото ТНПУ\IMG_32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996952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9477">
            <a:off x="8209676" y="5688977"/>
            <a:ext cx="676078" cy="886327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3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4407285"/>
            <a:ext cx="3353131" cy="245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38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697262"/>
            <a:ext cx="3240360" cy="216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алушка Н.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348880"/>
            <a:ext cx="309634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G_3817.JPG"/>
          <p:cNvPicPr>
            <a:picLocks noGrp="1" noChangeAspect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>
          <a:xfrm>
            <a:off x="0" y="332656"/>
            <a:ext cx="3096344" cy="238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03848" y="548680"/>
            <a:ext cx="30243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Майстер – клас для вчителів музичного мистецтва</a:t>
            </a:r>
          </a:p>
          <a:p>
            <a:pPr algn="ctr"/>
            <a:r>
              <a:rPr lang="uk-UA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ТЗОШ І-ІІІ ступенів № 28</a:t>
            </a:r>
          </a:p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грудень, 2015 р.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04664"/>
            <a:ext cx="3096344" cy="217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2564904"/>
            <a:ext cx="316835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99477">
            <a:off x="8209676" y="5616969"/>
            <a:ext cx="676078" cy="886327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D:\проект мама\арттерапія\фото\IMG_2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77072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Робота на уроці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23555" name="Picture 3" descr="D:\проект мама\арттерапія\фото\IMG_2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412776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D:\проект мама\арттерапія\фото\IMG_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4908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9" name="Picture 7" descr="D:\проект мама\арттерапія\фото\IMG_2339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40768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D:\проект мама\анімації\muzikaa-1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60648"/>
            <a:ext cx="1800225" cy="1009650"/>
          </a:xfrm>
          <a:prstGeom prst="rect">
            <a:avLst/>
          </a:prstGeom>
          <a:noFill/>
        </p:spPr>
      </p:pic>
      <p:pic>
        <p:nvPicPr>
          <p:cNvPr id="23561" name="Picture 9" descr="D:\проект мама\анімації\muzikaa-1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260648"/>
            <a:ext cx="1800225" cy="10096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0151119_141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0152" y="1988840"/>
            <a:ext cx="2489366" cy="1807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332656"/>
            <a:ext cx="8229600" cy="7080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Гурткова робота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2766795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I:\DCIM\181CANON\IMG_2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708920"/>
            <a:ext cx="2398643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8" descr="I:\DCIM\181CANON\IMG_22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3" y="3861048"/>
            <a:ext cx="2461895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92" name="Picture 16" descr="D:\проект мама\анімації\muzikaa-85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60648"/>
            <a:ext cx="865417" cy="1008112"/>
          </a:xfrm>
          <a:prstGeom prst="rect">
            <a:avLst/>
          </a:prstGeom>
          <a:noFill/>
        </p:spPr>
      </p:pic>
      <p:pic>
        <p:nvPicPr>
          <p:cNvPr id="24593" name="Picture 17" descr="D:\проект мама\анімації\muzikaa-633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332656"/>
            <a:ext cx="579600" cy="1007928"/>
          </a:xfrm>
          <a:prstGeom prst="rect">
            <a:avLst/>
          </a:prstGeom>
          <a:noFill/>
        </p:spPr>
      </p:pic>
      <p:pic>
        <p:nvPicPr>
          <p:cNvPr id="8" name="Picture 3" descr="I:\DCIM\181CANON\IMG_22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5024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D:\проект мама\фото\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12" y="5201816"/>
            <a:ext cx="2536079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155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79912" y="980728"/>
            <a:ext cx="259596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186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4725144"/>
            <a:ext cx="238466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IMG_2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19" y="1196752"/>
            <a:ext cx="2774731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IMG_2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2348880"/>
            <a:ext cx="2843808" cy="2139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548680"/>
            <a:ext cx="8229600" cy="6365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Виховні заходи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9" descr="I:\DCIM\181CANON\IMG_2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59" y="3717032"/>
            <a:ext cx="2506557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3" descr="9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76672"/>
            <a:ext cx="7921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9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04664"/>
            <a:ext cx="7921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D:\проект мама\фото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869160"/>
            <a:ext cx="251999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7" name="Picture 7" descr="D:\проект мама\фото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5" y="1412776"/>
            <a:ext cx="2520279" cy="1678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2" name="Picture 2" descr="I:\DCIM\181CANON\IMG_22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2420888"/>
            <a:ext cx="2376264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Содержимое 4" descr="IMG_207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3568" y="4383543"/>
            <a:ext cx="3096344" cy="2364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8352928" cy="78310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Постановка музично-театральних вистав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395536" y="5805264"/>
            <a:ext cx="2771800" cy="864096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  Музична казка </a:t>
            </a:r>
          </a:p>
          <a:p>
            <a:pPr algn="ctr">
              <a:buNone/>
            </a:pP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“Як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бегемотик нотки </a:t>
            </a:r>
            <a:r>
              <a:rPr lang="uk-UA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шукав”</a:t>
            </a:r>
            <a:endParaRPr lang="uk-UA" dirty="0">
              <a:latin typeface="+mj-lt"/>
            </a:endParaRPr>
          </a:p>
        </p:txBody>
      </p:sp>
      <p:pic>
        <p:nvPicPr>
          <p:cNvPr id="4" name="Picture 2" descr="F:\mama\IMG_37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520" y="1052736"/>
            <a:ext cx="3312368" cy="2267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mama\IMG_37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83568" y="2708920"/>
            <a:ext cx="3959912" cy="2969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 descr="16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805264"/>
            <a:ext cx="7143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24744"/>
            <a:ext cx="3312000" cy="2135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3649" y="2708920"/>
            <a:ext cx="4120351" cy="297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076056" y="5733256"/>
            <a:ext cx="2934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Казка – опера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В. </a:t>
            </a:r>
            <a:r>
              <a:rPr lang="uk-UA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Безкоровайного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b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”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Червона шапочка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”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endParaRPr lang="uk-UA" dirty="0">
              <a:latin typeface="+mj-lt"/>
            </a:endParaRPr>
          </a:p>
        </p:txBody>
      </p:sp>
      <p:pic>
        <p:nvPicPr>
          <p:cNvPr id="15" name="Picture 14" descr="en00354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5872758"/>
            <a:ext cx="1197098" cy="985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Естетично-пізнавальна робота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26" name="Picture 6" descr="D:\проект мама\фото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914" y="1125024"/>
            <a:ext cx="382014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D:\проект мама\фото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645024"/>
            <a:ext cx="253619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0" name="Picture 10" descr="D:\проект мама\фото\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933056"/>
            <a:ext cx="3602946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9" name="Picture 9" descr="D:\проект мама\фото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26640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35" name="Picture 15" descr="D:\проект мама\анімації\cveta-78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268760"/>
            <a:ext cx="762000" cy="18192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5229200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Інструменти світу </a:t>
            </a:r>
            <a:b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церква </a:t>
            </a:r>
            <a:b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Арх. </a:t>
            </a:r>
            <a:r>
              <a:rPr lang="uk-UA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Михаїла</a:t>
            </a:r>
            <a:endParaRPr lang="uk-UA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10" name="Picture 15" descr="D:\проект мама\анімації\cveta-78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8172400" y="4797152"/>
            <a:ext cx="762000" cy="18192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787" y="1116000"/>
            <a:ext cx="3503612" cy="2627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60648"/>
            <a:ext cx="3456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140968"/>
            <a:ext cx="3456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399" y="4005064"/>
            <a:ext cx="350400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3" name="Picture 9" descr="D:\проект мама\анімації\cveta-64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772608" y="5157000"/>
            <a:ext cx="972000" cy="2430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7984" y="40466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Музей композитора </a:t>
            </a:r>
            <a:br>
              <a:rPr lang="uk-UA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В. </a:t>
            </a:r>
            <a:r>
              <a:rPr lang="uk-UA" sz="24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Безкоровайного</a:t>
            </a:r>
            <a:endParaRPr lang="uk-UA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75630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Загальні відомості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51520" y="1628800"/>
            <a:ext cx="3535288" cy="4572000"/>
          </a:xfrm>
        </p:spPr>
        <p:txBody>
          <a:bodyPr>
            <a:normAutofit lnSpcReduction="10000"/>
          </a:bodyPr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sz="2400" dirty="0" smtClean="0">
              <a:latin typeface="Artemis Deco" pitchFamily="18" charset="0"/>
            </a:endParaRPr>
          </a:p>
          <a:p>
            <a:endParaRPr lang="uk-UA" sz="2400" dirty="0" smtClean="0">
              <a:latin typeface="Artemis Deco" pitchFamily="18" charset="0"/>
            </a:endParaRPr>
          </a:p>
          <a:p>
            <a:endParaRPr lang="uk-UA" sz="2400" dirty="0" smtClean="0">
              <a:latin typeface="Artemis Deco" pitchFamily="18" charset="0"/>
            </a:endParaRPr>
          </a:p>
          <a:p>
            <a:r>
              <a:rPr lang="uk-UA" sz="2400" dirty="0" smtClean="0">
                <a:latin typeface="Artemis Deco" pitchFamily="18" charset="0"/>
              </a:rPr>
              <a:t>                    </a:t>
            </a:r>
          </a:p>
          <a:p>
            <a:r>
              <a:rPr lang="uk-UA" sz="2400" dirty="0" smtClean="0">
                <a:latin typeface="Artemis Deco" pitchFamily="18" charset="0"/>
              </a:rPr>
              <a:t>               </a:t>
            </a:r>
            <a:r>
              <a:rPr lang="uk-UA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ЗОШ </a:t>
            </a:r>
            <a:r>
              <a:rPr lang="pl-PL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I-III </a:t>
            </a:r>
            <a:r>
              <a:rPr lang="uk-UA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ст. №28</a:t>
            </a:r>
          </a:p>
          <a:p>
            <a:r>
              <a:rPr lang="uk-UA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        м. Тернопіль</a:t>
            </a:r>
          </a:p>
          <a:p>
            <a:endParaRPr lang="uk-UA" sz="2400" dirty="0" smtClean="0">
              <a:latin typeface="Artemis Deco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389438" cy="625229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7700" b="1" dirty="0" err="1" smtClean="0">
                <a:solidFill>
                  <a:schemeClr val="accent1">
                    <a:lumMod val="75000"/>
                  </a:schemeClr>
                </a:solidFill>
                <a:latin typeface="Artemis Deco" pitchFamily="18" charset="0"/>
              </a:rPr>
              <a:t>Калушка</a:t>
            </a:r>
            <a:r>
              <a:rPr lang="uk-UA" sz="7700" b="1" dirty="0" smtClean="0">
                <a:solidFill>
                  <a:schemeClr val="accent1">
                    <a:lumMod val="75000"/>
                  </a:schemeClr>
                </a:solidFill>
                <a:latin typeface="Artemis Deco" pitchFamily="18" charset="0"/>
              </a:rPr>
              <a:t> Неллі Григорівна</a:t>
            </a:r>
            <a:endParaRPr lang="uk-UA" sz="7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temis Deco" pitchFamily="18" charset="0"/>
            </a:endParaRPr>
          </a:p>
          <a:p>
            <a:pPr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Вчитель музичного мистецтва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Вища категорія,</a:t>
            </a:r>
          </a:p>
          <a:p>
            <a:pPr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  <a:buNone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   старший вчитель</a:t>
            </a:r>
          </a:p>
          <a:p>
            <a:pPr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1985р.- Львівське державне музичне училище</a:t>
            </a:r>
          </a:p>
          <a:p>
            <a:pPr lvl="0"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1991р. - </a:t>
            </a: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Дрогобицький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ДПІ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/>
            </a:r>
            <a:b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ru-RU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ім</a:t>
            </a:r>
            <a:r>
              <a:rPr lang="en-GB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. </a:t>
            </a:r>
            <a:r>
              <a: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І. 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Франка</a:t>
            </a:r>
          </a:p>
          <a:p>
            <a:pPr algn="ctr">
              <a:lnSpc>
                <a:spcPct val="170000"/>
              </a:lnSpc>
              <a:buClr>
                <a:schemeClr val="accent5">
                  <a:lumMod val="75000"/>
                </a:schemeClr>
              </a:buClr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Педагогічний стаж – </a:t>
            </a:r>
            <a:b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30 років</a:t>
            </a:r>
          </a:p>
        </p:txBody>
      </p:sp>
      <p:pic>
        <p:nvPicPr>
          <p:cNvPr id="1027" name="Picture 3" descr="D:\проект мама\арттерапія\фото\IMG_2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6" y="908720"/>
            <a:ext cx="3076039" cy="33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1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122545">
            <a:off x="609753" y="3012567"/>
            <a:ext cx="3350801" cy="251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9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723799">
            <a:off x="5133601" y="2942331"/>
            <a:ext cx="3179812" cy="249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19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644008" y="476672"/>
            <a:ext cx="331352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MG_19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187624" y="515044"/>
            <a:ext cx="3190340" cy="2603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97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2915816" y="4365104"/>
            <a:ext cx="2951967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56176" y="5842337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Інтерактивний музей муз. інструментів </a:t>
            </a:r>
            <a:r>
              <a:rPr lang="uk-UA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“Камертон”</a:t>
            </a:r>
            <a:endParaRPr lang="uk-UA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5122" name="Picture 2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93296"/>
            <a:ext cx="1428750" cy="381000"/>
          </a:xfrm>
          <a:prstGeom prst="rect">
            <a:avLst/>
          </a:prstGeom>
          <a:noFill/>
        </p:spPr>
      </p:pic>
      <p:pic>
        <p:nvPicPr>
          <p:cNvPr id="5123" name="Picture 3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6093296"/>
            <a:ext cx="1428750" cy="381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Музикотерапевтичні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методики:</a:t>
            </a:r>
          </a:p>
          <a:p>
            <a:pPr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допомагають максимально розкрити потенційні можливості дітей,</a:t>
            </a:r>
          </a:p>
          <a:p>
            <a:pPr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стимулюють до творчості,</a:t>
            </a:r>
          </a:p>
          <a:p>
            <a:pPr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сприяють музично - естетичному розвитку, корекції рухових і мовних розладів, комунікативних труднощів,</a:t>
            </a:r>
          </a:p>
          <a:p>
            <a:pPr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є могутнім інструментом впливу на особистість, що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допомогають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їй </a:t>
            </a:r>
            <a:r>
              <a:rPr lang="uk-UA" b="1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згармонізувати</a:t>
            </a: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себе і свої стосунки зі світом,</a:t>
            </a:r>
          </a:p>
          <a:p>
            <a:pPr algn="ctr"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можуть стати незамінними помічниками у роботі психологів, вчителів, соціальних працівників, вихователів. 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9477">
            <a:off x="8065660" y="5760986"/>
            <a:ext cx="676078" cy="88632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3960440" cy="1143000"/>
          </a:xfrm>
        </p:spPr>
        <p:txBody>
          <a:bodyPr>
            <a:normAutofit fontScale="90000"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Друковані</a:t>
            </a: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Музика як засіб музично-естетичного розвитку дитини.</a:t>
            </a:r>
          </a:p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Використання музикотерапії як інноваційного методу у навчанні та вихованні.</a:t>
            </a:r>
          </a:p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Музика як могутній терапевтичний чинник впливу на людину.</a:t>
            </a:r>
          </a:p>
          <a:p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Музикотерапія як інноваційний метод у роботі вчителя.</a:t>
            </a:r>
            <a:endParaRPr lang="uk-UA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3789040"/>
            <a:ext cx="223224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4" descr="титуль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429000"/>
            <a:ext cx="2277994" cy="2952328"/>
          </a:xfrm>
          <a:prstGeom prst="rect">
            <a:avLst/>
          </a:prstGeom>
        </p:spPr>
      </p:pic>
      <p:pic>
        <p:nvPicPr>
          <p:cNvPr id="10" name="Содержимое 5" descr="титуль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692696"/>
            <a:ext cx="2208381" cy="2808312"/>
          </a:xfrm>
          <a:prstGeom prst="rect">
            <a:avLst/>
          </a:prstGeom>
        </p:spPr>
      </p:pic>
      <p:pic>
        <p:nvPicPr>
          <p:cNvPr id="11" name="Содержимое 9" descr="титуль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04664"/>
            <a:ext cx="2232248" cy="295232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82219">
            <a:off x="200753" y="1558966"/>
            <a:ext cx="1853219" cy="2413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6347048" cy="72008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Досягнення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9477">
            <a:off x="8244408" y="5517232"/>
            <a:ext cx="676078" cy="886327"/>
          </a:xfrm>
          <a:prstGeom prst="rect">
            <a:avLst/>
          </a:prstGeom>
          <a:noFill/>
        </p:spPr>
      </p:pic>
      <p:pic>
        <p:nvPicPr>
          <p:cNvPr id="6" name="Рисунок 5" descr="20151112_111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039495">
            <a:off x="5238512" y="1794281"/>
            <a:ext cx="2277621" cy="1633402"/>
          </a:xfrm>
          <a:prstGeom prst="rect">
            <a:avLst/>
          </a:prstGeom>
        </p:spPr>
      </p:pic>
      <p:pic>
        <p:nvPicPr>
          <p:cNvPr id="3076" name="Picture 4" descr="Image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5445">
            <a:off x="4400644" y="3845235"/>
            <a:ext cx="1975078" cy="262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mage0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7727">
            <a:off x="2056275" y="1380885"/>
            <a:ext cx="1830251" cy="233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20151112_11130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 rot="5018887">
            <a:off x="2111147" y="4289876"/>
            <a:ext cx="2524622" cy="1798177"/>
          </a:xfrm>
        </p:spPr>
      </p:pic>
      <p:pic>
        <p:nvPicPr>
          <p:cNvPr id="1026" name="Picture 2" descr="C:\Users\Администратор\Desktop\Методична папка\7. Досягнення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40536">
            <a:off x="460907" y="4041055"/>
            <a:ext cx="1957127" cy="262337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1340768"/>
            <a:ext cx="1678130" cy="226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58036">
            <a:off x="6436550" y="4136923"/>
            <a:ext cx="1855479" cy="253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70208">
            <a:off x="7252730" y="1733526"/>
            <a:ext cx="1747714" cy="230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561456"/>
          </a:xfrm>
        </p:spPr>
        <p:txBody>
          <a:bodyPr>
            <a:noAutofit/>
          </a:bodyPr>
          <a:lstStyle/>
          <a:p>
            <a:r>
              <a:rPr lang="uk-UA" sz="3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Мистецтво – невидимий місток, що поєднує два протилежні світи: </a:t>
            </a:r>
            <a:br>
              <a:rPr lang="uk-UA" sz="3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світ фантазії та реальності</a:t>
            </a:r>
            <a:r>
              <a:rPr lang="uk-UA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280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533400" y="4221088"/>
            <a:ext cx="6270848" cy="760048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Дякую за увагу!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uk-UA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8" name="Picture 5" descr="D:\проект мама\анімації\babochkia-20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1368425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D:\проект мама\анімації\babochkia-46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861048"/>
            <a:ext cx="9525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9477">
            <a:off x="7841965" y="5334277"/>
            <a:ext cx="806238" cy="105696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b="1" dirty="0" smtClean="0">
                <a:ln w="10541" cmpd="sng">
                  <a:solidFill>
                    <a:schemeClr val="accent1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Тема досвіду:</a:t>
            </a:r>
            <a:endParaRPr lang="uk-UA" sz="7200" b="1" dirty="0">
              <a:ln w="10541" cmpd="sng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09634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dirty="0" smtClean="0"/>
          </a:p>
          <a:p>
            <a:pPr algn="ctr">
              <a:buNone/>
            </a:pPr>
            <a:r>
              <a:rPr lang="uk-UA" sz="48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Музичне мистецтво як засіб гармонійного та естетичного розвитку школярів</a:t>
            </a:r>
            <a:endParaRPr lang="uk-UA" sz="4800" b="1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4" name="Picture 19" descr="143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132856"/>
            <a:ext cx="44640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D:\проект мама\фото\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229200"/>
            <a:ext cx="2257425" cy="1628800"/>
          </a:xfrm>
          <a:prstGeom prst="ellipse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  <a:softEdge rad="112500"/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Основна ідея досвіду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67544" y="1700808"/>
            <a:ext cx="8219256" cy="4623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Полягає в пошуку, дослідженні та розробці таких інноваційних  технологій, що мають</a:t>
            </a:r>
          </a:p>
          <a:p>
            <a:pPr algn="ctr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терапевтичну спрямованість, </a:t>
            </a:r>
          </a:p>
          <a:p>
            <a:pPr algn="ctr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доступні вчителеві для опанування,</a:t>
            </a:r>
          </a:p>
          <a:p>
            <a:pPr algn="ctr">
              <a:buFont typeface="Wingdings" pitchFamily="2" charset="2"/>
              <a:buChar char="§"/>
            </a:pPr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цікаві та ефективні в навчанні та вихованні школярів</a:t>
            </a:r>
          </a:p>
        </p:txBody>
      </p:sp>
      <p:pic>
        <p:nvPicPr>
          <p:cNvPr id="19461" name="Picture 5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6165304"/>
            <a:ext cx="1428750" cy="381000"/>
          </a:xfrm>
          <a:prstGeom prst="rect">
            <a:avLst/>
          </a:prstGeom>
          <a:noFill/>
        </p:spPr>
      </p:pic>
      <p:pic>
        <p:nvPicPr>
          <p:cNvPr id="28" name="Picture 5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6165304"/>
            <a:ext cx="1428750" cy="381000"/>
          </a:xfrm>
          <a:prstGeom prst="rect">
            <a:avLst/>
          </a:prstGeom>
          <a:noFill/>
        </p:spPr>
      </p:pic>
      <p:pic>
        <p:nvPicPr>
          <p:cNvPr id="29" name="Picture 5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165304"/>
            <a:ext cx="1428750" cy="381000"/>
          </a:xfrm>
          <a:prstGeom prst="rect">
            <a:avLst/>
          </a:prstGeom>
          <a:noFill/>
        </p:spPr>
      </p:pic>
      <p:pic>
        <p:nvPicPr>
          <p:cNvPr id="30" name="Picture 5" descr="D:\проект мама\анімації\muzikaa-117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165304"/>
            <a:ext cx="1428750" cy="3810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Актуальність досвіду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38912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 зв’язку з тенденціями розвитку суспільства та 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зростання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впливу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науково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- 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технічного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поступу</a:t>
            </a:r>
            <a:r>
              <a:rPr lang="ru-RU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на </a:t>
            </a:r>
            <a: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людську свідомість виникає</a:t>
            </a:r>
            <a:b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</a:br>
            <a: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необхідність не лише посилити психологічну підготовку вчителів, але й включити в освітній процес елементарні </a:t>
            </a:r>
            <a:r>
              <a:rPr lang="uk-UA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арттерапевтичні</a:t>
            </a:r>
            <a: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знання та методики, зокрема, </a:t>
            </a:r>
            <a:r>
              <a:rPr lang="uk-UA" sz="35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музикотерапевтичні</a:t>
            </a:r>
            <a:r>
              <a:rPr lang="uk-UA" sz="35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</a:t>
            </a:r>
          </a:p>
          <a:p>
            <a:pPr algn="ctr">
              <a:buNone/>
            </a:pPr>
            <a:endParaRPr lang="uk-UA" sz="3600" dirty="0"/>
          </a:p>
        </p:txBody>
      </p:sp>
      <p:pic>
        <p:nvPicPr>
          <p:cNvPr id="4" name="Picture 7" descr="Рисунок1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562600"/>
            <a:ext cx="172819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Мета і завдання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5040560"/>
          </a:xfrm>
        </p:spPr>
        <p:txBody>
          <a:bodyPr>
            <a:normAutofit lnSpcReduction="10000"/>
          </a:bodyPr>
          <a:lstStyle/>
          <a:p>
            <a:pPr algn="ctr">
              <a:buClr>
                <a:srgbClr val="00B050"/>
              </a:buClr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Формувати в учнів систему естетичних цінностей через сприймання та інтерпретацію ними музичних творів, </a:t>
            </a:r>
          </a:p>
          <a:p>
            <a:pPr algn="ctr">
              <a:buClr>
                <a:srgbClr val="00B050"/>
              </a:buClr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розвивати їх мистецькі компетентності, </a:t>
            </a:r>
          </a:p>
          <a:p>
            <a:pPr algn="ctr">
              <a:buClr>
                <a:srgbClr val="00B050"/>
              </a:buClr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здатність до художньо - творчої самореалізації та самовдосконалення,</a:t>
            </a:r>
          </a:p>
          <a:p>
            <a:pPr algn="ctr">
              <a:buClr>
                <a:srgbClr val="00B050"/>
              </a:buClr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активізувати пізнавальні процеси, </a:t>
            </a:r>
          </a:p>
          <a:p>
            <a:pPr marL="0" indent="0" algn="ctr">
              <a:buClr>
                <a:srgbClr val="00B050"/>
              </a:buClr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моторику, </a:t>
            </a:r>
          </a:p>
          <a:p>
            <a:pPr marL="0" indent="0" algn="ctr">
              <a:buClr>
                <a:srgbClr val="00B050"/>
              </a:buClr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емоційний розвиток, </a:t>
            </a:r>
          </a:p>
          <a:p>
            <a:pPr marL="0" indent="0" algn="ctr">
              <a:buClr>
                <a:srgbClr val="00B050"/>
              </a:buClr>
              <a:buNone/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комунікативні навички</a:t>
            </a:r>
          </a:p>
          <a:p>
            <a:pPr algn="ctr">
              <a:buClr>
                <a:srgbClr val="00B050"/>
              </a:buClr>
            </a:pP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розвивати потенційні якості дитини</a:t>
            </a:r>
          </a:p>
          <a:p>
            <a:pPr algn="ctr">
              <a:buClr>
                <a:srgbClr val="00B050"/>
              </a:buClr>
            </a:pPr>
            <a:endParaRPr lang="uk-UA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17" descr="D:\проект мама\анімації\muzikaa-63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5733256"/>
            <a:ext cx="795624" cy="8639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9331088"/>
              </p:ext>
            </p:extLst>
          </p:nvPr>
        </p:nvGraphicFramePr>
        <p:xfrm>
          <a:off x="395536" y="692696"/>
          <a:ext cx="8568952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2060848"/>
            <a:ext cx="3312368" cy="410445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Методичне об'єднання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вчителів музичного мистецтва 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ТЗОШ </a:t>
            </a:r>
            <a:r>
              <a:rPr lang="pl-PL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I-III 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ступенів 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28</a:t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G:\невикористані матеріали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43807" y="1556792"/>
            <a:ext cx="2268253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59632" y="764704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Шляхи реалізації 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7" name="Рисунок 6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916832"/>
            <a:ext cx="1957718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4149080"/>
            <a:ext cx="2808312" cy="210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7" descr="D:\проект мама\анімації\muzikaa-63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66708" y="5805264"/>
            <a:ext cx="729308" cy="791904"/>
          </a:xfrm>
          <a:prstGeom prst="rect">
            <a:avLst/>
          </a:prstGeom>
          <a:noFill/>
        </p:spPr>
      </p:pic>
      <p:pic>
        <p:nvPicPr>
          <p:cNvPr id="10" name="Picture 9" descr="D:\проект мама\анімації\muzikaa-1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764704"/>
            <a:ext cx="1512193" cy="648072"/>
          </a:xfrm>
          <a:prstGeom prst="rect">
            <a:avLst/>
          </a:prstGeom>
          <a:noFill/>
        </p:spPr>
      </p:pic>
      <p:pic>
        <p:nvPicPr>
          <p:cNvPr id="11" name="Picture 9" descr="D:\проект мама\анімації\muzikaa-11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692696"/>
            <a:ext cx="1512193" cy="64807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52120" y="1628800"/>
            <a:ext cx="3034680" cy="469580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dirty="0" smtClean="0"/>
              <a:t>    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Практична 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конференція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психологів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навчальних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                                                                                                                                                                                               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закладів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</a:t>
            </a:r>
          </a:p>
          <a:p>
            <a:pPr algn="ctr">
              <a:buNone/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</a:t>
            </a: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«Світ, в якому </a:t>
            </a:r>
            <a:b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uk-UA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я живу: можливості та ресурси»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                </a:t>
            </a:r>
            <a:endParaRPr lang="uk-UA" sz="3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>
              <a:buNone/>
            </a:pP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                                    «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Тернопільська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арт-весна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2013», ТКМЦНОІМ, </a:t>
            </a:r>
            <a:b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</a:b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м.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Тернопіль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,                                                     </a:t>
            </a:r>
            <a:r>
              <a:rPr lang="ru-RU" sz="3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березень</a:t>
            </a:r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, 2013 р.</a:t>
            </a:r>
            <a:endParaRPr lang="uk-UA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1026" name="Picture 2" descr="D:\проект мама\фото свята\ФОТО МАМУСІ\IMG_2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303748" y="2600908"/>
            <a:ext cx="388843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проект мама\фото свята\ФОТО МАМУСІ\IMG_2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97152"/>
            <a:ext cx="2160240" cy="156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проект мама\фото свята\ФОТО МАМУСІ\IMG_2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140968"/>
            <a:ext cx="216024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проект мама\фото свята\ФОТО МАМУСІ\IMG_2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556792"/>
            <a:ext cx="2160240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проект мама\анімації\muzikaa-63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9477">
            <a:off x="8209675" y="5760986"/>
            <a:ext cx="676078" cy="886327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8616</TotalTime>
  <Words>426</Words>
  <Application>Microsoft Office PowerPoint</Application>
  <PresentationFormat>Экран (4:3)</PresentationFormat>
  <Paragraphs>89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Загальні відомості</vt:lpstr>
      <vt:lpstr>Тема досвіду:</vt:lpstr>
      <vt:lpstr>       Основна ідея досвіду</vt:lpstr>
      <vt:lpstr>Актуальність досвіду</vt:lpstr>
      <vt:lpstr>Мета і завдання</vt:lpstr>
      <vt:lpstr>Слайд 7</vt:lpstr>
      <vt:lpstr>Методичне об'єднання вчителів музичного мистецтва  ТЗОШ I-III ступенів  № 28   </vt:lpstr>
      <vt:lpstr>Слайд 9</vt:lpstr>
      <vt:lpstr>Слайд 10</vt:lpstr>
      <vt:lpstr>Слайд 11</vt:lpstr>
      <vt:lpstr>Слайд 12</vt:lpstr>
      <vt:lpstr>Слайд 13</vt:lpstr>
      <vt:lpstr> Робота на уроці </vt:lpstr>
      <vt:lpstr>Гурткова робота</vt:lpstr>
      <vt:lpstr>Виховні заходи</vt:lpstr>
      <vt:lpstr>Постановка музично-театральних вистав</vt:lpstr>
      <vt:lpstr>Естетично-пізнавальна робота</vt:lpstr>
      <vt:lpstr>Слайд 19</vt:lpstr>
      <vt:lpstr>Слайд 20</vt:lpstr>
      <vt:lpstr>Слайд 21</vt:lpstr>
      <vt:lpstr>Друковані роботи</vt:lpstr>
      <vt:lpstr>Досягнення</vt:lpstr>
      <vt:lpstr>Мистецтво – невидимий місток, що поєднує два протилежні світи:  світ фантазії та реальності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досвіду роботи Портфоліо</dc:title>
  <dc:creator>Пользователь Windows</dc:creator>
  <cp:lastModifiedBy>Пользователь Windows</cp:lastModifiedBy>
  <cp:revision>47</cp:revision>
  <dcterms:created xsi:type="dcterms:W3CDTF">2013-03-18T12:57:32Z</dcterms:created>
  <dcterms:modified xsi:type="dcterms:W3CDTF">2016-02-20T20:33:33Z</dcterms:modified>
</cp:coreProperties>
</file>