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62" r:id="rId2"/>
    <p:sldId id="257" r:id="rId3"/>
    <p:sldId id="260" r:id="rId4"/>
    <p:sldId id="259" r:id="rId5"/>
    <p:sldId id="265" r:id="rId6"/>
    <p:sldId id="264" r:id="rId7"/>
    <p:sldId id="267" r:id="rId8"/>
    <p:sldId id="269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D39D8F-63CB-4C4F-9A11-7523152EAD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6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295400"/>
          </a:xfrm>
        </p:spPr>
        <p:txBody>
          <a:bodyPr>
            <a:normAutofit fontScale="90000"/>
          </a:bodyPr>
          <a:lstStyle/>
          <a:p>
            <a:pPr marL="838200" indent="-838200" eaLnBrk="1" hangingPunct="1">
              <a:defRPr/>
            </a:pPr>
            <a:r>
              <a:rPr lang="ru-RU" sz="88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Wide Latin" pitchFamily="18" charset="0"/>
              </a:rPr>
              <a:t>Гемоглобін</a:t>
            </a:r>
          </a:p>
        </p:txBody>
      </p:sp>
      <p:pic>
        <p:nvPicPr>
          <p:cNvPr id="3076" name="Picture 7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819400" y="2057400"/>
            <a:ext cx="3657600" cy="326866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066800"/>
            <a:ext cx="4648200" cy="49530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uk-UA" sz="2800" smtClean="0">
                <a:solidFill>
                  <a:srgbClr val="002060"/>
                </a:solidFill>
              </a:rPr>
              <a:t>Гемоглобі́н - складний </a:t>
            </a:r>
            <a:r>
              <a:rPr lang="ru-RU" sz="2800" smtClean="0">
                <a:solidFill>
                  <a:srgbClr val="002060"/>
                </a:solidFill>
              </a:rPr>
              <a:t>залізо</a:t>
            </a:r>
            <a:r>
              <a:rPr lang="uk-UA" sz="2800" smtClean="0">
                <a:solidFill>
                  <a:srgbClr val="002060"/>
                </a:solidFill>
              </a:rPr>
              <a:t>вмісн</a:t>
            </a:r>
            <a:r>
              <a:rPr lang="ru-RU" sz="2800" smtClean="0">
                <a:solidFill>
                  <a:srgbClr val="002060"/>
                </a:solidFill>
              </a:rPr>
              <a:t>ий </a:t>
            </a:r>
            <a:r>
              <a:rPr lang="uk-UA" sz="2800" smtClean="0">
                <a:solidFill>
                  <a:srgbClr val="002060"/>
                </a:solidFill>
              </a:rPr>
              <a:t>білок еритроцитів крові людини, що здатний оборотно зв'язуватися з киснем, забезпечуючи його перенесення до тканин. </a:t>
            </a:r>
          </a:p>
          <a:p>
            <a:pPr eaLnBrk="1" hangingPunct="1"/>
            <a:r>
              <a:rPr lang="uk-UA" sz="2800" smtClean="0">
                <a:solidFill>
                  <a:srgbClr val="002060"/>
                </a:solidFill>
              </a:rPr>
              <a:t>Головна функція гемоглобіну полягає в транспорті дихальних газів.</a:t>
            </a:r>
          </a:p>
        </p:txBody>
      </p:sp>
      <p:pic>
        <p:nvPicPr>
          <p:cNvPr id="6" name="Picture 2" descr="U19_13_01"/>
          <p:cNvPicPr>
            <a:picLocks noChangeAspect="1" noChangeArrowheads="1"/>
          </p:cNvPicPr>
          <p:nvPr/>
        </p:nvPicPr>
        <p:blipFill>
          <a:blip r:embed="rId2">
            <a:lum bright="-6000" contrast="30000"/>
          </a:blip>
          <a:srcRect/>
          <a:stretch>
            <a:fillRect/>
          </a:stretch>
        </p:blipFill>
        <p:spPr bwMode="auto">
          <a:xfrm>
            <a:off x="4791075" y="1219200"/>
            <a:ext cx="3971925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9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143000"/>
            <a:ext cx="4572000" cy="5105400"/>
          </a:xfrm>
          <a:noFill/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uk-UA" sz="2800" smtClean="0">
                <a:solidFill>
                  <a:srgbClr val="002060"/>
                </a:solidFill>
              </a:rPr>
              <a:t>Крім того, гемоглобін здатний зв'язувати в тканинах невелику кількість діоксиду вуглецю CO</a:t>
            </a:r>
            <a:r>
              <a:rPr lang="uk-UA" sz="1400" smtClean="0">
                <a:solidFill>
                  <a:srgbClr val="002060"/>
                </a:solidFill>
              </a:rPr>
              <a:t>2</a:t>
            </a:r>
            <a:r>
              <a:rPr lang="uk-UA" sz="2800" smtClean="0">
                <a:solidFill>
                  <a:srgbClr val="002060"/>
                </a:solidFill>
              </a:rPr>
              <a:t>, утворюючи сполуку – карбгемоглобін. </a:t>
            </a:r>
          </a:p>
          <a:p>
            <a:pPr eaLnBrk="1" hangingPunct="1">
              <a:lnSpc>
                <a:spcPct val="80000"/>
              </a:lnSpc>
            </a:pPr>
            <a:r>
              <a:rPr lang="uk-UA" sz="2800" smtClean="0">
                <a:solidFill>
                  <a:srgbClr val="002060"/>
                </a:solidFill>
              </a:rPr>
              <a:t>Монооксид вуглецю - CO зв'язується з гемоглобіном крові міцніше, ніж кисень, необоротно утворюючи метгемоглобін. У зв</a:t>
            </a:r>
            <a:r>
              <a:rPr lang="en-US" sz="2800" smtClean="0">
                <a:solidFill>
                  <a:srgbClr val="002060"/>
                </a:solidFill>
              </a:rPr>
              <a:t>’</a:t>
            </a:r>
            <a:r>
              <a:rPr lang="ru-RU" sz="2800" smtClean="0">
                <a:solidFill>
                  <a:srgbClr val="002060"/>
                </a:solidFill>
              </a:rPr>
              <a:t>язку з цим</a:t>
            </a:r>
            <a:r>
              <a:rPr lang="uk-UA" sz="2800" smtClean="0">
                <a:solidFill>
                  <a:srgbClr val="002060"/>
                </a:solidFill>
              </a:rPr>
              <a:t> блокуються процеси транспортування кисню. </a:t>
            </a:r>
          </a:p>
        </p:txBody>
      </p:sp>
      <p:sp>
        <p:nvSpPr>
          <p:cNvPr id="5" name="Rectangle 5" descr="C:\Users\Павленко\Біологія людини\Кровообіг\19443.jpg"/>
          <p:cNvSpPr>
            <a:spLocks noChangeArrowheads="1"/>
          </p:cNvSpPr>
          <p:nvPr/>
        </p:nvSpPr>
        <p:spPr bwMode="auto">
          <a:xfrm>
            <a:off x="5257800" y="3733800"/>
            <a:ext cx="3200400" cy="2133600"/>
          </a:xfrm>
          <a:prstGeom prst="rect">
            <a:avLst/>
          </a:prstGeom>
          <a:blipFill dpi="0" rotWithShape="0">
            <a:blip r:embed="rId2"/>
            <a:srcRect/>
            <a:stretch>
              <a:fillRect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pic>
        <p:nvPicPr>
          <p:cNvPr id="6148" name="Рисунок 5" descr="si55551241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05400" y="1066800"/>
            <a:ext cx="344805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9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371600"/>
            <a:ext cx="4724400" cy="4343400"/>
          </a:xfrm>
          <a:noFill/>
        </p:spPr>
        <p:txBody>
          <a:bodyPr>
            <a:normAutofit fontScale="92500"/>
          </a:bodyPr>
          <a:lstStyle/>
          <a:p>
            <a:pPr eaLnBrk="1" hangingPunct="1">
              <a:lnSpc>
                <a:spcPct val="80000"/>
              </a:lnSpc>
            </a:pPr>
            <a:r>
              <a:rPr lang="uk-UA" sz="2800" smtClean="0">
                <a:solidFill>
                  <a:srgbClr val="002060"/>
                </a:solidFill>
              </a:rPr>
              <a:t>У капілярах легенів кисень з'єднується з гемоглобіном, утворюючи сполуку – оксигемоглобін. Потоком крові він доставляються до органів і тканин, де кисню мало. </a:t>
            </a:r>
          </a:p>
          <a:p>
            <a:pPr eaLnBrk="1" hangingPunct="1">
              <a:lnSpc>
                <a:spcPct val="80000"/>
              </a:lnSpc>
            </a:pPr>
            <a:r>
              <a:rPr lang="uk-UA" sz="2800" smtClean="0">
                <a:solidFill>
                  <a:srgbClr val="002060"/>
                </a:solidFill>
              </a:rPr>
              <a:t>Кисень необхідний для протікання окислювальних процесів у клітинах, де і звільняється із зв'язку з гемоглобіном. </a:t>
            </a:r>
          </a:p>
        </p:txBody>
      </p:sp>
      <p:pic>
        <p:nvPicPr>
          <p:cNvPr id="5123" name="Picture 1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257800" y="2133600"/>
            <a:ext cx="3363913" cy="2971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676400"/>
            <a:ext cx="4114800" cy="3124200"/>
          </a:xfrm>
          <a:noFill/>
        </p:spPr>
        <p:txBody>
          <a:bodyPr>
            <a:normAutofit lnSpcReduction="10000"/>
          </a:bodyPr>
          <a:lstStyle/>
          <a:p>
            <a:pPr eaLnBrk="1" hangingPunct="1"/>
            <a:r>
              <a:rPr lang="uk-UA" sz="2800" smtClean="0">
                <a:solidFill>
                  <a:srgbClr val="002060"/>
                </a:solidFill>
              </a:rPr>
              <a:t>Нормальним вмістом гемоглобіну в крові людини вважається: </a:t>
            </a:r>
          </a:p>
          <a:p>
            <a:pPr eaLnBrk="1" hangingPunct="1">
              <a:buFontTx/>
              <a:buChar char="-"/>
            </a:pPr>
            <a:r>
              <a:rPr lang="uk-UA" sz="2800" smtClean="0">
                <a:solidFill>
                  <a:srgbClr val="002060"/>
                </a:solidFill>
              </a:rPr>
              <a:t>у чоловіків 130-170 г/л;</a:t>
            </a:r>
          </a:p>
          <a:p>
            <a:pPr eaLnBrk="1" hangingPunct="1">
              <a:buFontTx/>
              <a:buChar char="-"/>
            </a:pPr>
            <a:r>
              <a:rPr lang="uk-UA" sz="2800" smtClean="0">
                <a:solidFill>
                  <a:srgbClr val="002060"/>
                </a:solidFill>
              </a:rPr>
              <a:t>у жінок 120-150 г/л; </a:t>
            </a:r>
          </a:p>
          <a:p>
            <a:pPr eaLnBrk="1" hangingPunct="1">
              <a:buFontTx/>
              <a:buChar char="-"/>
            </a:pPr>
            <a:r>
              <a:rPr lang="uk-UA" sz="2800" smtClean="0">
                <a:solidFill>
                  <a:srgbClr val="002060"/>
                </a:solidFill>
              </a:rPr>
              <a:t>у дітей 120-140 г/л.</a:t>
            </a:r>
          </a:p>
        </p:txBody>
      </p:sp>
      <p:pic>
        <p:nvPicPr>
          <p:cNvPr id="7171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8200" y="1295400"/>
            <a:ext cx="4038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9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143000"/>
            <a:ext cx="4572000" cy="5105400"/>
          </a:xfrm>
          <a:noFill/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uk-UA" sz="2800" smtClean="0">
                <a:solidFill>
                  <a:srgbClr val="002060"/>
                </a:solidFill>
              </a:rPr>
              <a:t>Крім того, гемоглобін здатний зв'язувати в тканинах невелику кількість діоксиду вуглецю CO</a:t>
            </a:r>
            <a:r>
              <a:rPr lang="uk-UA" sz="1400" smtClean="0">
                <a:solidFill>
                  <a:srgbClr val="002060"/>
                </a:solidFill>
              </a:rPr>
              <a:t>2</a:t>
            </a:r>
            <a:r>
              <a:rPr lang="uk-UA" sz="2800" smtClean="0">
                <a:solidFill>
                  <a:srgbClr val="002060"/>
                </a:solidFill>
              </a:rPr>
              <a:t>, утворюючи сполуку – карбгемоглобін. </a:t>
            </a:r>
          </a:p>
          <a:p>
            <a:pPr eaLnBrk="1" hangingPunct="1">
              <a:lnSpc>
                <a:spcPct val="80000"/>
              </a:lnSpc>
            </a:pPr>
            <a:r>
              <a:rPr lang="uk-UA" sz="2800" smtClean="0">
                <a:solidFill>
                  <a:srgbClr val="002060"/>
                </a:solidFill>
              </a:rPr>
              <a:t>Монооксид вуглецю - CO зв'язується з гемоглобіном крові міцніше, ніж кисень, необоротно утворюючи метгемоглобін. У зв</a:t>
            </a:r>
            <a:r>
              <a:rPr lang="en-US" sz="2800" smtClean="0">
                <a:solidFill>
                  <a:srgbClr val="002060"/>
                </a:solidFill>
              </a:rPr>
              <a:t>’</a:t>
            </a:r>
            <a:r>
              <a:rPr lang="ru-RU" sz="2800" smtClean="0">
                <a:solidFill>
                  <a:srgbClr val="002060"/>
                </a:solidFill>
              </a:rPr>
              <a:t>язку з цим</a:t>
            </a:r>
            <a:r>
              <a:rPr lang="uk-UA" sz="2800" smtClean="0">
                <a:solidFill>
                  <a:srgbClr val="002060"/>
                </a:solidFill>
              </a:rPr>
              <a:t> блокуються процеси транспортування кисню. </a:t>
            </a:r>
          </a:p>
        </p:txBody>
      </p:sp>
      <p:sp>
        <p:nvSpPr>
          <p:cNvPr id="5" name="Rectangle 5" descr="C:\Users\Павленко\Біологія людини\Кровообіг\19443.jpg"/>
          <p:cNvSpPr>
            <a:spLocks noChangeArrowheads="1"/>
          </p:cNvSpPr>
          <p:nvPr/>
        </p:nvSpPr>
        <p:spPr bwMode="auto">
          <a:xfrm>
            <a:off x="5257800" y="3733800"/>
            <a:ext cx="3200400" cy="2133600"/>
          </a:xfrm>
          <a:prstGeom prst="rect">
            <a:avLst/>
          </a:prstGeom>
          <a:blipFill dpi="0" rotWithShape="0">
            <a:blip r:embed="rId2"/>
            <a:srcRect/>
            <a:stretch>
              <a:fillRect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pic>
        <p:nvPicPr>
          <p:cNvPr id="6148" name="Рисунок 5" descr="si55551241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05400" y="1066800"/>
            <a:ext cx="344805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762000"/>
            <a:ext cx="5105400" cy="556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uk-UA" sz="2800" smtClean="0">
                <a:solidFill>
                  <a:srgbClr val="002060"/>
                </a:solidFill>
              </a:rPr>
              <a:t>До аномалій організму, пов</a:t>
            </a:r>
            <a:r>
              <a:rPr lang="en-US" sz="2800" smtClean="0">
                <a:solidFill>
                  <a:srgbClr val="002060"/>
                </a:solidFill>
              </a:rPr>
              <a:t>’</a:t>
            </a:r>
            <a:r>
              <a:rPr lang="uk-UA" sz="2800" smtClean="0">
                <a:solidFill>
                  <a:srgbClr val="002060"/>
                </a:solidFill>
              </a:rPr>
              <a:t>язаних із гемоглобіном, відноситься серповидно-клітинна анемія. Вона супроводжується порушенням функції транспорту кисню гемоглобіном, зниженням стійкості еритроцитів до руйнування, анемією та іншими негативними наслідками. </a:t>
            </a:r>
          </a:p>
          <a:p>
            <a:pPr eaLnBrk="1" hangingPunct="1">
              <a:lnSpc>
                <a:spcPct val="80000"/>
              </a:lnSpc>
            </a:pPr>
            <a:r>
              <a:rPr lang="uk-UA" sz="2800" smtClean="0">
                <a:solidFill>
                  <a:srgbClr val="002060"/>
                </a:solidFill>
              </a:rPr>
              <a:t>Аномалії будови гемоглобіну називаються гемоглобінопатіями.</a:t>
            </a:r>
          </a:p>
        </p:txBody>
      </p:sp>
      <p:pic>
        <p:nvPicPr>
          <p:cNvPr id="11267" name="Рисунок 5" descr="серповидноклітинна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6400" y="3733800"/>
            <a:ext cx="306387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Рисунок 6" descr="sickle-cell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10200" y="1219200"/>
            <a:ext cx="3276600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914400"/>
            <a:ext cx="5029200" cy="5486400"/>
          </a:xfrm>
          <a:noFill/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uk-UA" sz="2400" smtClean="0">
                <a:solidFill>
                  <a:srgbClr val="002060"/>
                </a:solidFill>
              </a:rPr>
              <a:t>Гемоглобін високо токсичний при попаданні значної його кількості з еритроцитів в плазму крові. Токсичність гемоглобіну, що знаходиться поза еритроцитами, у вільному стані в плазмі крові, виявляється тканинною гіпоксією - погіршенням кисневого постачання тканин, перевантаженням організму продуктами руйнування гемоглобіну - залізом, білірубіном, а також закупоркою ниркових канальців молекулами гемоглобіну з розвитком некрозу ниркових канальців.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z="2000" smtClean="0"/>
          </a:p>
        </p:txBody>
      </p:sp>
      <p:pic>
        <p:nvPicPr>
          <p:cNvPr id="12291" name="Рисунок 6" descr="12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81600" y="3505200"/>
            <a:ext cx="3595688" cy="255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Рисунок 7" descr="cafccfb3fdb85beaedbe83d5b4c48121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6400" y="1066800"/>
            <a:ext cx="29464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</TotalTime>
  <Words>295</Words>
  <PresentationFormat>Экран (4:3)</PresentationFormat>
  <Paragraphs>16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Трек</vt:lpstr>
      <vt:lpstr>Гемоглобін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lenovo</dc:creator>
  <cp:lastModifiedBy>lenovo</cp:lastModifiedBy>
  <cp:revision>3</cp:revision>
  <dcterms:created xsi:type="dcterms:W3CDTF">2016-01-11T21:19:29Z</dcterms:created>
  <dcterms:modified xsi:type="dcterms:W3CDTF">2016-01-12T19:00:20Z</dcterms:modified>
</cp:coreProperties>
</file>