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49" r:id="rId2"/>
    <p:sldMasterId id="2147483650" r:id="rId3"/>
  </p:sldMasterIdLst>
  <p:sldIdLst>
    <p:sldId id="256" r:id="rId4"/>
    <p:sldId id="258" r:id="rId5"/>
    <p:sldId id="257" r:id="rId6"/>
    <p:sldId id="259" r:id="rId7"/>
    <p:sldId id="260" r:id="rId8"/>
    <p:sldId id="261" r:id="rId9"/>
    <p:sldId id="262" r:id="rId10"/>
    <p:sldId id="279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8" r:id="rId19"/>
    <p:sldId id="275" r:id="rId20"/>
    <p:sldId id="280" r:id="rId21"/>
    <p:sldId id="282" r:id="rId22"/>
    <p:sldId id="276" r:id="rId23"/>
    <p:sldId id="270" r:id="rId24"/>
    <p:sldId id="281" r:id="rId25"/>
    <p:sldId id="277" r:id="rId26"/>
    <p:sldId id="264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abriola" panose="04040605051002020D02" pitchFamily="82" charset="0"/>
      <p:regular r:id="rId32"/>
    </p:embeddedFont>
    <p:embeddedFont>
      <p:font typeface="Bookman Old Style" panose="02050604050505020204" pitchFamily="18" charset="0"/>
      <p:regular r:id="rId33"/>
      <p:bold r:id="rId34"/>
      <p:italic r:id="rId35"/>
      <p:boldItalic r:id="rId36"/>
    </p:embeddedFont>
    <p:embeddedFont>
      <p:font typeface="Wingdings 2" panose="05020102010507070707" pitchFamily="18" charset="2"/>
      <p:regular r:id="rId37"/>
    </p:embeddedFont>
    <p:embeddedFont>
      <p:font typeface="Lobster" panose="02000506000000020003" pitchFamily="2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</p:embeddedFontLst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1A"/>
    <a:srgbClr val="A50021"/>
    <a:srgbClr val="800080"/>
    <a:srgbClr val="D60093"/>
    <a:srgbClr val="00FFFF"/>
    <a:srgbClr val="339966"/>
    <a:srgbClr val="66CCFF"/>
    <a:srgbClr val="FF7979"/>
    <a:srgbClr val="3366FF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00" autoAdjust="0"/>
    <p:restoredTop sz="96900" autoAdjust="0"/>
  </p:normalViewPr>
  <p:slideViewPr>
    <p:cSldViewPr>
      <p:cViewPr varScale="1">
        <p:scale>
          <a:sx n="100" d="100"/>
          <a:sy n="100" d="100"/>
        </p:scale>
        <p:origin x="33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 b="0">
                <a:latin typeface="Gabriola" pitchFamily="82" charset="0"/>
              </a:defRPr>
            </a:pPr>
            <a:r>
              <a:rPr lang="uk-UA" sz="3200" b="0" dirty="0" smtClean="0">
                <a:latin typeface="Gabriola" pitchFamily="82" charset="0"/>
              </a:rPr>
              <a:t>Моніторинг якості знань</a:t>
            </a:r>
            <a:endParaRPr lang="uk-UA" sz="3200" b="0" dirty="0">
              <a:latin typeface="Gabriola" pitchFamily="82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високий</c:v>
                </c:pt>
              </c:strCache>
            </c:strRef>
          </c:tx>
          <c:invertIfNegative val="0"/>
          <c:cat>
            <c:strRef>
              <c:f>Лист1!$B$1:$D$1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6</c:v>
                </c:pt>
                <c:pt idx="1">
                  <c:v>15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достатній</c:v>
                </c:pt>
              </c:strCache>
            </c:strRef>
          </c:tx>
          <c:invertIfNegative val="0"/>
          <c:cat>
            <c:strRef>
              <c:f>Лист1!$B$1:$D$1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30</c:v>
                </c:pt>
                <c:pt idx="1">
                  <c:v>38</c:v>
                </c:pt>
                <c:pt idx="2">
                  <c:v>45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середній</c:v>
                </c:pt>
              </c:strCache>
            </c:strRef>
          </c:tx>
          <c:invertIfNegative val="0"/>
          <c:cat>
            <c:strRef>
              <c:f>Лист1!$B$1:$D$1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20</c:v>
                </c:pt>
                <c:pt idx="1">
                  <c:v>28</c:v>
                </c:pt>
                <c:pt idx="2">
                  <c:v>59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початковий</c:v>
                </c:pt>
              </c:strCache>
            </c:strRef>
          </c:tx>
          <c:invertIfNegative val="0"/>
          <c:cat>
            <c:strRef>
              <c:f>Лист1!$B$1:$D$1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5069992"/>
        <c:axId val="475070384"/>
      </c:barChart>
      <c:catAx>
        <c:axId val="475069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uk-UA"/>
          </a:p>
        </c:txPr>
        <c:crossAx val="475070384"/>
        <c:crosses val="autoZero"/>
        <c:auto val="1"/>
        <c:lblAlgn val="ctr"/>
        <c:lblOffset val="100"/>
        <c:noMultiLvlLbl val="0"/>
      </c:catAx>
      <c:valAx>
        <c:axId val="4750703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3200" b="0" i="0">
                    <a:latin typeface="Gabriola" pitchFamily="82" charset="0"/>
                  </a:defRPr>
                </a:pPr>
                <a:r>
                  <a:rPr lang="uk-UA" sz="3200" b="0" i="0">
                    <a:latin typeface="Gabriola" pitchFamily="82" charset="0"/>
                  </a:rPr>
                  <a:t>Кількість учнів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uk-UA"/>
          </a:p>
        </c:txPr>
        <c:crossAx val="4750699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uk-UA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 b="0">
                <a:latin typeface="Gabriola" pitchFamily="82" charset="0"/>
              </a:defRPr>
            </a:pPr>
            <a:r>
              <a:rPr lang="uk-UA" sz="2800" b="0" dirty="0" smtClean="0">
                <a:latin typeface="Gabriola" pitchFamily="82" charset="0"/>
              </a:rPr>
              <a:t>Результати ЗНО 2015</a:t>
            </a:r>
            <a:endParaRPr lang="uk-UA" sz="2800" b="0" dirty="0">
              <a:latin typeface="Gabriola" pitchFamily="82" charset="0"/>
            </a:endParaRPr>
          </a:p>
        </c:rich>
      </c:tx>
      <c:overlay val="0"/>
    </c:title>
    <c:autoTitleDeleted val="0"/>
    <c:view3D>
      <c:rotX val="1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uk-UA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200 балів</c:v>
                </c:pt>
                <c:pt idx="1">
                  <c:v>190-200 балів</c:v>
                </c:pt>
                <c:pt idx="2">
                  <c:v>180-190 балів</c:v>
                </c:pt>
                <c:pt idx="3">
                  <c:v>170-180 балів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22849469759805"/>
          <c:y val="0.71124624145704229"/>
          <c:w val="0.55644645970513062"/>
          <c:h val="0.11238446624210213"/>
        </c:manualLayout>
      </c:layout>
      <c:overlay val="0"/>
      <c:txPr>
        <a:bodyPr/>
        <a:lstStyle/>
        <a:p>
          <a:pPr>
            <a:defRPr sz="1200"/>
          </a:pPr>
          <a:endParaRPr lang="uk-UA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1028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29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30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16388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6389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6390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17412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7413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7414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jpeg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jpe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527809" y="904894"/>
            <a:ext cx="5112568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4200" dirty="0" err="1">
                <a:solidFill>
                  <a:srgbClr val="C7017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obster" panose="02000506000000020003" pitchFamily="2" charset="0"/>
              </a:rPr>
              <a:t>Юречко</a:t>
            </a:r>
            <a:r>
              <a:rPr lang="uk-UA" sz="4200" dirty="0">
                <a:solidFill>
                  <a:srgbClr val="C7017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obster" panose="02000506000000020003" pitchFamily="2" charset="0"/>
              </a:rPr>
              <a:t> </a:t>
            </a:r>
            <a:endParaRPr lang="uk-UA" sz="4200" dirty="0" smtClean="0">
              <a:solidFill>
                <a:srgbClr val="C7017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obster" panose="02000506000000020003" pitchFamily="2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uk-UA" sz="4200" dirty="0" smtClean="0">
                <a:solidFill>
                  <a:srgbClr val="C7017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obster" panose="02000506000000020003" pitchFamily="2" charset="0"/>
              </a:rPr>
              <a:t>Надія </a:t>
            </a:r>
            <a:r>
              <a:rPr lang="uk-UA" sz="4200" dirty="0">
                <a:solidFill>
                  <a:srgbClr val="C7017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obster" panose="02000506000000020003" pitchFamily="2" charset="0"/>
              </a:rPr>
              <a:t>Мирославівна</a:t>
            </a:r>
            <a:endParaRPr lang="ru-RU" sz="4200" dirty="0">
              <a:solidFill>
                <a:srgbClr val="C7017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obster" panose="02000506000000020003" pitchFamily="2" charset="0"/>
            </a:endParaRPr>
          </a:p>
        </p:txBody>
      </p:sp>
      <p:sp>
        <p:nvSpPr>
          <p:cNvPr id="38914" name="Text Box 9"/>
          <p:cNvSpPr txBox="1">
            <a:spLocks noChangeArrowheads="1"/>
          </p:cNvSpPr>
          <p:nvPr/>
        </p:nvSpPr>
        <p:spPr bwMode="auto">
          <a:xfrm>
            <a:off x="3995936" y="2930557"/>
            <a:ext cx="4321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>
                <a:solidFill>
                  <a:srgbClr val="B301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</a:rPr>
              <a:t>у</a:t>
            </a:r>
            <a:r>
              <a:rPr lang="uk-UA" sz="3200" dirty="0" smtClean="0">
                <a:solidFill>
                  <a:srgbClr val="B301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</a:rPr>
              <a:t>читель </a:t>
            </a:r>
            <a:r>
              <a:rPr lang="uk-UA" sz="3200" dirty="0">
                <a:solidFill>
                  <a:srgbClr val="B301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</a:rPr>
              <a:t>математики</a:t>
            </a:r>
            <a:endParaRPr lang="ru-RU" sz="3200" dirty="0">
              <a:solidFill>
                <a:srgbClr val="B301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  <p:sp>
        <p:nvSpPr>
          <p:cNvPr id="38915" name="Text Box 10"/>
          <p:cNvSpPr txBox="1">
            <a:spLocks noChangeArrowheads="1"/>
          </p:cNvSpPr>
          <p:nvPr/>
        </p:nvSpPr>
        <p:spPr bwMode="auto">
          <a:xfrm>
            <a:off x="1049710" y="3885413"/>
            <a:ext cx="7343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i="1" dirty="0">
                <a:solidFill>
                  <a:srgbClr val="AE16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Тернопільської загальноосвітньої школи </a:t>
            </a:r>
            <a:r>
              <a:rPr lang="en-US" sz="2400" b="1" i="1" dirty="0">
                <a:solidFill>
                  <a:srgbClr val="AE16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I-III </a:t>
            </a:r>
            <a:r>
              <a:rPr lang="uk-UA" sz="2400" b="1" i="1" dirty="0">
                <a:solidFill>
                  <a:srgbClr val="AE16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ступенів №16  ім. </a:t>
            </a:r>
            <a:r>
              <a:rPr lang="uk-UA" sz="2400" b="1" i="1" dirty="0" err="1">
                <a:solidFill>
                  <a:srgbClr val="AE16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В.Левицького</a:t>
            </a:r>
            <a:endParaRPr lang="ru-RU" sz="2400" b="1" i="1" dirty="0">
              <a:solidFill>
                <a:srgbClr val="AE16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6" name="Text Box 11"/>
          <p:cNvSpPr txBox="1">
            <a:spLocks noChangeArrowheads="1"/>
          </p:cNvSpPr>
          <p:nvPr/>
        </p:nvSpPr>
        <p:spPr bwMode="auto">
          <a:xfrm>
            <a:off x="1455738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8917" name="Text Box 16"/>
          <p:cNvSpPr txBox="1">
            <a:spLocks noChangeArrowheads="1"/>
          </p:cNvSpPr>
          <p:nvPr/>
        </p:nvSpPr>
        <p:spPr bwMode="auto">
          <a:xfrm>
            <a:off x="755576" y="4915729"/>
            <a:ext cx="6337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dirty="0">
                <a:solidFill>
                  <a:srgbClr val="000066"/>
                </a:solidFill>
                <a:latin typeface="Comic Sans MS" pitchFamily="66" charset="0"/>
              </a:rPr>
              <a:t>Педагогічне кредо: </a:t>
            </a:r>
            <a:r>
              <a:rPr lang="en-US" sz="2000" dirty="0">
                <a:solidFill>
                  <a:srgbClr val="000066"/>
                </a:solidFill>
                <a:latin typeface="Calibri" pitchFamily="34" charset="0"/>
              </a:rPr>
              <a:t>“</a:t>
            </a:r>
            <a:r>
              <a:rPr lang="uk-UA" sz="2000" dirty="0">
                <a:solidFill>
                  <a:srgbClr val="000066"/>
                </a:solidFill>
                <a:latin typeface="Comic Sans MS" pitchFamily="66" charset="0"/>
              </a:rPr>
              <a:t>Не досить оволодіти премудрістю, потрібно також користуватися нею</a:t>
            </a:r>
            <a:r>
              <a:rPr lang="en-US" sz="2000" dirty="0">
                <a:solidFill>
                  <a:srgbClr val="000066"/>
                </a:solidFill>
                <a:latin typeface="Calibri" pitchFamily="34" charset="0"/>
              </a:rPr>
              <a:t>”</a:t>
            </a:r>
            <a:r>
              <a:rPr lang="uk-UA" sz="2000" dirty="0">
                <a:solidFill>
                  <a:srgbClr val="000066"/>
                </a:solidFill>
                <a:latin typeface="Comic Sans MS" pitchFamily="66" charset="0"/>
              </a:rPr>
              <a:t> 			</a:t>
            </a:r>
            <a:r>
              <a:rPr lang="en-US" sz="2000" dirty="0">
                <a:solidFill>
                  <a:srgbClr val="000066"/>
                </a:solidFill>
                <a:latin typeface="Comic Sans MS" pitchFamily="66" charset="0"/>
              </a:rPr>
              <a:t>	            </a:t>
            </a:r>
            <a:r>
              <a:rPr lang="uk-UA" sz="2000" dirty="0">
                <a:solidFill>
                  <a:srgbClr val="000066"/>
                </a:solidFill>
                <a:latin typeface="Comic Sans MS" pitchFamily="66" charset="0"/>
              </a:rPr>
              <a:t>Цицерон</a:t>
            </a:r>
            <a:endParaRPr lang="ru-RU" sz="20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38918" name="Picture 4" descr="C:\Users\Дім\Desktop\авчпсрмоитасрпмоить\схеми\IMG_83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692150"/>
            <a:ext cx="2481263" cy="3224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3982897" y="661973"/>
            <a:ext cx="3106688" cy="1143000"/>
          </a:xfrm>
          <a:custGeom>
            <a:avLst/>
            <a:gdLst/>
            <a:ahLst/>
            <a:cxnLst/>
            <a:rect l="0" t="0" r="0" b="0"/>
            <a:pathLst/>
          </a:cu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uk-UA" sz="4800" b="1" dirty="0">
                <a:ln w="12700">
                  <a:solidFill>
                    <a:schemeClr val="bg1"/>
                  </a:solidFill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  <a:ea typeface="+mn-ea"/>
                <a:cs typeface="+mn-cs"/>
              </a:rPr>
              <a:t>1. </a:t>
            </a:r>
            <a:r>
              <a:rPr lang="uk-UA" sz="4800" b="1" dirty="0" smtClean="0">
                <a:ln w="12700">
                  <a:solidFill>
                    <a:schemeClr val="bg1"/>
                  </a:solidFill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  <a:ea typeface="+mn-ea"/>
                <a:cs typeface="+mn-cs"/>
              </a:rPr>
              <a:t>Актуалізація (виклик)</a:t>
            </a:r>
            <a:endParaRPr lang="ru-RU" sz="4800" b="1" dirty="0">
              <a:ln w="12700">
                <a:solidFill>
                  <a:schemeClr val="bg1"/>
                </a:solidFill>
              </a:ln>
              <a:solidFill>
                <a:srgbClr val="F786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briola" pitchFamily="82" charset="0"/>
              <a:ea typeface="+mn-ea"/>
              <a:cs typeface="+mn-cs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2376264" cy="190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85">
            <a:off x="2393380" y="4576580"/>
            <a:ext cx="2391400" cy="19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5093">
            <a:off x="334112" y="2812972"/>
            <a:ext cx="2751205" cy="21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2243" y="4176231"/>
            <a:ext cx="1874374" cy="26511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65" y="3169194"/>
            <a:ext cx="1814158" cy="2565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08" y="3363475"/>
            <a:ext cx="1619974" cy="22912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3909">
            <a:off x="6250854" y="993444"/>
            <a:ext cx="1948203" cy="2755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/>
          <a:srcRect l="14563" t="33759" r="31691" b="27113"/>
          <a:stretch/>
        </p:blipFill>
        <p:spPr>
          <a:xfrm rot="21326327">
            <a:off x="513769" y="544919"/>
            <a:ext cx="3036256" cy="1768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/>
          <a:srcRect l="15154" t="34497" r="31100" b="24160"/>
          <a:stretch/>
        </p:blipFill>
        <p:spPr>
          <a:xfrm>
            <a:off x="1923344" y="1117685"/>
            <a:ext cx="3384376" cy="2082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79" y="686879"/>
            <a:ext cx="5472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tx2">
                    <a:lumMod val="50000"/>
                  </a:schemeClr>
                </a:solidFill>
              </a:rPr>
              <a:t>Приклад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b="1" i="1" dirty="0">
                <a:solidFill>
                  <a:schemeClr val="tx2">
                    <a:lumMod val="50000"/>
                  </a:schemeClr>
                </a:solidFill>
              </a:rPr>
              <a:t>5 клас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 :</a:t>
            </a:r>
          </a:p>
          <a:p>
            <a:r>
              <a:rPr lang="uk-UA" dirty="0">
                <a:solidFill>
                  <a:srgbClr val="A50021"/>
                </a:solidFill>
              </a:rPr>
              <a:t>Задача. У вас залишилось 100 гривень. Потрібно купити 2кг апельсин вартістю 25грн та 3кг яблук вартістю 17грн за 1кг.Чи вистачить вам грошей?</a:t>
            </a:r>
          </a:p>
          <a:p>
            <a:endParaRPr lang="uk-UA" dirty="0">
              <a:solidFill>
                <a:srgbClr val="A5002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0887" y="2659028"/>
            <a:ext cx="5853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tx2">
                    <a:lumMod val="50000"/>
                  </a:schemeClr>
                </a:solidFill>
              </a:rPr>
              <a:t>Приклад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 9 клас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r>
              <a:rPr lang="uk-UA" dirty="0">
                <a:solidFill>
                  <a:srgbClr val="A50021"/>
                </a:solidFill>
              </a:rPr>
              <a:t>Одна рослина кульбабки (кореневище) займає </a:t>
            </a:r>
            <a:r>
              <a:rPr lang="uk-UA" dirty="0" smtClean="0">
                <a:solidFill>
                  <a:srgbClr val="A50021"/>
                </a:solidFill>
              </a:rPr>
              <a:t>площу 10м</a:t>
            </a:r>
            <a:r>
              <a:rPr lang="uk-UA" baseline="30000" dirty="0" smtClean="0">
                <a:solidFill>
                  <a:srgbClr val="A50021"/>
                </a:solidFill>
              </a:rPr>
              <a:t>2</a:t>
            </a:r>
            <a:r>
              <a:rPr lang="uk-UA" dirty="0" smtClean="0">
                <a:solidFill>
                  <a:srgbClr val="A50021"/>
                </a:solidFill>
              </a:rPr>
              <a:t>  </a:t>
            </a:r>
            <a:r>
              <a:rPr lang="uk-UA" dirty="0">
                <a:solidFill>
                  <a:srgbClr val="A50021"/>
                </a:solidFill>
              </a:rPr>
              <a:t>і дає за рік близько 100 летючих насінин. Скільки дасть нащадків одна рослинка за 6 років і чи вистачить поверхні суші на 7 рік. Рослина розмножується у геометричній прогресії, а площа поверхні суші 148 </a:t>
            </a:r>
            <a:r>
              <a:rPr lang="uk-UA" dirty="0" err="1">
                <a:solidFill>
                  <a:srgbClr val="A50021"/>
                </a:solidFill>
              </a:rPr>
              <a:t>млн.кв.км</a:t>
            </a:r>
            <a:r>
              <a:rPr lang="uk-UA" dirty="0">
                <a:solidFill>
                  <a:srgbClr val="A50021"/>
                </a:solidFill>
              </a:rPr>
              <a:t>.</a:t>
            </a:r>
          </a:p>
          <a:p>
            <a:endParaRPr lang="uk-UA" dirty="0">
              <a:solidFill>
                <a:srgbClr val="A5002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5905" y="5100773"/>
            <a:ext cx="6770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tx2">
                    <a:lumMod val="50000"/>
                  </a:schemeClr>
                </a:solidFill>
              </a:rPr>
              <a:t>Приклад (11 клас) Похідна </a:t>
            </a:r>
            <a:r>
              <a:rPr lang="uk-UA" b="1" i="1" dirty="0">
                <a:solidFill>
                  <a:srgbClr val="A50021"/>
                </a:solidFill>
              </a:rPr>
              <a:t>«</a:t>
            </a:r>
            <a:r>
              <a:rPr lang="uk-UA" dirty="0">
                <a:solidFill>
                  <a:srgbClr val="A50021"/>
                </a:solidFill>
              </a:rPr>
              <a:t>Концентрація ліків у крові людини через t секунд після ін’єкції задається формулою </a:t>
            </a:r>
            <a:r>
              <a:rPr lang="uk-UA" dirty="0" smtClean="0">
                <a:solidFill>
                  <a:srgbClr val="A50021"/>
                </a:solidFill>
              </a:rPr>
              <a:t> </a:t>
            </a:r>
            <a:r>
              <a:rPr lang="uk-UA" dirty="0">
                <a:solidFill>
                  <a:srgbClr val="A50021"/>
                </a:solidFill>
              </a:rPr>
              <a:t>Знайти максимальну концентрацію і час коли вона буде найбільшою?</a:t>
            </a:r>
          </a:p>
          <a:p>
            <a:endParaRPr lang="uk-UA" dirty="0">
              <a:solidFill>
                <a:srgbClr val="A50021"/>
              </a:solidFill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292686"/>
              </p:ext>
            </p:extLst>
          </p:nvPr>
        </p:nvGraphicFramePr>
        <p:xfrm>
          <a:off x="6732240" y="5327765"/>
          <a:ext cx="1184905" cy="477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Уравнение" r:id="rId3" imgW="1066680" imgH="431640" progId="Equation.3">
                  <p:embed/>
                </p:oleObj>
              </mc:Choice>
              <mc:Fallback>
                <p:oleObj name="Уравнение" r:id="rId3" imgW="1066680" imgH="4316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5327765"/>
                        <a:ext cx="1184905" cy="4774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25995" b="14886"/>
          <a:stretch/>
        </p:blipFill>
        <p:spPr>
          <a:xfrm rot="284688">
            <a:off x="6021817" y="646891"/>
            <a:ext cx="2619142" cy="1896385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616">
            <a:off x="505572" y="2742624"/>
            <a:ext cx="2412414" cy="1608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424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r"/>
            <a:r>
              <a:rPr lang="uk-UA" sz="6000" b="1" dirty="0">
                <a:ln w="19050">
                  <a:solidFill>
                    <a:schemeClr val="bg1"/>
                  </a:solidFill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  <a:ea typeface="+mn-ea"/>
                <a:cs typeface="+mn-cs"/>
              </a:rPr>
              <a:t>2. </a:t>
            </a:r>
            <a:r>
              <a:rPr lang="uk-UA" sz="6000" b="1" dirty="0" smtClean="0">
                <a:ln w="19050">
                  <a:solidFill>
                    <a:schemeClr val="bg1"/>
                  </a:solidFill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  <a:ea typeface="+mn-ea"/>
                <a:cs typeface="+mn-cs"/>
              </a:rPr>
              <a:t>Осмислення</a:t>
            </a:r>
            <a:endParaRPr lang="uk-UA" sz="6000" b="1" dirty="0">
              <a:ln w="19050">
                <a:solidFill>
                  <a:schemeClr val="bg1"/>
                </a:solidFill>
              </a:ln>
              <a:solidFill>
                <a:srgbClr val="F786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briola" pitchFamily="82" charset="0"/>
              <a:ea typeface="+mn-ea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433754" y="121232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9850">
              <a:lnSpc>
                <a:spcPct val="150000"/>
              </a:lnSpc>
              <a:spcAft>
                <a:spcPts val="0"/>
              </a:spcAft>
            </a:pPr>
            <a:r>
              <a:rPr lang="uk-UA" b="1" i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Приклад</a:t>
            </a:r>
            <a:r>
              <a:rPr lang="uk-UA" b="1" i="1" dirty="0">
                <a:solidFill>
                  <a:srgbClr val="A500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(10 клас)</a:t>
            </a:r>
            <a:r>
              <a:rPr lang="uk-UA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«Наведи порядок». </a:t>
            </a:r>
            <a:endParaRPr lang="uk-UA" sz="1400" dirty="0">
              <a:solidFill>
                <a:srgbClr val="A5002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теми «Тригонометричні рівняння</a:t>
            </a:r>
            <a:r>
              <a:rPr lang="uk-UA" i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1400" dirty="0">
              <a:solidFill>
                <a:srgbClr val="A5002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664568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</a:t>
            </a:r>
            <a:r>
              <a:rPr lang="uk-UA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Гронування</a:t>
            </a:r>
            <a:r>
              <a:rPr lang="uk-UA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uk-UA" dirty="0">
              <a:solidFill>
                <a:srgbClr val="A50021"/>
              </a:solidFill>
            </a:endParaRPr>
          </a:p>
        </p:txBody>
      </p:sp>
      <p:pic>
        <p:nvPicPr>
          <p:cNvPr id="307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33463" r="18776" b="23605"/>
          <a:stretch>
            <a:fillRect/>
          </a:stretch>
        </p:blipFill>
        <p:spPr bwMode="auto">
          <a:xfrm>
            <a:off x="611560" y="3177916"/>
            <a:ext cx="4495015" cy="307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74" y="3789040"/>
            <a:ext cx="3385096" cy="229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5743" t="52953" r="32283" b="20469"/>
          <a:stretch/>
        </p:blipFill>
        <p:spPr>
          <a:xfrm>
            <a:off x="4572000" y="1390098"/>
            <a:ext cx="4370222" cy="17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836712"/>
            <a:ext cx="5144870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 (11 клас) Задача одного малюнка   </a:t>
            </a:r>
            <a:endParaRPr lang="uk-UA" dirty="0">
              <a:solidFill>
                <a:srgbClr val="A50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200" t="24899" r="14563" b="27851"/>
          <a:stretch/>
        </p:blipFill>
        <p:spPr>
          <a:xfrm>
            <a:off x="614107" y="1934671"/>
            <a:ext cx="7882887" cy="406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62608" y="471942"/>
            <a:ext cx="821925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Прийом «Інтелектуальної провока­ції».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Приклад (11 клас)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Приклад   використання   прийому   «Провокація помилки»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kumimoji="0" lang="uk-UA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алгебри в 11 класі під час вивчення теми «Логарифмічні рівняння»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uk-UA" sz="600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eaLnBrk="0" hangingPunct="0"/>
            <a:r>
              <a:rPr lang="uk-UA" sz="1400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при </a:t>
            </a:r>
            <a:r>
              <a:rPr lang="uk-UA" sz="14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встановленні кількості коренів рівняння.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755575" y="2276871"/>
            <a:ext cx="951298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 flipV="1">
            <a:off x="611560" y="2390336"/>
            <a:ext cx="104925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237375"/>
              </p:ext>
            </p:extLst>
          </p:nvPr>
        </p:nvGraphicFramePr>
        <p:xfrm>
          <a:off x="503164" y="1417840"/>
          <a:ext cx="1575128" cy="351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Уравнение" r:id="rId3" imgW="1066800" imgH="241300" progId="Equation.3">
                  <p:embed/>
                </p:oleObj>
              </mc:Choice>
              <mc:Fallback>
                <p:oleObj name="Уравнение" r:id="rId3" imgW="1066800" imgH="2413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164" y="1417840"/>
                        <a:ext cx="1575128" cy="3515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462608" y="2038120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Приклад (9 клас). Таблиця «Поміркуй, проаналізуй, зроби висновки»</a:t>
            </a:r>
            <a:endParaRPr lang="uk-UA" sz="1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якою ознакою розбили нерівності на  групи?</a:t>
            </a:r>
            <a:endParaRPr lang="uk-UA" sz="14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/>
          <a:srcRect l="22832" t="58121" r="18107" b="20469"/>
          <a:stretch/>
        </p:blipFill>
        <p:spPr>
          <a:xfrm>
            <a:off x="611560" y="2754127"/>
            <a:ext cx="4881601" cy="1415664"/>
          </a:xfrm>
          <a:prstGeom prst="rect">
            <a:avLst/>
          </a:prstGeom>
        </p:spPr>
      </p:pic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462608" y="4437112"/>
            <a:ext cx="763778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Приклад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(11 клас)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проблемної ситуації на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 сфери та її частин»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Для активізації учнів починаю не з формули i її доведення, а з задачі «12 квітня 1961 року вперше в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cвiтi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на орбіту навколо Землі був виведений космічний корабель-супутник «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Восток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» з людиною на борту.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Пiлотом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-космонавтом був льотчик, Гагарін Юрій Олексійович. Ось деякі дані про цей політ: період обертання  корабля-супутника навколо Землі 89,1 хвилин, мінімальне віддалення від поверхні Землі – 175 км, максимальна відстань – 302 км. Яку частину поверхні Землі бачив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Ю.О.Гагарiн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перебуваючи в апогеї?»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254">
            <a:off x="6337810" y="2256025"/>
            <a:ext cx="2811498" cy="18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pPr algn="r"/>
            <a:r>
              <a:rPr lang="uk-UA" sz="6000" b="1" dirty="0" smtClean="0">
                <a:ln w="19050">
                  <a:solidFill>
                    <a:schemeClr val="bg1"/>
                  </a:solidFill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  <a:ea typeface="+mn-ea"/>
                <a:cs typeface="+mn-cs"/>
              </a:rPr>
              <a:t>3. Рефлексія</a:t>
            </a:r>
            <a:endParaRPr lang="uk-UA" sz="6000" b="1" dirty="0">
              <a:ln w="19050">
                <a:solidFill>
                  <a:schemeClr val="bg1"/>
                </a:solidFill>
              </a:ln>
              <a:solidFill>
                <a:srgbClr val="F786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briola" pitchFamily="82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994501"/>
            <a:ext cx="7975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«Метод РОФТ».</a:t>
            </a:r>
            <a:r>
              <a:rPr lang="ru-RU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Цей</a:t>
            </a:r>
            <a:r>
              <a:rPr lang="ru-RU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метод (</a:t>
            </a:r>
            <a:r>
              <a:rPr lang="ru-RU" dirty="0" err="1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назва</a:t>
            </a:r>
            <a:r>
              <a:rPr lang="ru-RU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якого</a:t>
            </a:r>
            <a:r>
              <a:rPr lang="ru-RU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є </a:t>
            </a:r>
            <a:r>
              <a:rPr lang="ru-RU" dirty="0" err="1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абр</a:t>
            </a:r>
            <a:r>
              <a:rPr lang="uk-UA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dirty="0" err="1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віатурою</a:t>
            </a:r>
            <a:r>
              <a:rPr lang="ru-RU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слів</a:t>
            </a:r>
            <a:r>
              <a:rPr lang="ru-RU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i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роль, </a:t>
            </a:r>
            <a:r>
              <a:rPr lang="ru-RU" i="1" dirty="0" err="1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отримувач</a:t>
            </a:r>
            <a:r>
              <a:rPr lang="ru-RU" i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форма, тема</a:t>
            </a:r>
            <a:r>
              <a:rPr lang="ru-RU" dirty="0" smtClean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uk-UA" sz="1600" dirty="0">
              <a:solidFill>
                <a:srgbClr val="A50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361299"/>
              </p:ext>
            </p:extLst>
          </p:nvPr>
        </p:nvGraphicFramePr>
        <p:xfrm>
          <a:off x="604147" y="1784987"/>
          <a:ext cx="3782423" cy="110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0181"/>
                <a:gridCol w="828691"/>
                <a:gridCol w="1046575"/>
                <a:gridCol w="966976"/>
              </a:tblGrid>
              <a:tr h="525780">
                <a:tc>
                  <a:txBody>
                    <a:bodyPr/>
                    <a:lstStyle/>
                    <a:p>
                      <a:pPr indent="381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Роль</a:t>
                      </a:r>
                      <a:endParaRPr lang="uk-UA" sz="1200" dirty="0">
                        <a:effectLst/>
                      </a:endParaRPr>
                    </a:p>
                    <a:p>
                      <a:pPr indent="381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</a:t>
                      </a:r>
                      <a:r>
                        <a:rPr lang="ru-RU" sz="1200" dirty="0" err="1">
                          <a:effectLst/>
                        </a:rPr>
                        <a:t>від</a:t>
                      </a:r>
                      <a:r>
                        <a:rPr lang="ru-RU" sz="1200" dirty="0">
                          <a:effectLst/>
                        </a:rPr>
                        <a:t> кого </a:t>
                      </a:r>
                      <a:r>
                        <a:rPr lang="ru-RU" sz="1200" dirty="0" err="1">
                          <a:effectLst/>
                        </a:rPr>
                        <a:t>йде</a:t>
                      </a:r>
                      <a:endParaRPr lang="uk-UA" sz="1200" dirty="0">
                        <a:effectLst/>
                      </a:endParaRPr>
                    </a:p>
                    <a:p>
                      <a:pPr indent="38100"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певна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інформація</a:t>
                      </a:r>
                      <a:r>
                        <a:rPr lang="ru-RU" sz="1200" dirty="0">
                          <a:effectLst/>
                        </a:rPr>
                        <a:t>?)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indent="38100"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Отримувач</a:t>
                      </a:r>
                      <a:endParaRPr lang="uk-UA" sz="1200" dirty="0">
                        <a:effectLst/>
                      </a:endParaRPr>
                    </a:p>
                    <a:p>
                      <a:pPr indent="381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</a:t>
                      </a:r>
                      <a:r>
                        <a:rPr lang="ru-RU" sz="1200" dirty="0" err="1">
                          <a:effectLst/>
                        </a:rPr>
                        <a:t>хто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отримує</a:t>
                      </a:r>
                      <a:r>
                        <a:rPr lang="ru-RU" sz="1200" dirty="0">
                          <a:effectLst/>
                        </a:rPr>
                        <a:t>?)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indent="381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Формат</a:t>
                      </a:r>
                      <a:endParaRPr lang="uk-UA" sz="1200" dirty="0">
                        <a:effectLst/>
                      </a:endParaRPr>
                    </a:p>
                    <a:p>
                      <a:pPr indent="381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(у </a:t>
                      </a:r>
                      <a:r>
                        <a:rPr lang="ru-RU" sz="1200" dirty="0" err="1">
                          <a:effectLst/>
                        </a:rPr>
                        <a:t>якій</a:t>
                      </a:r>
                      <a:endParaRPr lang="uk-UA" sz="1200" dirty="0">
                        <a:effectLst/>
                      </a:endParaRPr>
                    </a:p>
                    <a:p>
                      <a:pPr indent="38100"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формі</a:t>
                      </a:r>
                      <a:r>
                        <a:rPr lang="ru-RU" sz="1200" dirty="0">
                          <a:effectLst/>
                        </a:rPr>
                        <a:t>?)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indent="381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Тема</a:t>
                      </a:r>
                      <a:endParaRPr lang="uk-UA" sz="1200" dirty="0">
                        <a:effectLst/>
                      </a:endParaRPr>
                    </a:p>
                    <a:p>
                      <a:pPr indent="381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(про </a:t>
                      </a:r>
                      <a:r>
                        <a:rPr lang="ru-RU" sz="1200" dirty="0" err="1">
                          <a:effectLst/>
                        </a:rPr>
                        <a:t>що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це</a:t>
                      </a:r>
                      <a:r>
                        <a:rPr lang="ru-RU" sz="1200" dirty="0">
                          <a:effectLst/>
                        </a:rPr>
                        <a:t>?)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 anchor="ctr"/>
                </a:tc>
              </a:tr>
              <a:tr h="3733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52369" y="1412679"/>
            <a:ext cx="430399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uk-UA" sz="1600" i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Колегам 3 групи! Терміново!!!</a:t>
            </a:r>
            <a:endParaRPr lang="uk-UA" sz="1400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1600" i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 піраміда. Моя основа висоти потрапила у вершину. Грані дивно себе поводять. Де мої апофеми? Єдине що вціліло, основа - ромб. Прошу допомоги!!</a:t>
            </a:r>
            <a:endParaRPr lang="uk-UA" sz="1400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1600" i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Хто я? Встановіть всі мої зв’язки. </a:t>
            </a:r>
            <a:endParaRPr lang="uk-UA" sz="1400" dirty="0">
              <a:solidFill>
                <a:srgbClr val="A50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09277" y="3039744"/>
            <a:ext cx="7470975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3180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l"/>
                <a:tab pos="635000" algn="l"/>
                <a:tab pos="1092200" algn="l"/>
              </a:tabLst>
            </a:pP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Учням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11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класу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l"/>
                <a:tab pos="635000" algn="l"/>
                <a:tab pos="1092200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</a:t>
            </a:r>
            <a:r>
              <a:rPr kumimoji="0" lang="uk-UA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хідно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ї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функції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l"/>
                <a:tab pos="635000" algn="l"/>
                <a:tab pos="1092200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ЗАЯВА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l"/>
                <a:tab pos="635000" algn="l"/>
                <a:tab pos="1092200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Я, </a:t>
            </a: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</a:t>
            </a:r>
            <a:r>
              <a:rPr kumimoji="0" lang="uk-UA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хідна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функції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l"/>
                <a:tab pos="635000" algn="l"/>
                <a:tab pos="1092200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Виходячи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з того,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що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застосування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моє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надзвичайно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широке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(мене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використовують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під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час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розв’язування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задач на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знаходження</a:t>
            </a: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найбільшого і найменшого значення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в задачах  </a:t>
            </a: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 рух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для дослідження функцій, розв’язування рівнянь та </a:t>
            </a:r>
            <a:r>
              <a:rPr kumimoji="0" lang="uk-UA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нерівностей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),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дуже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прошу вас,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шановні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випускник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и, не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забувати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мої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правила</a:t>
            </a: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диференціювання. Незабаром ЗНО, тож будь ласка, повторіть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: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000" algn="l"/>
                <a:tab pos="635000" algn="l"/>
                <a:tab pos="1092200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Означення.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000" algn="l"/>
                <a:tab pos="635000" algn="l"/>
                <a:tab pos="1092200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Таблицю первісних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000" algn="l"/>
                <a:tab pos="635000" algn="l"/>
                <a:tab pos="1092200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Правила диференціювання.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000" algn="l"/>
                <a:tab pos="635000" algn="l"/>
                <a:tab pos="1092200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Геометричний і фізичний зміст.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000" algn="l"/>
                <a:tab pos="635000" algn="l"/>
                <a:tab pos="1092200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Рівняння дотичної.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000" algn="l"/>
                <a:tab pos="635000" algn="l"/>
                <a:tab pos="1092200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Розв’яжіть рівняння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377030"/>
              </p:ext>
            </p:extLst>
          </p:nvPr>
        </p:nvGraphicFramePr>
        <p:xfrm>
          <a:off x="2658243" y="6021288"/>
          <a:ext cx="1905923" cy="270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Уравнение" r:id="rId3" imgW="1409400" imgH="203040" progId="Equation.3">
                  <p:embed/>
                </p:oleObj>
              </mc:Choice>
              <mc:Fallback>
                <p:oleObj name="Уравнение" r:id="rId3" imgW="1409400" imgH="203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8243" y="6021288"/>
                        <a:ext cx="1905923" cy="2704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783880" y="50594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l"/>
                <a:tab pos="635000" algn="l"/>
                <a:tab pos="1092200" algn="l"/>
              </a:tabLst>
            </a:pPr>
            <a:r>
              <a:rPr kumimoji="0" lang="uk-UA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905">
            <a:off x="6209414" y="4958358"/>
            <a:ext cx="2505231" cy="16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783880" y="50594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35000" algn="l"/>
                <a:tab pos="109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l"/>
                <a:tab pos="635000" algn="l"/>
                <a:tab pos="1092200" algn="l"/>
              </a:tabLst>
            </a:pPr>
            <a:r>
              <a:rPr kumimoji="0" lang="uk-UA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80528" y="105273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uk-UA" b="1" dirty="0">
                <a:solidFill>
                  <a:srgbClr val="A50021"/>
                </a:solidFill>
                <a:latin typeface="Comic Sans MS" pitchFamily="66" charset="0"/>
              </a:rPr>
              <a:t>“Математичне лото</a:t>
            </a:r>
            <a:r>
              <a:rPr lang="uk-UA" b="1" dirty="0" smtClean="0">
                <a:solidFill>
                  <a:srgbClr val="A50021"/>
                </a:solidFill>
                <a:latin typeface="Comic Sans MS" pitchFamily="66" charset="0"/>
              </a:rPr>
              <a:t>”</a:t>
            </a:r>
            <a:endParaRPr lang="ru-RU" sz="2800" dirty="0">
              <a:solidFill>
                <a:srgbClr val="A50021"/>
              </a:solidFill>
              <a:latin typeface="Calibri" pitchFamily="34" charset="0"/>
            </a:endParaRPr>
          </a:p>
        </p:txBody>
      </p:sp>
      <p:graphicFrame>
        <p:nvGraphicFramePr>
          <p:cNvPr id="10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9068"/>
              </p:ext>
            </p:extLst>
          </p:nvPr>
        </p:nvGraphicFramePr>
        <p:xfrm>
          <a:off x="611560" y="1871831"/>
          <a:ext cx="3816424" cy="3960498"/>
        </p:xfrm>
        <a:graphic>
          <a:graphicData uri="http://schemas.openxmlformats.org/drawingml/2006/table">
            <a:tbl>
              <a:tblPr/>
              <a:tblGrid>
                <a:gridCol w="1367879"/>
                <a:gridCol w="2448545"/>
              </a:tblGrid>
              <a:tr h="5635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Формули скороченого множення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Алгебра, 7 клас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152425" marR="1524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(4 – а)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16 -8а + а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(2х + 1)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4х</a:t>
                      </a:r>
                      <a:r>
                        <a:rPr kumimoji="0" lang="uk-UA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uk-UA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+ 4х + 1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(в – 2)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в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– 4в + 4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(3у + 5х)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9у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+ 30ху + 25х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(7х – а)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49х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– 14 ах + а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(у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+ х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uk-U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У</a:t>
                      </a:r>
                      <a:r>
                        <a:rPr kumimoji="0" lang="uk-UA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uk-UA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+ 2у</a:t>
                      </a:r>
                      <a:r>
                        <a:rPr kumimoji="0" lang="uk-UA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uk-UA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х</a:t>
                      </a:r>
                      <a:r>
                        <a:rPr kumimoji="0" lang="uk-UA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uk-UA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+ х</a:t>
                      </a:r>
                      <a:r>
                        <a:rPr kumimoji="0" lang="uk-UA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4318" marR="1143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CABEE"/>
                        </a:gs>
                        <a:gs pos="50000">
                          <a:srgbClr val="BACBF2"/>
                        </a:gs>
                        <a:gs pos="100000">
                          <a:srgbClr val="DEE5F8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114800" y="113873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uk-UA" b="1" dirty="0" smtClean="0">
                <a:solidFill>
                  <a:srgbClr val="A50021"/>
                </a:solidFill>
                <a:latin typeface="Comic Sans MS" pitchFamily="66" charset="0"/>
              </a:rPr>
              <a:t>Тестування</a:t>
            </a:r>
            <a:endParaRPr lang="ru-RU" sz="2800" dirty="0">
              <a:solidFill>
                <a:srgbClr val="A50021"/>
              </a:solidFill>
              <a:latin typeface="Calibri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14">
            <a:off x="5968201" y="1602721"/>
            <a:ext cx="2834101" cy="212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8633">
            <a:off x="4710196" y="3243395"/>
            <a:ext cx="2695218" cy="17851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22">
            <a:off x="5933976" y="4584008"/>
            <a:ext cx="2843808" cy="188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5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6579" y="852668"/>
            <a:ext cx="557890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uk-UA" b="1" dirty="0" smtClean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класу </a:t>
            </a:r>
            <a:r>
              <a:rPr lang="uk-UA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сенкан</a:t>
            </a:r>
            <a:r>
              <a:rPr lang="uk-UA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«Прямі у </a:t>
            </a:r>
            <a:r>
              <a:rPr lang="uk-UA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просторі» </a:t>
            </a:r>
          </a:p>
          <a:p>
            <a:pPr algn="ctr"/>
            <a:r>
              <a:rPr lang="uk-UA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ПРЯМІ</a:t>
            </a:r>
            <a:endParaRPr lang="uk-UA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Паралельні, нескінченні</a:t>
            </a:r>
          </a:p>
          <a:p>
            <a:pPr algn="ctr"/>
            <a:r>
              <a:rPr lang="uk-UA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перетинаються, співпадають, перетинаються</a:t>
            </a:r>
          </a:p>
          <a:p>
            <a:pPr algn="ctr"/>
            <a:r>
              <a:rPr lang="uk-UA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поняття </a:t>
            </a:r>
            <a:r>
              <a:rPr lang="uk-UA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геометрії, </a:t>
            </a:r>
            <a:r>
              <a:rPr lang="uk-UA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uk-UA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ширяють</a:t>
            </a:r>
            <a:r>
              <a:rPr lang="uk-UA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просторі до</a:t>
            </a:r>
          </a:p>
          <a:p>
            <a:pPr algn="ctr"/>
            <a:r>
              <a:rPr lang="uk-UA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Вічності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44743" y="744098"/>
            <a:ext cx="2381421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Карточки «настрою»</a:t>
            </a:r>
            <a:endParaRPr lang="uk-UA" sz="1600" dirty="0">
              <a:solidFill>
                <a:srgbClr val="A50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30" name="Рисунок 676" descr="J00786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16" y="4822406"/>
            <a:ext cx="63817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Рисунок 675" descr="J00787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84" y="3229497"/>
            <a:ext cx="63817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Рисунок 673" descr="J00786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87" y="3074666"/>
            <a:ext cx="841636" cy="129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897" descr="clp8742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>
            <a:fillRect/>
          </a:stretch>
        </p:blipFill>
        <p:spPr bwMode="auto">
          <a:xfrm>
            <a:off x="6082887" y="1684533"/>
            <a:ext cx="1061176" cy="11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99" descr="clp8742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01"/>
          <a:stretch>
            <a:fillRect/>
          </a:stretch>
        </p:blipFill>
        <p:spPr bwMode="auto">
          <a:xfrm>
            <a:off x="7576013" y="4856412"/>
            <a:ext cx="1110787" cy="124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895" descr="clp8742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>
            <a:fillRect/>
          </a:stretch>
        </p:blipFill>
        <p:spPr bwMode="auto">
          <a:xfrm>
            <a:off x="7551834" y="1684533"/>
            <a:ext cx="1117476" cy="119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616">
            <a:off x="437001" y="2689901"/>
            <a:ext cx="3541701" cy="236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19" y="4305822"/>
            <a:ext cx="2699792" cy="18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6" name="Rectangle 2"/>
          <p:cNvSpPr>
            <a:spLocks noChangeArrowheads="1"/>
          </p:cNvSpPr>
          <p:nvPr/>
        </p:nvSpPr>
        <p:spPr bwMode="auto">
          <a:xfrm>
            <a:off x="3059113" y="3052763"/>
            <a:ext cx="467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15793" y="362155"/>
            <a:ext cx="6966589" cy="578948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uk-UA" sz="6000" b="1" dirty="0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Позакласні заходи</a:t>
            </a:r>
            <a:endParaRPr lang="ru-RU" sz="60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1952" y="5411055"/>
            <a:ext cx="4032250" cy="954107"/>
          </a:xfrm>
          <a:prstGeom prst="rect">
            <a:avLst/>
          </a:prstGeom>
          <a:solidFill>
            <a:srgbClr val="F8F8F8">
              <a:alpha val="74901"/>
            </a:srgbClr>
          </a:solidFill>
          <a:ln w="9525">
            <a:solidFill>
              <a:srgbClr val="F8F8F8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dirty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Математичний конкурс на кубок Володимира Левицького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4122">
            <a:off x="522265" y="577479"/>
            <a:ext cx="3233003" cy="2424752"/>
          </a:xfrm>
          <a:prstGeom prst="rect">
            <a:avLst/>
          </a:prstGeom>
          <a:ln w="76200">
            <a:solidFill>
              <a:srgbClr val="FFFFFF">
                <a:alpha val="74902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0397">
            <a:off x="1032019" y="2859011"/>
            <a:ext cx="3229170" cy="2422228"/>
          </a:xfrm>
          <a:prstGeom prst="rect">
            <a:avLst/>
          </a:prstGeom>
          <a:ln w="76200">
            <a:solidFill>
              <a:srgbClr val="FFFFFF">
                <a:alpha val="74902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95981">
            <a:off x="4227971" y="1611806"/>
            <a:ext cx="2638691" cy="7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05286">
            <a:off x="4744575" y="4513173"/>
            <a:ext cx="3002064" cy="58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7976" y="1089392"/>
            <a:ext cx="1526030" cy="128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 descr="PIC_03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69964">
            <a:off x="5710466" y="2098031"/>
            <a:ext cx="3510537" cy="2783952"/>
          </a:xfrm>
          <a:prstGeom prst="rect">
            <a:avLst/>
          </a:prstGeom>
          <a:noFill/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781053" y="5382193"/>
            <a:ext cx="4032250" cy="1200329"/>
          </a:xfrm>
          <a:prstGeom prst="rect">
            <a:avLst/>
          </a:prstGeom>
          <a:solidFill>
            <a:srgbClr val="F8F8F8">
              <a:alpha val="74901"/>
            </a:srgbClr>
          </a:solidFill>
          <a:ln w="9525">
            <a:solidFill>
              <a:srgbClr val="F8F8F8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Математичні вікторини, конкурс кросвордів, аукціон ребусів, лото ярмарок, інтерактивна казка </a:t>
            </a:r>
            <a:endParaRPr lang="uk-UA" sz="2400" dirty="0">
              <a:solidFill>
                <a:schemeClr val="tx2">
                  <a:lumMod val="50000"/>
                </a:schemeClr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r"/>
            <a:r>
              <a:rPr lang="uk-UA" sz="6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Методична робота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5511344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uk-UA" sz="2000" b="1" i="1" dirty="0" smtClean="0">
                <a:solidFill>
                  <a:srgbClr val="86001A"/>
                </a:solidFill>
                <a:latin typeface="Bookman Old Style" panose="02050604050505020204" pitchFamily="18" charset="0"/>
              </a:rPr>
              <a:t>Виступи на семінарах, засіданнях методичних комісій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b="1" i="1" dirty="0" smtClean="0">
                <a:solidFill>
                  <a:srgbClr val="86001A"/>
                </a:solidFill>
                <a:latin typeface="Bookman Old Style" panose="02050604050505020204" pitchFamily="18" charset="0"/>
              </a:rPr>
              <a:t>Майстер класи, відкриті </a:t>
            </a:r>
            <a:r>
              <a:rPr lang="uk-UA" sz="2000" b="1" i="1" dirty="0" err="1" smtClean="0">
                <a:solidFill>
                  <a:srgbClr val="86001A"/>
                </a:solidFill>
                <a:latin typeface="Bookman Old Style" panose="02050604050505020204" pitchFamily="18" charset="0"/>
              </a:rPr>
              <a:t>уроки</a:t>
            </a:r>
            <a:r>
              <a:rPr lang="uk-UA" sz="2000" b="1" i="1" dirty="0" smtClean="0">
                <a:solidFill>
                  <a:srgbClr val="86001A"/>
                </a:solidFill>
                <a:latin typeface="Bookman Old Style" panose="02050604050505020204" pitchFamily="18" charset="0"/>
              </a:rPr>
              <a:t> для вчителів міста та області, слухачів курсів ТОКІППО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b="1" i="1" dirty="0" smtClean="0">
                <a:solidFill>
                  <a:srgbClr val="86001A"/>
                </a:solidFill>
                <a:latin typeface="Bookman Old Style" panose="02050604050505020204" pitchFamily="18" charset="0"/>
              </a:rPr>
              <a:t>Підготовка матеріалів до друку в методичний посібник «Трибуна вчителя» (розробка тестів з алгебри 10-11 </a:t>
            </a:r>
            <a:r>
              <a:rPr lang="uk-UA" sz="2000" b="1" i="1" dirty="0" err="1" smtClean="0">
                <a:solidFill>
                  <a:srgbClr val="86001A"/>
                </a:solidFill>
                <a:latin typeface="Bookman Old Style" panose="02050604050505020204" pitchFamily="18" charset="0"/>
              </a:rPr>
              <a:t>кл</a:t>
            </a:r>
            <a:r>
              <a:rPr lang="uk-UA" sz="2000" b="1" i="1" dirty="0" smtClean="0">
                <a:solidFill>
                  <a:srgbClr val="86001A"/>
                </a:solidFill>
                <a:latin typeface="Bookman Old Style" panose="02050604050505020204" pitchFamily="18" charset="0"/>
              </a:rPr>
              <a:t>. профільний рівень)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b="1" i="1" dirty="0" smtClean="0">
                <a:solidFill>
                  <a:srgbClr val="86001A"/>
                </a:solidFill>
                <a:latin typeface="Bookman Old Style" panose="02050604050505020204" pitchFamily="18" charset="0"/>
              </a:rPr>
              <a:t>Робота над висвітлення матеріалів у власному блозі </a:t>
            </a:r>
            <a:r>
              <a:rPr lang="en-US" sz="2000" b="1" i="1" dirty="0">
                <a:solidFill>
                  <a:srgbClr val="86001A"/>
                </a:solidFill>
                <a:latin typeface="Bookman Old Style" panose="02050604050505020204" pitchFamily="18" charset="0"/>
              </a:rPr>
              <a:t>http://</a:t>
            </a:r>
            <a:r>
              <a:rPr lang="en-US" sz="2000" b="1" i="1" dirty="0" smtClean="0">
                <a:solidFill>
                  <a:srgbClr val="86001A"/>
                </a:solidFill>
                <a:latin typeface="Bookman Old Style" panose="02050604050505020204" pitchFamily="18" charset="0"/>
              </a:rPr>
              <a:t>yurechkonm.webnode.com.ua</a:t>
            </a:r>
            <a:endParaRPr lang="uk-UA" sz="2000" b="1" i="1" dirty="0">
              <a:solidFill>
                <a:srgbClr val="86001A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22831" b="8657"/>
          <a:stretch/>
        </p:blipFill>
        <p:spPr>
          <a:xfrm rot="213358">
            <a:off x="5883164" y="1438074"/>
            <a:ext cx="3189129" cy="1656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1019" r="8263" b="9838"/>
          <a:stretch/>
        </p:blipFill>
        <p:spPr>
          <a:xfrm rot="21379182">
            <a:off x="6304295" y="3729326"/>
            <a:ext cx="2809057" cy="177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755576" y="1916832"/>
            <a:ext cx="7848872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«</a:t>
            </a:r>
            <a:r>
              <a:rPr lang="uk-UA" sz="4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Розвиток критичного мислення школярів на </a:t>
            </a:r>
            <a:r>
              <a:rPr lang="uk-UA" sz="4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уроках</a:t>
            </a:r>
            <a:r>
              <a:rPr lang="uk-UA" sz="4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 математики </a:t>
            </a:r>
            <a:r>
              <a:rPr lang="uk-UA" sz="48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як засіб </a:t>
            </a:r>
            <a:r>
              <a:rPr lang="uk-UA" sz="4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формування </a:t>
            </a:r>
            <a:r>
              <a:rPr lang="uk-UA" sz="48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життєвих </a:t>
            </a:r>
            <a:r>
              <a:rPr lang="uk-UA" sz="4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компетентностей</a:t>
            </a:r>
            <a:r>
              <a:rPr lang="ru-RU" sz="4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»</a:t>
            </a:r>
            <a:endParaRPr lang="ru-RU" sz="4800" b="1" dirty="0">
              <a:solidFill>
                <a:srgbClr val="990033"/>
              </a:solidFill>
              <a:latin typeface="Gabriola" pitchFamily="82" charset="0"/>
            </a:endParaRPr>
          </a:p>
          <a:p>
            <a:pPr algn="ctr">
              <a:defRPr/>
            </a:pPr>
            <a:r>
              <a:rPr lang="uk-UA" sz="48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 </a:t>
            </a:r>
            <a:endParaRPr lang="ru-RU" sz="4800" dirty="0">
              <a:solidFill>
                <a:srgbClr val="990033"/>
              </a:solidFill>
              <a:latin typeface="Gabriola" pitchFamily="82" charset="0"/>
            </a:endParaRPr>
          </a:p>
        </p:txBody>
      </p:sp>
      <p:pic>
        <p:nvPicPr>
          <p:cNvPr id="39938" name="Заголово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88913"/>
            <a:ext cx="8316912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133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4273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Результативність</a:t>
            </a:r>
            <a:endParaRPr lang="ru-RU" sz="72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416313"/>
              </p:ext>
            </p:extLst>
          </p:nvPr>
        </p:nvGraphicFramePr>
        <p:xfrm>
          <a:off x="-16768" y="1196752"/>
          <a:ext cx="493204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7863900"/>
              </p:ext>
            </p:extLst>
          </p:nvPr>
        </p:nvGraphicFramePr>
        <p:xfrm>
          <a:off x="4932040" y="1844824"/>
          <a:ext cx="3780928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91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42730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Участь в олімпіадах і конкурсах</a:t>
            </a:r>
            <a:endParaRPr lang="ru-RU" sz="60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541">
            <a:off x="7140223" y="4551075"/>
            <a:ext cx="1609782" cy="2276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40" y="1103177"/>
            <a:ext cx="80459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2011р –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Жидик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(7 клас) ІІ місце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ІІ етапі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5963" indent="-715963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2012р -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Жидик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клас) ІІ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 у ІІ етапі, ІІІ місце у ІІІ етапі, </a:t>
            </a:r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 фіналіст Міжнародного конкурсу «Розв’язування логічних задач»</a:t>
            </a:r>
            <a:endParaRPr lang="uk-U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5963" indent="-715963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2013р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Жидик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клас)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місце у ІІ етапі, ІІ місце у ІІІ етапі, </a:t>
            </a:r>
            <a:r>
              <a:rPr 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 фіналіст Міжнародного конкурсу «Розв’язування логічних задач»</a:t>
            </a:r>
          </a:p>
          <a:p>
            <a:pPr marL="715963" indent="-715963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2014р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Жидик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клас) ІІ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ІІ етапі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5963" indent="-715963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Луцик Ілля (11 клас) І місце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ІІ етапі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5963" indent="-715963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2015р. –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Жидик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(11 клас) ІІ місце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ІІ етапі</a:t>
            </a:r>
          </a:p>
          <a:p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«Кенгуру» </a:t>
            </a:r>
            <a:r>
              <a:rPr lang="uk-UA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- 25 сертифікатів «Відмінний результат», 68 «Добрий результат»</a:t>
            </a:r>
            <a:endParaRPr lang="uk-UA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971">
            <a:off x="5627606" y="4468919"/>
            <a:ext cx="1640520" cy="2320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67" y="4427134"/>
            <a:ext cx="1640520" cy="2320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874">
            <a:off x="379529" y="4423546"/>
            <a:ext cx="1641295" cy="2321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846">
            <a:off x="1601058" y="4336217"/>
            <a:ext cx="1641295" cy="23214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30" y="4339758"/>
            <a:ext cx="1649264" cy="23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0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34" y="201133"/>
            <a:ext cx="8229600" cy="850106"/>
          </a:xfrm>
        </p:spPr>
        <p:txBody>
          <a:bodyPr/>
          <a:lstStyle/>
          <a:p>
            <a:pPr algn="r"/>
            <a:r>
              <a:rPr lang="uk-UA" sz="66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Нагороди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6366">
            <a:off x="6104412" y="1481328"/>
            <a:ext cx="2475264" cy="35010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411">
            <a:off x="4243118" y="1058996"/>
            <a:ext cx="2475264" cy="35010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70" y="908798"/>
            <a:ext cx="2475264" cy="35010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544">
            <a:off x="306514" y="986284"/>
            <a:ext cx="2475264" cy="3501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304">
            <a:off x="6137086" y="3488300"/>
            <a:ext cx="2276602" cy="3220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35">
            <a:off x="4310201" y="3320141"/>
            <a:ext cx="2364732" cy="3344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115">
            <a:off x="2245960" y="3246494"/>
            <a:ext cx="2404338" cy="3400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326">
            <a:off x="271219" y="3303763"/>
            <a:ext cx="2415685" cy="341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2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2"/>
          <p:cNvSpPr/>
          <p:nvPr/>
        </p:nvSpPr>
        <p:spPr>
          <a:xfrm rot="19474901">
            <a:off x="1267609" y="3827573"/>
            <a:ext cx="2880320" cy="1592675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D60093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2"/>
          <p:cNvSpPr/>
          <p:nvPr/>
        </p:nvSpPr>
        <p:spPr>
          <a:xfrm rot="16397739">
            <a:off x="3141068" y="4560095"/>
            <a:ext cx="2880320" cy="1635136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80008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2"/>
          <p:cNvSpPr/>
          <p:nvPr/>
        </p:nvSpPr>
        <p:spPr>
          <a:xfrm rot="12829159">
            <a:off x="5390543" y="3812376"/>
            <a:ext cx="2880320" cy="1577557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00FFFF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2"/>
          <p:cNvSpPr/>
          <p:nvPr/>
        </p:nvSpPr>
        <p:spPr>
          <a:xfrm rot="8300043">
            <a:off x="5229261" y="1411664"/>
            <a:ext cx="2880320" cy="1595026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F7860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2"/>
          <p:cNvSpPr/>
          <p:nvPr/>
        </p:nvSpPr>
        <p:spPr>
          <a:xfrm rot="5400000">
            <a:off x="3081435" y="715150"/>
            <a:ext cx="2880320" cy="1627384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2"/>
          <p:cNvSpPr/>
          <p:nvPr/>
        </p:nvSpPr>
        <p:spPr>
          <a:xfrm rot="2144270">
            <a:off x="962896" y="1643755"/>
            <a:ext cx="2880320" cy="1672963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00B0F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Овал 2"/>
          <p:cNvSpPr/>
          <p:nvPr/>
        </p:nvSpPr>
        <p:spPr>
          <a:xfrm>
            <a:off x="1465981" y="2863488"/>
            <a:ext cx="2880320" cy="1368152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33CC33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2"/>
          <p:cNvSpPr/>
          <p:nvPr/>
        </p:nvSpPr>
        <p:spPr>
          <a:xfrm rot="2997314">
            <a:off x="2187905" y="1488436"/>
            <a:ext cx="2880320" cy="1368152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2"/>
          <p:cNvSpPr/>
          <p:nvPr/>
        </p:nvSpPr>
        <p:spPr>
          <a:xfrm rot="7236047">
            <a:off x="3918837" y="1488435"/>
            <a:ext cx="2880320" cy="1368152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FE0298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2"/>
          <p:cNvSpPr/>
          <p:nvPr/>
        </p:nvSpPr>
        <p:spPr>
          <a:xfrm rot="10800000">
            <a:off x="5013283" y="2695812"/>
            <a:ext cx="2880320" cy="1368152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3366FF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2"/>
          <p:cNvSpPr/>
          <p:nvPr/>
        </p:nvSpPr>
        <p:spPr>
          <a:xfrm rot="14089036">
            <a:off x="3965437" y="3861889"/>
            <a:ext cx="2880320" cy="1368152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FF797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2"/>
          <p:cNvSpPr/>
          <p:nvPr/>
        </p:nvSpPr>
        <p:spPr>
          <a:xfrm rot="18197246">
            <a:off x="2411499" y="3857806"/>
            <a:ext cx="2880320" cy="1368152"/>
          </a:xfrm>
          <a:custGeom>
            <a:avLst/>
            <a:gdLst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  <a:gd name="connsiteX0" fmla="*/ 0 w 3672408"/>
              <a:gd name="connsiteY0" fmla="*/ 864096 h 1728192"/>
              <a:gd name="connsiteX1" fmla="*/ 1836204 w 3672408"/>
              <a:gd name="connsiteY1" fmla="*/ 0 h 1728192"/>
              <a:gd name="connsiteX2" fmla="*/ 3672408 w 3672408"/>
              <a:gd name="connsiteY2" fmla="*/ 864096 h 1728192"/>
              <a:gd name="connsiteX3" fmla="*/ 1836204 w 3672408"/>
              <a:gd name="connsiteY3" fmla="*/ 1728192 h 1728192"/>
              <a:gd name="connsiteX4" fmla="*/ 0 w 3672408"/>
              <a:gd name="connsiteY4" fmla="*/ 864096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1728192">
                <a:moveTo>
                  <a:pt x="0" y="864096"/>
                </a:moveTo>
                <a:cubicBezTo>
                  <a:pt x="408791" y="476895"/>
                  <a:pt x="822097" y="0"/>
                  <a:pt x="1836204" y="0"/>
                </a:cubicBezTo>
                <a:cubicBezTo>
                  <a:pt x="2850311" y="0"/>
                  <a:pt x="3672408" y="386869"/>
                  <a:pt x="3672408" y="864096"/>
                </a:cubicBezTo>
                <a:cubicBezTo>
                  <a:pt x="3672408" y="1341323"/>
                  <a:pt x="2850311" y="1728192"/>
                  <a:pt x="1836204" y="1728192"/>
                </a:cubicBezTo>
                <a:cubicBezTo>
                  <a:pt x="822097" y="1728192"/>
                  <a:pt x="573115" y="1404736"/>
                  <a:pt x="0" y="864096"/>
                </a:cubicBezTo>
                <a:close/>
              </a:path>
            </a:pathLst>
          </a:custGeom>
          <a:solidFill>
            <a:srgbClr val="66CCFF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Овал 3"/>
          <p:cNvSpPr/>
          <p:nvPr/>
        </p:nvSpPr>
        <p:spPr>
          <a:xfrm>
            <a:off x="3634846" y="2598686"/>
            <a:ext cx="1850156" cy="1850156"/>
          </a:xfrm>
          <a:prstGeom prst="ellipse">
            <a:avLst/>
          </a:prstGeom>
          <a:gradFill>
            <a:gsLst>
              <a:gs pos="0">
                <a:srgbClr val="C00000"/>
              </a:gs>
              <a:gs pos="85000">
                <a:srgbClr val="FF7979"/>
              </a:gs>
              <a:gs pos="100000">
                <a:schemeClr val="bg1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"/>
            <a:ext cx="46807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20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90073"/>
            <a:ext cx="2806349" cy="41650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04864"/>
            <a:ext cx="850794" cy="1346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548680"/>
            <a:ext cx="7925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Gabriola" panose="04040605051002020D02" pitchFamily="82" charset="0"/>
              </a:rPr>
              <a:t>Активна творча особистість, яка опирається на знання, уміння, здатна до самоосвіти, має критичне мислення</a:t>
            </a:r>
            <a:endParaRPr lang="uk-UA" sz="3200" dirty="0">
              <a:latin typeface="Gabriola" panose="04040605051002020D02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07" y="2140689"/>
            <a:ext cx="850794" cy="1346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40" y="2204864"/>
            <a:ext cx="850794" cy="1346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41" y="2296880"/>
            <a:ext cx="850794" cy="1346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517" y="2296880"/>
            <a:ext cx="850794" cy="13460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084" y="2426580"/>
            <a:ext cx="850794" cy="13460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53" y="2556280"/>
            <a:ext cx="850794" cy="13460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94" y="2685980"/>
            <a:ext cx="850794" cy="13460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403" y="3230539"/>
            <a:ext cx="850794" cy="13460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20" y="3292817"/>
            <a:ext cx="850794" cy="13460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11" y="3227262"/>
            <a:ext cx="850794" cy="13460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37" y="3141026"/>
            <a:ext cx="850794" cy="1346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Объект 2"/>
          <p:cNvSpPr>
            <a:spLocks/>
          </p:cNvSpPr>
          <p:nvPr/>
        </p:nvSpPr>
        <p:spPr bwMode="auto">
          <a:xfrm>
            <a:off x="611560" y="1556792"/>
            <a:ext cx="7920880" cy="4537075"/>
          </a:xfrm>
          <a:prstGeom prst="rect">
            <a:avLst/>
          </a:prstGeom>
          <a:solidFill>
            <a:srgbClr val="F8F8F8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Font typeface="Arial" charset="0"/>
              <a:buChar char="•"/>
            </a:pPr>
            <a:r>
              <a:rPr lang="uk-UA" sz="2800" b="1" dirty="0">
                <a:solidFill>
                  <a:srgbClr val="800080"/>
                </a:solidFill>
                <a:latin typeface="Gabriola" pitchFamily="82" charset="0"/>
              </a:rPr>
              <a:t>формувати і вдосконалювати професійні компетенції щодо розвитку критичного мислення учнів на </a:t>
            </a:r>
            <a:r>
              <a:rPr lang="uk-UA" sz="2800" b="1" dirty="0" err="1">
                <a:solidFill>
                  <a:srgbClr val="800080"/>
                </a:solidFill>
                <a:latin typeface="Gabriola" pitchFamily="82" charset="0"/>
              </a:rPr>
              <a:t>уроках</a:t>
            </a:r>
            <a:r>
              <a:rPr lang="uk-UA" sz="2800" b="1" dirty="0">
                <a:solidFill>
                  <a:srgbClr val="800080"/>
                </a:solidFill>
                <a:latin typeface="Gabriola" pitchFamily="82" charset="0"/>
              </a:rPr>
              <a:t> математики та активізувати їх самоосвітню діяльність; </a:t>
            </a:r>
            <a:endParaRPr lang="ru-RU" sz="2800" b="1" dirty="0">
              <a:solidFill>
                <a:srgbClr val="800080"/>
              </a:solidFill>
              <a:latin typeface="Gabriola" pitchFamily="82" charset="0"/>
            </a:endParaRPr>
          </a:p>
          <a:p>
            <a:pPr marL="273050" indent="-273050">
              <a:spcBef>
                <a:spcPct val="20000"/>
              </a:spcBef>
              <a:buFont typeface="Arial" charset="0"/>
              <a:buChar char="•"/>
            </a:pPr>
            <a:r>
              <a:rPr lang="uk-UA" sz="2800" b="1" dirty="0">
                <a:solidFill>
                  <a:srgbClr val="800080"/>
                </a:solidFill>
                <a:latin typeface="Gabriola" pitchFamily="82" charset="0"/>
              </a:rPr>
              <a:t>оволодіти новими методами і технологіями для активізації пізнавальної діяльності, особистісного професійного розвитку задля ефективного навчання учнів;</a:t>
            </a:r>
            <a:endParaRPr lang="ru-RU" sz="2800" b="1" dirty="0">
              <a:solidFill>
                <a:srgbClr val="800080"/>
              </a:solidFill>
              <a:latin typeface="Gabriola" pitchFamily="82" charset="0"/>
            </a:endParaRPr>
          </a:p>
          <a:p>
            <a:pPr marL="273050" indent="-273050">
              <a:spcBef>
                <a:spcPct val="20000"/>
              </a:spcBef>
              <a:buFont typeface="Arial" charset="0"/>
              <a:buChar char="•"/>
            </a:pPr>
            <a:r>
              <a:rPr lang="uk-UA" sz="2800" b="1" dirty="0">
                <a:solidFill>
                  <a:srgbClr val="800080"/>
                </a:solidFill>
                <a:latin typeface="Gabriola" pitchFamily="82" charset="0"/>
              </a:rPr>
              <a:t>сприяти духовно-моральному розвитку дитини, домінантою якого є орієнтування на загальнолюдські, християнські цінності задля виховання людини здатної створити власне життя, мета якого – Абсолют Добра   </a:t>
            </a:r>
            <a:endParaRPr lang="ru-RU" sz="2800" b="1" dirty="0">
              <a:solidFill>
                <a:srgbClr val="800080"/>
              </a:solidFill>
              <a:latin typeface="Gabriola" pitchFamily="82" charset="0"/>
            </a:endParaRPr>
          </a:p>
          <a:p>
            <a:pPr marL="273050" indent="-273050">
              <a:spcBef>
                <a:spcPct val="20000"/>
              </a:spcBef>
              <a:buFont typeface="Arial" charset="0"/>
              <a:buChar char="•"/>
            </a:pPr>
            <a:endParaRPr lang="ru-RU" sz="2800" b="1" dirty="0">
              <a:latin typeface="Gabriola" pitchFamily="82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67744" y="237570"/>
            <a:ext cx="45031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8000" b="1" dirty="0" smtClean="0">
                <a:ln w="19050">
                  <a:solidFill>
                    <a:schemeClr val="bg1"/>
                  </a:solidFill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Мета досвіду</a:t>
            </a:r>
            <a:endParaRPr lang="ru-RU" sz="8000" b="1" dirty="0">
              <a:ln w="19050">
                <a:solidFill>
                  <a:schemeClr val="bg1"/>
                </a:solidFill>
              </a:ln>
              <a:solidFill>
                <a:srgbClr val="F786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 animBg="1"/>
      <p:bldP spid="14341" grpId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043608" y="317500"/>
            <a:ext cx="73136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8000" b="1" dirty="0">
                <a:ln w="19050">
                  <a:solidFill>
                    <a:schemeClr val="bg1"/>
                  </a:solidFill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Актуальність досвіду</a:t>
            </a:r>
            <a:endParaRPr lang="ru-RU" sz="8000" b="1" dirty="0">
              <a:ln w="19050">
                <a:solidFill>
                  <a:schemeClr val="bg1"/>
                </a:solidFill>
              </a:ln>
              <a:solidFill>
                <a:srgbClr val="F786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briola" pitchFamily="82" charset="0"/>
            </a:endParaRPr>
          </a:p>
        </p:txBody>
      </p:sp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668164" y="1676176"/>
            <a:ext cx="80645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>
                <a:latin typeface="Gabriola" pitchFamily="82" charset="0"/>
              </a:rPr>
              <a:t>	</a:t>
            </a:r>
            <a:r>
              <a:rPr lang="uk-UA" sz="2800" b="1" dirty="0">
                <a:solidFill>
                  <a:srgbClr val="800080"/>
                </a:solidFill>
                <a:latin typeface="Gabriola" pitchFamily="82" charset="0"/>
              </a:rPr>
              <a:t>Як свідчать дослідження, переважна більшість учнів не володіє такими логічними операціями, як аналіз, синтез, класифікація, узагальнення, порівняння. Такий стан речей є загрозою для демократичних перспектив України, веде до прийняття незважених рішень, наслідки яких обов'язково вплинуть на подальшу долю багатьох поколінь. Зменшує </a:t>
            </a:r>
            <a:r>
              <a:rPr lang="uk-UA" sz="2800" b="1" dirty="0" err="1">
                <a:solidFill>
                  <a:srgbClr val="800080"/>
                </a:solidFill>
                <a:latin typeface="Gabriola" pitchFamily="82" charset="0"/>
              </a:rPr>
              <a:t>конкурентноспроможність</a:t>
            </a:r>
            <a:r>
              <a:rPr lang="uk-UA" sz="2800" b="1" dirty="0">
                <a:solidFill>
                  <a:srgbClr val="800080"/>
                </a:solidFill>
                <a:latin typeface="Gabriola" pitchFamily="82" charset="0"/>
              </a:rPr>
              <a:t>, як окремо взятого учня, так і України, як держави </a:t>
            </a:r>
            <a:r>
              <a:rPr lang="uk-UA" sz="2800" b="1" dirty="0" err="1">
                <a:solidFill>
                  <a:srgbClr val="800080"/>
                </a:solidFill>
                <a:latin typeface="Gabriola" pitchFamily="82" charset="0"/>
              </a:rPr>
              <a:t>вцілому</a:t>
            </a:r>
            <a:r>
              <a:rPr lang="uk-UA" sz="2800" b="1" dirty="0">
                <a:solidFill>
                  <a:srgbClr val="800080"/>
                </a:solidFill>
                <a:latin typeface="Gabriola" pitchFamily="82" charset="0"/>
              </a:rPr>
              <a:t>. Отже, формування основних </a:t>
            </a:r>
            <a:r>
              <a:rPr lang="uk-UA" sz="2800" b="1" dirty="0" err="1">
                <a:solidFill>
                  <a:srgbClr val="800080"/>
                </a:solidFill>
                <a:latin typeface="Gabriola" pitchFamily="82" charset="0"/>
              </a:rPr>
              <a:t>компетентностей</a:t>
            </a:r>
            <a:r>
              <a:rPr lang="uk-UA" sz="2800" b="1" dirty="0">
                <a:solidFill>
                  <a:srgbClr val="800080"/>
                </a:solidFill>
                <a:latin typeface="Gabriola" pitchFamily="82" charset="0"/>
              </a:rPr>
              <a:t> учнів на основі розвитку критичного мислення, є надзвичайно актуальною проблемою сучасної освіти.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Заголово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-71979"/>
            <a:ext cx="864235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Rectangle 6"/>
          <p:cNvSpPr>
            <a:spLocks noChangeArrowheads="1"/>
          </p:cNvSpPr>
          <p:nvPr/>
        </p:nvSpPr>
        <p:spPr bwMode="auto">
          <a:xfrm>
            <a:off x="416615" y="1114425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      </a:t>
            </a:r>
            <a:r>
              <a:rPr lang="uk-UA" sz="2800" b="1" dirty="0">
                <a:solidFill>
                  <a:srgbClr val="800080"/>
                </a:solidFill>
                <a:latin typeface="Gabriola" pitchFamily="82" charset="0"/>
              </a:rPr>
              <a:t>Критичне мислення - це вміння визначити проблему і виробити оптимальну стратегію її розв'язання</a:t>
            </a:r>
            <a:r>
              <a:rPr lang="uk-UA" b="1" dirty="0">
                <a:solidFill>
                  <a:srgbClr val="800080"/>
                </a:solidFill>
              </a:rPr>
              <a:t>.</a:t>
            </a:r>
            <a:endParaRPr lang="ru-RU" b="1" dirty="0">
              <a:solidFill>
                <a:srgbClr val="800080"/>
              </a:solidFill>
            </a:endParaRP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468313" y="2565400"/>
            <a:ext cx="82804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Char char=""/>
            </a:pPr>
            <a:r>
              <a:rPr lang="uk-UA" sz="2800" b="1" dirty="0" smtClean="0">
                <a:solidFill>
                  <a:srgbClr val="800080"/>
                </a:solidFill>
                <a:latin typeface="Gabriola" pitchFamily="82" charset="0"/>
              </a:rPr>
              <a:t>Глибина </a:t>
            </a:r>
            <a:r>
              <a:rPr lang="uk-UA" sz="2800" dirty="0" smtClean="0">
                <a:solidFill>
                  <a:srgbClr val="800080"/>
                </a:solidFill>
                <a:latin typeface="Gabriola" pitchFamily="82" charset="0"/>
              </a:rPr>
              <a:t>-</a:t>
            </a:r>
            <a:r>
              <a:rPr lang="uk-UA" sz="2800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вміння проникати в суть, бачити неясне там, де іншим усе здається зрозумілим.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3012" name="Rectangle 8"/>
          <p:cNvSpPr>
            <a:spLocks noChangeArrowheads="1"/>
          </p:cNvSpPr>
          <p:nvPr/>
        </p:nvSpPr>
        <p:spPr bwMode="auto">
          <a:xfrm>
            <a:off x="395288" y="3284538"/>
            <a:ext cx="82804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Char char=""/>
            </a:pPr>
            <a:r>
              <a:rPr lang="uk-UA" sz="2800" b="1" dirty="0" smtClean="0">
                <a:solidFill>
                  <a:srgbClr val="800080"/>
                </a:solidFill>
                <a:latin typeface="Gabriola" pitchFamily="82" charset="0"/>
              </a:rPr>
              <a:t>Послідовність </a:t>
            </a:r>
            <a:r>
              <a:rPr lang="uk-UA" sz="2800" dirty="0" smtClean="0">
                <a:solidFill>
                  <a:srgbClr val="800080"/>
                </a:solidFill>
                <a:latin typeface="Gabriola" pitchFamily="82" charset="0"/>
              </a:rPr>
              <a:t>-</a:t>
            </a:r>
            <a:r>
              <a:rPr lang="uk-UA" sz="2800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уміння дотримуватися логічних правил, не суперечити самим собі, </a:t>
            </a:r>
            <a:r>
              <a:rPr lang="uk-UA" sz="2800" i="1" dirty="0" err="1">
                <a:solidFill>
                  <a:srgbClr val="002060"/>
                </a:solidFill>
                <a:latin typeface="Gabriola" pitchFamily="82" charset="0"/>
              </a:rPr>
              <a:t>обгрунтовувати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 висновки.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3013" name="Rectangle 9"/>
          <p:cNvSpPr>
            <a:spLocks noChangeArrowheads="1"/>
          </p:cNvSpPr>
          <p:nvPr/>
        </p:nvSpPr>
        <p:spPr bwMode="auto">
          <a:xfrm>
            <a:off x="323850" y="4076700"/>
            <a:ext cx="8280400" cy="78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Char char=""/>
            </a:pPr>
            <a:r>
              <a:rPr lang="uk-UA" sz="2800" b="1" dirty="0" smtClean="0">
                <a:solidFill>
                  <a:srgbClr val="800080"/>
                </a:solidFill>
                <a:latin typeface="Gabriola" pitchFamily="82" charset="0"/>
              </a:rPr>
              <a:t>Самостійність </a:t>
            </a:r>
            <a:r>
              <a:rPr lang="uk-UA" sz="2800" dirty="0" smtClean="0">
                <a:solidFill>
                  <a:srgbClr val="800080"/>
                </a:solidFill>
                <a:latin typeface="Gabriola" pitchFamily="82" charset="0"/>
              </a:rPr>
              <a:t>-</a:t>
            </a:r>
            <a:r>
              <a:rPr lang="uk-UA" sz="2800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уміння ставити питання, знаходити нові шляхи їх </a:t>
            </a:r>
            <a:r>
              <a:rPr lang="uk-UA" sz="2800" i="1" dirty="0" err="1">
                <a:solidFill>
                  <a:srgbClr val="002060"/>
                </a:solidFill>
                <a:latin typeface="Gabriola" pitchFamily="82" charset="0"/>
              </a:rPr>
              <a:t>розв</a:t>
            </a:r>
            <a:r>
              <a:rPr lang="en-US" sz="2800" i="1" dirty="0">
                <a:solidFill>
                  <a:srgbClr val="002060"/>
                </a:solidFill>
                <a:latin typeface="Calibri" pitchFamily="34" charset="0"/>
              </a:rPr>
              <a:t>’</a:t>
            </a:r>
            <a:r>
              <a:rPr lang="uk-UA" sz="2800" i="1" dirty="0" err="1">
                <a:solidFill>
                  <a:srgbClr val="002060"/>
                </a:solidFill>
                <a:latin typeface="Gabriola" pitchFamily="82" charset="0"/>
              </a:rPr>
              <a:t>язання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3014" name="Rectangle 10"/>
          <p:cNvSpPr>
            <a:spLocks noChangeArrowheads="1"/>
          </p:cNvSpPr>
          <p:nvPr/>
        </p:nvSpPr>
        <p:spPr bwMode="auto">
          <a:xfrm>
            <a:off x="395288" y="4797425"/>
            <a:ext cx="8208962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Char char=""/>
            </a:pPr>
            <a:r>
              <a:rPr lang="uk-UA" sz="2800" b="1" dirty="0" smtClean="0">
                <a:solidFill>
                  <a:srgbClr val="800080"/>
                </a:solidFill>
                <a:latin typeface="Gabriola" pitchFamily="82" charset="0"/>
              </a:rPr>
              <a:t>Гнучкість </a:t>
            </a:r>
            <a:r>
              <a:rPr lang="uk-UA" sz="2800" dirty="0" smtClean="0">
                <a:solidFill>
                  <a:srgbClr val="800080"/>
                </a:solidFill>
                <a:latin typeface="Gabriola" pitchFamily="82" charset="0"/>
              </a:rPr>
              <a:t>-</a:t>
            </a:r>
            <a:r>
              <a:rPr lang="uk-UA" sz="2800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уміння змінювати спосіб </a:t>
            </a:r>
            <a:r>
              <a:rPr lang="uk-UA" sz="2800" i="1" dirty="0" err="1">
                <a:solidFill>
                  <a:srgbClr val="002060"/>
                </a:solidFill>
                <a:latin typeface="Gabriola" pitchFamily="82" charset="0"/>
              </a:rPr>
              <a:t>розв</a:t>
            </a:r>
            <a:r>
              <a:rPr lang="en-US" sz="2800" i="1" dirty="0">
                <a:solidFill>
                  <a:srgbClr val="002060"/>
                </a:solidFill>
                <a:latin typeface="Calibri" pitchFamily="34" charset="0"/>
              </a:rPr>
              <a:t>’</a:t>
            </a:r>
            <a:r>
              <a:rPr lang="uk-UA" sz="2800" i="1" dirty="0" err="1">
                <a:solidFill>
                  <a:srgbClr val="002060"/>
                </a:solidFill>
                <a:latin typeface="Gabriola" pitchFamily="82" charset="0"/>
              </a:rPr>
              <a:t>язання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 проблеми, бути вільним від шаблонів</a:t>
            </a:r>
            <a:r>
              <a:rPr lang="uk-UA" i="1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Char char="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395288" y="5516563"/>
            <a:ext cx="82804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Char char=""/>
            </a:pPr>
            <a:r>
              <a:rPr lang="uk-UA" sz="2800" b="1" dirty="0" err="1" smtClean="0">
                <a:solidFill>
                  <a:srgbClr val="800080"/>
                </a:solidFill>
                <a:latin typeface="Gabriola" pitchFamily="82" charset="0"/>
              </a:rPr>
              <a:t>Стратегічність</a:t>
            </a:r>
            <a:r>
              <a:rPr lang="uk-UA" sz="2800" b="1" dirty="0" smtClean="0">
                <a:solidFill>
                  <a:srgbClr val="800080"/>
                </a:solidFill>
                <a:latin typeface="Gabriola" pitchFamily="82" charset="0"/>
              </a:rPr>
              <a:t> </a:t>
            </a:r>
            <a:r>
              <a:rPr lang="uk-UA" sz="2800" dirty="0" smtClean="0">
                <a:solidFill>
                  <a:srgbClr val="800080"/>
                </a:solidFill>
                <a:latin typeface="Gabriola" pitchFamily="82" charset="0"/>
              </a:rPr>
              <a:t>-</a:t>
            </a:r>
            <a:r>
              <a:rPr lang="uk-UA" sz="2800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послідовне висунення гіпотез, встановлення властивостей, </a:t>
            </a:r>
            <a:r>
              <a:rPr lang="uk-UA" sz="2800" i="1" dirty="0" err="1">
                <a:solidFill>
                  <a:srgbClr val="002060"/>
                </a:solidFill>
                <a:latin typeface="Gabriola" pitchFamily="82" charset="0"/>
              </a:rPr>
              <a:t>зв'язків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, ознак під час розв'язання задач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3016" name="Rectangle 12"/>
          <p:cNvSpPr>
            <a:spLocks noChangeArrowheads="1"/>
          </p:cNvSpPr>
          <p:nvPr/>
        </p:nvSpPr>
        <p:spPr bwMode="auto">
          <a:xfrm>
            <a:off x="1979613" y="2060575"/>
            <a:ext cx="52562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      </a:t>
            </a:r>
            <a:r>
              <a:rPr lang="uk-UA" sz="2800" b="1" dirty="0">
                <a:solidFill>
                  <a:srgbClr val="800080"/>
                </a:solidFill>
                <a:latin typeface="Gabriola" pitchFamily="82" charset="0"/>
              </a:rPr>
              <a:t>Характеристики критичного мислення</a:t>
            </a:r>
            <a:endParaRPr lang="ru-RU" b="1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  <p:bldP spid="43012" grpId="0"/>
      <p:bldP spid="43013" grpId="0"/>
      <p:bldP spid="43014" grpId="0"/>
      <p:bldP spid="43015" grpId="0"/>
      <p:bldP spid="430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712787" y="218031"/>
            <a:ext cx="77184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800" b="1" dirty="0">
                <a:ln w="12700">
                  <a:solidFill>
                    <a:schemeClr val="bg1"/>
                  </a:solidFill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Ознаки учня, який критично мислить</a:t>
            </a:r>
            <a:endParaRPr lang="ru-RU" sz="4800" b="1" dirty="0">
              <a:ln w="12700">
                <a:solidFill>
                  <a:schemeClr val="bg1"/>
                </a:solidFill>
              </a:ln>
              <a:solidFill>
                <a:srgbClr val="F786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briola" pitchFamily="82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30479" y="1161418"/>
            <a:ext cx="2544284" cy="1334952"/>
            <a:chOff x="630479" y="1161418"/>
            <a:chExt cx="2544284" cy="1334952"/>
          </a:xfrm>
        </p:grpSpPr>
        <p:sp>
          <p:nvSpPr>
            <p:cNvPr id="35" name="Облако 34"/>
            <p:cNvSpPr/>
            <p:nvPr/>
          </p:nvSpPr>
          <p:spPr>
            <a:xfrm>
              <a:off x="630479" y="1161418"/>
              <a:ext cx="2544284" cy="1334952"/>
            </a:xfrm>
            <a:prstGeom prst="cloud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rgbClr val="F3F7FF"/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874279" y="1463867"/>
              <a:ext cx="21253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 smtClean="0">
                  <a:latin typeface="Gabriola" pitchFamily="82" charset="0"/>
                </a:rPr>
                <a:t>Проникливість</a:t>
              </a:r>
              <a:endParaRPr lang="ru-RU" sz="2400" b="1" dirty="0">
                <a:latin typeface="Gabriola" pitchFamily="82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65325" y="2577099"/>
            <a:ext cx="2544284" cy="1334952"/>
            <a:chOff x="394579" y="2654708"/>
            <a:chExt cx="2544284" cy="1334952"/>
          </a:xfrm>
        </p:grpSpPr>
        <p:sp>
          <p:nvSpPr>
            <p:cNvPr id="41" name="Облако 40"/>
            <p:cNvSpPr/>
            <p:nvPr/>
          </p:nvSpPr>
          <p:spPr>
            <a:xfrm>
              <a:off x="394579" y="2654708"/>
              <a:ext cx="2544284" cy="1334952"/>
            </a:xfrm>
            <a:prstGeom prst="cloud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rgbClr val="F3F7FF"/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56811" y="3152622"/>
              <a:ext cx="21253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 smtClean="0">
                  <a:latin typeface="Gabriola" pitchFamily="82" charset="0"/>
                </a:rPr>
                <a:t>Самокритичність</a:t>
              </a:r>
              <a:endParaRPr lang="uk-UA" sz="2400" b="1" dirty="0">
                <a:latin typeface="Gabriola" pitchFamily="82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368739" y="1076669"/>
            <a:ext cx="2897821" cy="1334952"/>
            <a:chOff x="3368739" y="1076669"/>
            <a:chExt cx="2897821" cy="1334952"/>
          </a:xfrm>
        </p:grpSpPr>
        <p:sp>
          <p:nvSpPr>
            <p:cNvPr id="36" name="Облако 35"/>
            <p:cNvSpPr/>
            <p:nvPr/>
          </p:nvSpPr>
          <p:spPr>
            <a:xfrm>
              <a:off x="3565841" y="1076669"/>
              <a:ext cx="2544284" cy="1334952"/>
            </a:xfrm>
            <a:prstGeom prst="cloud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rgbClr val="F3F7FF"/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368739" y="1231742"/>
              <a:ext cx="289782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 smtClean="0">
                  <a:latin typeface="Gabriola" pitchFamily="82" charset="0"/>
                </a:rPr>
                <a:t>Відкритість </a:t>
              </a:r>
              <a:endParaRPr lang="uk-UA" sz="2400" b="1" dirty="0">
                <a:latin typeface="Gabriola" pitchFamily="82" charset="0"/>
              </a:endParaRPr>
            </a:p>
            <a:p>
              <a:pPr algn="ctr"/>
              <a:r>
                <a:rPr lang="uk-UA" sz="2400" b="1" dirty="0">
                  <a:latin typeface="Gabriola" pitchFamily="82" charset="0"/>
                </a:rPr>
                <a:t>до </a:t>
              </a:r>
              <a:r>
                <a:rPr lang="uk-UA" sz="2400" b="1" dirty="0" smtClean="0">
                  <a:latin typeface="Gabriola" pitchFamily="82" charset="0"/>
                </a:rPr>
                <a:t>інших </a:t>
              </a:r>
              <a:r>
                <a:rPr lang="uk-UA" sz="2400" b="1" dirty="0">
                  <a:latin typeface="Gabriola" pitchFamily="82" charset="0"/>
                </a:rPr>
                <a:t>думок</a:t>
              </a:r>
              <a:endParaRPr lang="ru-RU" sz="2400" b="1" dirty="0">
                <a:latin typeface="Gabriola" pitchFamily="82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991240" y="1517118"/>
            <a:ext cx="2897821" cy="1334952"/>
            <a:chOff x="5991240" y="1517118"/>
            <a:chExt cx="2897821" cy="1334952"/>
          </a:xfrm>
        </p:grpSpPr>
        <p:sp>
          <p:nvSpPr>
            <p:cNvPr id="37" name="Облако 36"/>
            <p:cNvSpPr/>
            <p:nvPr/>
          </p:nvSpPr>
          <p:spPr>
            <a:xfrm>
              <a:off x="6069457" y="1517118"/>
              <a:ext cx="2544284" cy="1334952"/>
            </a:xfrm>
            <a:prstGeom prst="cloud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rgbClr val="F3F7FF"/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991240" y="1893565"/>
              <a:ext cx="28978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 smtClean="0">
                  <a:latin typeface="Gabriola" pitchFamily="82" charset="0"/>
                </a:rPr>
                <a:t>Компетентність</a:t>
              </a:r>
              <a:endParaRPr lang="ru-RU" sz="2400" b="1" dirty="0">
                <a:latin typeface="Gabriola" pitchFamily="82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533391" y="3120630"/>
            <a:ext cx="2897821" cy="1334952"/>
            <a:chOff x="5533391" y="3120630"/>
            <a:chExt cx="2897821" cy="1334952"/>
          </a:xfrm>
        </p:grpSpPr>
        <p:sp>
          <p:nvSpPr>
            <p:cNvPr id="38" name="Облако 37"/>
            <p:cNvSpPr/>
            <p:nvPr/>
          </p:nvSpPr>
          <p:spPr>
            <a:xfrm>
              <a:off x="5658352" y="3120630"/>
              <a:ext cx="2544284" cy="1334952"/>
            </a:xfrm>
            <a:prstGeom prst="cloud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rgbClr val="F3F7FF"/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533391" y="3539863"/>
              <a:ext cx="28978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>
                  <a:latin typeface="Gabriola" pitchFamily="82" charset="0"/>
                </a:rPr>
                <a:t>Активність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00244" y="4677601"/>
            <a:ext cx="2897821" cy="1334952"/>
            <a:chOff x="4600244" y="4677601"/>
            <a:chExt cx="2897821" cy="1334952"/>
          </a:xfrm>
        </p:grpSpPr>
        <p:sp>
          <p:nvSpPr>
            <p:cNvPr id="39" name="Облако 38"/>
            <p:cNvSpPr/>
            <p:nvPr/>
          </p:nvSpPr>
          <p:spPr>
            <a:xfrm>
              <a:off x="4777013" y="4677601"/>
              <a:ext cx="2544284" cy="1334952"/>
            </a:xfrm>
            <a:prstGeom prst="cloud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rgbClr val="F3F7FF"/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600244" y="5024895"/>
              <a:ext cx="28978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 smtClean="0">
                  <a:latin typeface="Gabriola" pitchFamily="82" charset="0"/>
                </a:rPr>
                <a:t>Допитливість</a:t>
              </a:r>
              <a:endParaRPr lang="uk-UA" sz="2400" b="1" dirty="0">
                <a:latin typeface="Gabriola" pitchFamily="82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132223" y="5105624"/>
            <a:ext cx="2897821" cy="1334952"/>
            <a:chOff x="2132223" y="5105624"/>
            <a:chExt cx="2897821" cy="1334952"/>
          </a:xfrm>
        </p:grpSpPr>
        <p:sp>
          <p:nvSpPr>
            <p:cNvPr id="40" name="Облако 39"/>
            <p:cNvSpPr/>
            <p:nvPr/>
          </p:nvSpPr>
          <p:spPr>
            <a:xfrm>
              <a:off x="2385254" y="5105624"/>
              <a:ext cx="2544284" cy="1334952"/>
            </a:xfrm>
            <a:prstGeom prst="cloud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rgbClr val="F3F7FF"/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132223" y="5335789"/>
              <a:ext cx="289782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>
                  <a:latin typeface="Gabriola" pitchFamily="82" charset="0"/>
                </a:rPr>
                <a:t>Незалежність </a:t>
              </a:r>
            </a:p>
            <a:p>
              <a:pPr algn="ctr"/>
              <a:r>
                <a:rPr lang="uk-UA" sz="2400" b="1" dirty="0">
                  <a:latin typeface="Gabriola" pitchFamily="82" charset="0"/>
                </a:rPr>
                <a:t>мислення</a:t>
              </a:r>
              <a:endParaRPr lang="ru-RU" sz="2400" b="1" dirty="0">
                <a:latin typeface="Gabriola" pitchFamily="82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27463" y="4053198"/>
            <a:ext cx="2897821" cy="1334952"/>
            <a:chOff x="227463" y="4053198"/>
            <a:chExt cx="2897821" cy="1334952"/>
          </a:xfrm>
        </p:grpSpPr>
        <p:sp>
          <p:nvSpPr>
            <p:cNvPr id="3" name="Облако 2"/>
            <p:cNvSpPr/>
            <p:nvPr/>
          </p:nvSpPr>
          <p:spPr>
            <a:xfrm>
              <a:off x="443391" y="4053198"/>
              <a:ext cx="2544284" cy="1334952"/>
            </a:xfrm>
            <a:prstGeom prst="cloud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rgbClr val="F3F7FF"/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227463" y="4270474"/>
              <a:ext cx="289782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>
                  <a:latin typeface="Gabriola" pitchFamily="82" charset="0"/>
                </a:rPr>
                <a:t>Уміння</a:t>
              </a:r>
            </a:p>
            <a:p>
              <a:pPr algn="ctr"/>
              <a:r>
                <a:rPr lang="uk-UA" sz="2400" b="1" dirty="0" smtClean="0">
                  <a:latin typeface="Gabriola" pitchFamily="82" charset="0"/>
                </a:rPr>
                <a:t>дискутувати</a:t>
              </a:r>
              <a:endParaRPr lang="uk-UA" sz="2400" b="1" dirty="0">
                <a:latin typeface="Gabriola" pitchFamily="82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58726" y="2414635"/>
            <a:ext cx="2544284" cy="2272223"/>
            <a:chOff x="3058726" y="2414635"/>
            <a:chExt cx="2544284" cy="2272223"/>
          </a:xfrm>
        </p:grpSpPr>
        <p:sp>
          <p:nvSpPr>
            <p:cNvPr id="42" name="Облако 41"/>
            <p:cNvSpPr/>
            <p:nvPr/>
          </p:nvSpPr>
          <p:spPr>
            <a:xfrm>
              <a:off x="3058726" y="3273786"/>
              <a:ext cx="2544284" cy="1334952"/>
            </a:xfrm>
            <a:prstGeom prst="cloud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rgbClr val="F3F7FF"/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246" y="2414635"/>
              <a:ext cx="2159744" cy="227222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25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14479" y="285016"/>
            <a:ext cx="81612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800" b="1" dirty="0">
                <a:ln w="9525">
                  <a:solidFill>
                    <a:schemeClr val="bg1"/>
                  </a:solidFill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Структура уроку критичного мислення</a:t>
            </a:r>
            <a:endParaRPr lang="ru-RU" sz="4800" b="1" dirty="0">
              <a:ln w="9525">
                <a:solidFill>
                  <a:schemeClr val="bg1"/>
                </a:solidFill>
              </a:ln>
              <a:solidFill>
                <a:srgbClr val="F786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briola" pitchFamily="82" charset="0"/>
            </a:endParaRPr>
          </a:p>
        </p:txBody>
      </p:sp>
      <p:sp>
        <p:nvSpPr>
          <p:cNvPr id="45059" name="Rectangle 7"/>
          <p:cNvSpPr>
            <a:spLocks noChangeArrowheads="1"/>
          </p:cNvSpPr>
          <p:nvPr/>
        </p:nvSpPr>
        <p:spPr bwMode="auto">
          <a:xfrm>
            <a:off x="514479" y="1210189"/>
            <a:ext cx="8280400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Char char=""/>
            </a:pP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Виклик</a:t>
            </a:r>
            <a:r>
              <a:rPr lang="uk-UA" sz="28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 dirty="0" smtClean="0">
                <a:solidFill>
                  <a:srgbClr val="002060"/>
                </a:solidFill>
                <a:latin typeface="Gabriola" pitchFamily="82" charset="0"/>
              </a:rPr>
              <a:t>-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спонукання до роботи з новою інформацією;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                 -виклик відомих знань;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.                - безконфліктний обмін думками.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454883" y="2631920"/>
            <a:ext cx="8280400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Char char=""/>
            </a:pP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Осмислення</a:t>
            </a:r>
            <a:r>
              <a:rPr lang="uk-UA" sz="28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 dirty="0" smtClean="0">
                <a:solidFill>
                  <a:srgbClr val="002060"/>
                </a:solidFill>
                <a:latin typeface="Gabriola" pitchFamily="82" charset="0"/>
              </a:rPr>
              <a:t>-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отримання нової  інформації з теми;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uk-UA" dirty="0">
                <a:solidFill>
                  <a:srgbClr val="002060"/>
                </a:solidFill>
              </a:rPr>
              <a:t>                         -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класифікація отриманої інформації </a:t>
            </a:r>
            <a:r>
              <a:rPr lang="uk-UA" dirty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uk-UA" dirty="0">
                <a:solidFill>
                  <a:srgbClr val="002060"/>
                </a:solidFill>
              </a:rPr>
              <a:t>                         -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збереження інтересу до теми .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395288" y="4013558"/>
            <a:ext cx="8280400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Char char=""/>
            </a:pP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Рефлексія</a:t>
            </a:r>
            <a:r>
              <a:rPr lang="uk-UA" sz="28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 dirty="0" smtClean="0">
                <a:solidFill>
                  <a:srgbClr val="002060"/>
                </a:solidFill>
                <a:latin typeface="Gabriola" pitchFamily="82" charset="0"/>
              </a:rPr>
              <a:t>-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обмін думками про нове;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                    </a:t>
            </a:r>
            <a:r>
              <a:rPr lang="uk-UA" sz="2800" i="1" dirty="0" smtClean="0">
                <a:solidFill>
                  <a:srgbClr val="002060"/>
                </a:solidFill>
                <a:latin typeface="Gabriola" pitchFamily="82" charset="0"/>
              </a:rPr>
              <a:t> - здобуття</a:t>
            </a:r>
            <a:r>
              <a:rPr lang="en-US" sz="2800" i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 i="1" dirty="0" smtClean="0">
                <a:solidFill>
                  <a:srgbClr val="002060"/>
                </a:solidFill>
                <a:latin typeface="Gabriola" pitchFamily="82" charset="0"/>
              </a:rPr>
              <a:t>нових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знань;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                    </a:t>
            </a:r>
            <a:r>
              <a:rPr lang="uk-UA" sz="2800" i="1" dirty="0" smtClean="0">
                <a:solidFill>
                  <a:srgbClr val="002060"/>
                </a:solidFill>
                <a:latin typeface="Gabriola" pitchFamily="82" charset="0"/>
              </a:rPr>
              <a:t> - спонукання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до подальшого розширення </a:t>
            </a:r>
            <a:r>
              <a:rPr lang="uk-UA" sz="2800" i="1" dirty="0" smtClean="0">
                <a:solidFill>
                  <a:srgbClr val="002060"/>
                </a:solidFill>
                <a:latin typeface="Gabriola" pitchFamily="82" charset="0"/>
              </a:rPr>
              <a:t>                                   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 i="1" dirty="0" smtClean="0">
                <a:solidFill>
                  <a:srgbClr val="002060"/>
                </a:solidFill>
                <a:latin typeface="Gabriola" pitchFamily="82" charset="0"/>
              </a:rPr>
              <a:t>                       інформаційного поля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E7BC29"/>
              </a:buClr>
              <a:buSzPct val="95000"/>
              <a:buFont typeface="Wingdings 2" pitchFamily="18" charset="2"/>
              <a:buNone/>
            </a:pP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.               </a:t>
            </a:r>
            <a:r>
              <a:rPr lang="uk-UA" sz="2800" i="1" dirty="0" smtClean="0">
                <a:solidFill>
                  <a:srgbClr val="002060"/>
                </a:solidFill>
                <a:latin typeface="Gabriola" pitchFamily="82" charset="0"/>
              </a:rPr>
              <a:t>     - </a:t>
            </a:r>
            <a:r>
              <a:rPr lang="uk-UA" sz="2800" i="1" dirty="0">
                <a:solidFill>
                  <a:srgbClr val="002060"/>
                </a:solidFill>
                <a:latin typeface="Gabriola" pitchFamily="82" charset="0"/>
              </a:rPr>
              <a:t>оціночний.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0" grpId="0"/>
      <p:bldP spid="450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39750" y="208896"/>
            <a:ext cx="799306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5000" b="1" dirty="0">
                <a:ln w="12700">
                  <a:solidFill>
                    <a:schemeClr val="bg1"/>
                  </a:solidFill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Етапи уроку критичного мислення</a:t>
            </a:r>
            <a:endParaRPr lang="ru-RU" sz="5000" b="1" dirty="0">
              <a:ln w="12700">
                <a:solidFill>
                  <a:schemeClr val="bg1"/>
                </a:solidFill>
              </a:ln>
              <a:solidFill>
                <a:srgbClr val="F786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briola" pitchFamily="82" charset="0"/>
            </a:endParaRPr>
          </a:p>
        </p:txBody>
      </p:sp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407988" y="1160463"/>
            <a:ext cx="8280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527175" indent="-1527175">
              <a:defRPr/>
            </a:pPr>
            <a:r>
              <a:rPr lang="uk-UA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Gabriola" pitchFamily="82" charset="0"/>
              </a:rPr>
              <a:t>Розминка</a:t>
            </a:r>
            <a:r>
              <a:rPr lang="ru-RU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 - </a:t>
            </a:r>
            <a:r>
              <a:rPr lang="uk-UA" sz="2800" b="1" i="1" dirty="0">
                <a:solidFill>
                  <a:srgbClr val="002060"/>
                </a:solidFill>
                <a:latin typeface="Gabriola" pitchFamily="82" charset="0"/>
              </a:rPr>
              <a:t>головна функція </a:t>
            </a:r>
            <a:r>
              <a:rPr lang="uk-UA" sz="2800" b="1" i="1" dirty="0">
                <a:solidFill>
                  <a:srgbClr val="002060"/>
                </a:solidFill>
                <a:latin typeface="Calibri" pitchFamily="34" charset="0"/>
              </a:rPr>
              <a:t> -</a:t>
            </a:r>
            <a:r>
              <a:rPr lang="uk-UA" sz="2800" b="1" i="1" dirty="0">
                <a:solidFill>
                  <a:srgbClr val="002060"/>
                </a:solidFill>
                <a:latin typeface="Gabriola" pitchFamily="82" charset="0"/>
              </a:rPr>
              <a:t> створення сприятливого психологічного клімату.</a:t>
            </a:r>
            <a:endParaRPr lang="ru-RU" sz="2800" b="1" i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395288" y="2063750"/>
            <a:ext cx="8280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51063" indent="-2151063">
              <a:defRPr/>
            </a:pPr>
            <a:r>
              <a:rPr lang="uk-UA" sz="2800" b="1" dirty="0" err="1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Gabriola" pitchFamily="82" charset="0"/>
              </a:rPr>
              <a:t>Обгрунтування</a:t>
            </a:r>
            <a:r>
              <a:rPr lang="ru-RU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Gabriola" pitchFamily="82" charset="0"/>
              </a:rPr>
              <a:t> </a:t>
            </a:r>
            <a:r>
              <a:rPr lang="ru-RU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- </a:t>
            </a:r>
            <a:r>
              <a:rPr lang="uk-UA" sz="2800" b="1" i="1" dirty="0">
                <a:solidFill>
                  <a:srgbClr val="002060"/>
                </a:solidFill>
                <a:latin typeface="Gabriola" pitchFamily="82" charset="0"/>
              </a:rPr>
              <a:t>постановка мети уроку, розвиток внутрішньої мотивації до вивчення конкретної теми.</a:t>
            </a:r>
            <a:endParaRPr lang="ru-RU" sz="2800" b="1" i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436563" y="3740150"/>
            <a:ext cx="8280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06663" indent="-2506663">
              <a:defRPr/>
            </a:pPr>
            <a:r>
              <a:rPr lang="ru-RU" sz="2800" b="1" dirty="0" err="1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Gabriola" pitchFamily="82" charset="0"/>
              </a:rPr>
              <a:t>Усвідомлення</a:t>
            </a:r>
            <a:r>
              <a:rPr lang="ru-RU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Gabriola" pitchFamily="82" charset="0"/>
              </a:rPr>
              <a:t> </a:t>
            </a:r>
            <a:r>
              <a:rPr lang="ru-RU" sz="2800" b="1" dirty="0" err="1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Gabriola" pitchFamily="82" charset="0"/>
              </a:rPr>
              <a:t>змісту</a:t>
            </a:r>
            <a:r>
              <a:rPr lang="ru-RU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Gabriola" pitchFamily="82" charset="0"/>
              </a:rPr>
              <a:t> – </a:t>
            </a:r>
            <a:r>
              <a:rPr lang="uk-UA" sz="2800" b="1" i="1" dirty="0">
                <a:solidFill>
                  <a:srgbClr val="002060"/>
                </a:solidFill>
                <a:latin typeface="Gabriola" pitchFamily="82" charset="0"/>
              </a:rPr>
              <a:t>головним є саме  відкриття, формуються компетентності учнів з предмета</a:t>
            </a:r>
            <a:r>
              <a:rPr lang="uk-UA" b="1" i="1" dirty="0"/>
              <a:t>.</a:t>
            </a:r>
            <a:endParaRPr lang="ru-RU" b="1" i="1" dirty="0"/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407988" y="3011488"/>
            <a:ext cx="84851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Gabriola" pitchFamily="82" charset="0"/>
              </a:rPr>
              <a:t>Актуалізація</a:t>
            </a:r>
            <a:r>
              <a:rPr lang="ru-RU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Gabriola" pitchFamily="82" charset="0"/>
              </a:rPr>
              <a:t> </a:t>
            </a:r>
            <a:r>
              <a:rPr lang="ru-RU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- </a:t>
            </a:r>
            <a:r>
              <a:rPr lang="uk-UA" sz="2800" b="1" i="1" dirty="0">
                <a:solidFill>
                  <a:srgbClr val="002060"/>
                </a:solidFill>
                <a:latin typeface="Gabriola" pitchFamily="82" charset="0"/>
              </a:rPr>
              <a:t>створення умови для відкриття, підвищення ролі учня.</a:t>
            </a:r>
            <a:endParaRPr lang="ru-RU" sz="2800" b="1" i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46087" name="Rectangle 5"/>
          <p:cNvSpPr>
            <a:spLocks noChangeArrowheads="1"/>
          </p:cNvSpPr>
          <p:nvPr/>
        </p:nvSpPr>
        <p:spPr bwMode="auto">
          <a:xfrm>
            <a:off x="430213" y="4694238"/>
            <a:ext cx="828040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30338" indent="-1430338">
              <a:defRPr/>
            </a:pPr>
            <a:r>
              <a:rPr lang="uk-UA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Gabriola" pitchFamily="82" charset="0"/>
              </a:rPr>
              <a:t>Рефлексія</a:t>
            </a:r>
            <a:r>
              <a:rPr lang="ru-RU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Gabriola" pitchFamily="82" charset="0"/>
              </a:rPr>
              <a:t> </a:t>
            </a:r>
            <a:r>
              <a:rPr lang="ru-RU" sz="2800" b="1" dirty="0">
                <a:solidFill>
                  <a:srgbClr val="F78609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- </a:t>
            </a:r>
            <a:r>
              <a:rPr lang="uk-UA" sz="2800" b="1" i="1" dirty="0">
                <a:solidFill>
                  <a:srgbClr val="002060"/>
                </a:solidFill>
                <a:latin typeface="Gabriola" pitchFamily="82" charset="0"/>
              </a:rPr>
              <a:t>усвідомлення того, що було зроблено, демонстрація знань та того, як їх можна застосувати, визначення  необхідності  корекції.</a:t>
            </a:r>
            <a:endParaRPr lang="ru-RU" sz="2800" b="1" i="1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67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4" grpId="0"/>
      <p:bldP spid="46085" grpId="0"/>
      <p:bldP spid="46086" grpId="0"/>
      <p:bldP spid="460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755575" y="1700807"/>
            <a:ext cx="123715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3" y="1034873"/>
            <a:ext cx="7781560" cy="5757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254245"/>
            <a:ext cx="80938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>
                <a:ln w="12700">
                  <a:solidFill>
                    <a:schemeClr val="bg1"/>
                  </a:solidFill>
                </a:ln>
                <a:solidFill>
                  <a:srgbClr val="F786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briola" pitchFamily="82" charset="0"/>
              </a:rPr>
              <a:t>Методи та прийоми критичного мислення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1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2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1139</Words>
  <Application>Microsoft Office PowerPoint</Application>
  <PresentationFormat>Экран (4:3)</PresentationFormat>
  <Paragraphs>149</Paragraphs>
  <Slides>24</Slides>
  <Notes>0</Notes>
  <HiddenSlides>2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Calibri</vt:lpstr>
      <vt:lpstr>Gabriola</vt:lpstr>
      <vt:lpstr>Bookman Old Style</vt:lpstr>
      <vt:lpstr>Times New Roman</vt:lpstr>
      <vt:lpstr>Wingdings 2</vt:lpstr>
      <vt:lpstr>Lobster</vt:lpstr>
      <vt:lpstr>Arial</vt:lpstr>
      <vt:lpstr>Comic Sans MS</vt:lpstr>
      <vt:lpstr>Тема Office</vt:lpstr>
      <vt:lpstr>1_Тема Office</vt:lpstr>
      <vt:lpstr>2_Тема Office</vt:lpstr>
      <vt:lpstr>Уравнение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Актуалізація (виклик)</vt:lpstr>
      <vt:lpstr>Презентация PowerPoint</vt:lpstr>
      <vt:lpstr>2. Осмислення</vt:lpstr>
      <vt:lpstr>Презентация PowerPoint</vt:lpstr>
      <vt:lpstr>Презентация PowerPoint</vt:lpstr>
      <vt:lpstr>3. Рефлексія</vt:lpstr>
      <vt:lpstr>Презентация PowerPoint</vt:lpstr>
      <vt:lpstr>Презентация PowerPoint</vt:lpstr>
      <vt:lpstr>Презентация PowerPoint</vt:lpstr>
      <vt:lpstr>Методична робота</vt:lpstr>
      <vt:lpstr>Результативність</vt:lpstr>
      <vt:lpstr>Участь в олімпіадах і конкурсах</vt:lpstr>
      <vt:lpstr>Нагороди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admin</cp:lastModifiedBy>
  <cp:revision>83</cp:revision>
  <dcterms:created xsi:type="dcterms:W3CDTF">2015-03-11T10:51:30Z</dcterms:created>
  <dcterms:modified xsi:type="dcterms:W3CDTF">2016-02-25T10:02:21Z</dcterms:modified>
</cp:coreProperties>
</file>