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256" r:id="rId3"/>
    <p:sldId id="284" r:id="rId4"/>
    <p:sldId id="282" r:id="rId5"/>
    <p:sldId id="261" r:id="rId6"/>
    <p:sldId id="262" r:id="rId7"/>
    <p:sldId id="263" r:id="rId8"/>
    <p:sldId id="265" r:id="rId9"/>
    <p:sldId id="266" r:id="rId10"/>
    <p:sldId id="268" r:id="rId11"/>
    <p:sldId id="264" r:id="rId12"/>
    <p:sldId id="269" r:id="rId13"/>
    <p:sldId id="271" r:id="rId14"/>
    <p:sldId id="272" r:id="rId15"/>
    <p:sldId id="273" r:id="rId16"/>
    <p:sldId id="285" r:id="rId17"/>
    <p:sldId id="351" r:id="rId18"/>
    <p:sldId id="352" r:id="rId19"/>
    <p:sldId id="287" r:id="rId20"/>
    <p:sldId id="288" r:id="rId21"/>
    <p:sldId id="289" r:id="rId22"/>
    <p:sldId id="293" r:id="rId23"/>
    <p:sldId id="294" r:id="rId24"/>
    <p:sldId id="360" r:id="rId25"/>
    <p:sldId id="339" r:id="rId26"/>
    <p:sldId id="291" r:id="rId27"/>
    <p:sldId id="292" r:id="rId28"/>
    <p:sldId id="324" r:id="rId29"/>
    <p:sldId id="313" r:id="rId30"/>
    <p:sldId id="310" r:id="rId31"/>
    <p:sldId id="318" r:id="rId32"/>
    <p:sldId id="317" r:id="rId33"/>
    <p:sldId id="316" r:id="rId34"/>
    <p:sldId id="315" r:id="rId35"/>
    <p:sldId id="314" r:id="rId36"/>
    <p:sldId id="319" r:id="rId37"/>
    <p:sldId id="321" r:id="rId38"/>
    <p:sldId id="340" r:id="rId39"/>
    <p:sldId id="312" r:id="rId40"/>
    <p:sldId id="355" r:id="rId41"/>
    <p:sldId id="320" r:id="rId42"/>
    <p:sldId id="363" r:id="rId43"/>
    <p:sldId id="359" r:id="rId44"/>
    <p:sldId id="327" r:id="rId45"/>
    <p:sldId id="356" r:id="rId46"/>
    <p:sldId id="329" r:id="rId47"/>
    <p:sldId id="330" r:id="rId48"/>
    <p:sldId id="333" r:id="rId49"/>
    <p:sldId id="334" r:id="rId50"/>
    <p:sldId id="362" r:id="rId51"/>
    <p:sldId id="343" r:id="rId52"/>
    <p:sldId id="322" r:id="rId53"/>
    <p:sldId id="353" r:id="rId54"/>
    <p:sldId id="348" r:id="rId55"/>
    <p:sldId id="347" r:id="rId56"/>
    <p:sldId id="354" r:id="rId57"/>
    <p:sldId id="342" r:id="rId58"/>
    <p:sldId id="337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Франція</c:v>
                </c:pt>
                <c:pt idx="1">
                  <c:v>Велика Британія</c:v>
                </c:pt>
                <c:pt idx="2">
                  <c:v>Італія</c:v>
                </c:pt>
                <c:pt idx="3">
                  <c:v>Нідерланди</c:v>
                </c:pt>
                <c:pt idx="4">
                  <c:v>Бельгія та Люксембург</c:v>
                </c:pt>
                <c:pt idx="5">
                  <c:v>США</c:v>
                </c:pt>
                <c:pt idx="6">
                  <c:v>Японія</c:v>
                </c:pt>
                <c:pt idx="7">
                  <c:v>інші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0.11000000000000019</c:v>
                </c:pt>
                <c:pt idx="1">
                  <c:v>8.0000000000000224E-2</c:v>
                </c:pt>
                <c:pt idx="2">
                  <c:v>8.0000000000000224E-2</c:v>
                </c:pt>
                <c:pt idx="3">
                  <c:v>6.0000000000000227E-2</c:v>
                </c:pt>
                <c:pt idx="4">
                  <c:v>5.0000000000000114E-2</c:v>
                </c:pt>
                <c:pt idx="5">
                  <c:v>0.1</c:v>
                </c:pt>
                <c:pt idx="6">
                  <c:v>2.0000000000000052E-2</c:v>
                </c:pt>
                <c:pt idx="7">
                  <c:v>0.44000000000000106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Франція</c:v>
                </c:pt>
                <c:pt idx="1">
                  <c:v>Нідерланди</c:v>
                </c:pt>
                <c:pt idx="2">
                  <c:v>Італія</c:v>
                </c:pt>
                <c:pt idx="3">
                  <c:v>велика Британія7</c:v>
                </c:pt>
                <c:pt idx="4">
                  <c:v>Бельгія та Люксембург</c:v>
                </c:pt>
                <c:pt idx="5">
                  <c:v>США</c:v>
                </c:pt>
                <c:pt idx="6">
                  <c:v>Японія</c:v>
                </c:pt>
                <c:pt idx="7">
                  <c:v>Росія</c:v>
                </c:pt>
                <c:pt idx="8">
                  <c:v>Інші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0.1</c:v>
                </c:pt>
                <c:pt idx="1">
                  <c:v>9.0000000000000024E-2</c:v>
                </c:pt>
                <c:pt idx="2">
                  <c:v>7.0000000000000021E-2</c:v>
                </c:pt>
                <c:pt idx="3">
                  <c:v>7.0000000000000021E-2</c:v>
                </c:pt>
                <c:pt idx="4">
                  <c:v>0.05</c:v>
                </c:pt>
                <c:pt idx="5">
                  <c:v>9.0000000000000024E-2</c:v>
                </c:pt>
                <c:pt idx="6">
                  <c:v>0.05</c:v>
                </c:pt>
                <c:pt idx="7">
                  <c:v>4.0000000000000022E-2</c:v>
                </c:pt>
                <c:pt idx="8">
                  <c:v>0.44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91;&#1089;&#1103;\&#1059;&#1088;&#1086;&#1082;&#1080;\&#1053;&#1110;&#1084;&#1077;&#1095;&#1095;&#1080;&#1085;&#1072;\&#1063;&#1077;&#1088;&#1085;&#1077;&#1090;&#1082;&#1072;\09.%20&#1041;&#1072;&#1093;%20&#1050;&#1086;&#1085;&#1094;&#1077;&#1088;&#1090;%20&#1088;&#1077;%20&#1084;&#1110;&#1085;&#1086;&#1088;%20&#1076;&#1083;&#1103;%20&#1089;&#1082;&#1088;.%20&#1095;.%20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7%20&#1082;&#1083;&#1072;&#1089;.mp4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91;&#1089;&#1103;\&#1059;&#1088;&#1086;&#1082;&#1080;\&#1053;&#1110;&#1084;&#1077;&#1095;&#1095;&#1080;&#1085;&#1072;\&#1063;&#1077;&#1088;&#1085;&#1077;&#1090;&#1082;&#1072;\12.%20&#1041;&#1072;&#1093;%20&#1057;&#1102;&#1111;&#1090;&#1072;%20&#8470;%203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63;&#1086;&#1084;&#1091;%20&#1053;&#1110;&#1084;&#1077;&#1095;&#1095;&#1080;&#1085;&#1072;%20&#1086;&#1095;&#1086;&#1083;&#1080;&#1083;&#1072;%20&#1088;&#1077;&#1081;&#1090;&#1080;&#1085;&#1075;%20&#1085;&#1072;&#1081;&#1087;&#1086;&#1087;&#1091;&#1083;&#1103;&#1088;&#1085;&#1110;&#1096;&#1080;&#1093;%20&#1082;&#1088;&#1072;&#1111;&#1085;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&#1041;&#1077;&#1088;&#1083;&#1080;&#1085;&#1089;&#1082;&#1072;&#1103;%20&#1089;&#1090;&#1077;&#1085;&#1072;%2025%20&#1083;&#1077;&#1090;%20&#1089;&#1087;&#1091;&#1089;&#1090;&#1103;%20(1).mp4" TargetMode="Externa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91;&#1089;&#1103;\&#1059;&#1088;&#1086;&#1082;&#1080;\&#1053;&#1110;&#1084;&#1077;&#1095;&#1095;&#1080;&#1085;&#1072;\&#1063;&#1077;&#1088;&#1085;&#1077;&#1090;&#1082;&#1072;\13.%20&#1041;&#1072;&#1093;%20&#1057;&#1082;&#1077;&#1088;&#1094;&#1086;%20(&#1092;&#1083;&#1077;&#1081;&#1090;&#1072;).mp3" TargetMode="Externa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&#1055;&#1086;&#1076;&#1086;&#1088;&#1086;&#1078;.mp4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&#1045;&#1082;&#1086;&#1085;&#1086;&#1084;&#1110;&#1082;&#1072;%20&#1053;&#1110;&#1084;&#1077;&#1095;&#1095;&#1080;&#1085;&#1080;%20&#1087;&#1086;&#1084;&#1110;&#1088;&#1085;&#1086;%20&#1079;&#1088;&#1086;&#1089;&#1090;&#1072;&#1108;%20-%20economy.mp4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&#1053;&#1110;&#1084;&#1077;&#1095;&#1095;&#1080;&#1085;&#1072;%20&#1075;&#1086;&#1090;&#1086;&#1074;&#1072;%20&#1087;&#1086;&#1076;&#1110;&#1083;&#1080;&#1090;&#1080;&#1089;&#1100;%20&#1076;&#1086;&#1089;&#1074;&#1110;&#1076;&#1086;&#1084;%20&#1086;&#1073;'&#1108;&#1076;&#1085;&#1072;&#1085;&#1085;&#1103;%20&#1082;&#1088;&#1072;&#1111;&#1085;&#1080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8;&#1072;/&#1057;&#1082;&#1072;&#1088;&#1073;&#1085;&#1080;&#1095;&#1082;&#1072;%20&#1079;&#1085;&#1072;&#1085;&#1100;.pptx" TargetMode="Externa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Scorpions%20-%20Wind%20Of%20Change.mp4" TargetMode="External"/><Relationship Id="rId4" Type="http://schemas.openxmlformats.org/officeDocument/2006/relationships/image" Target="../media/image9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Вита\Desktop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09. Бах Концерт ре мінор для скр. ч.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36296" y="5877272"/>
            <a:ext cx="648072" cy="6480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5733255"/>
            <a:ext cx="59766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Бах Концерт 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ч.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Мамуся\Уроки\Німеччина\12122121212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8641"/>
            <a:ext cx="2808312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університетські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Кембрідж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Оксфорд.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Мамуся\Уроки\Німеччина\811957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5" y="0"/>
            <a:ext cx="9145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589240"/>
            <a:ext cx="619268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найнадійнішого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сейфу,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країна-банкір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країна-готель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Експорт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годинники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прилади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шоколад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Мамуся\Уроки\Німеччина\1356261304_kov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5" y="0"/>
            <a:ext cx="9126295" cy="54530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644993"/>
            <a:ext cx="91440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квітництва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королівство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дерев'яних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черевиків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вітряків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тюльпанів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Експорт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молочні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цибулини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нафтопродукти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D:\Мамуся\Уроки\Німеччина\netherl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627" y="4293096"/>
            <a:ext cx="1146373" cy="11334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ся\Уроки\Німеччина\Новая папка\1346009824_school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1103811"/>
            <a:ext cx="55446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озер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боліт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вкрита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снігом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семи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місяців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Експорт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деревина,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меблі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8" name="Picture 4" descr="D:\Мамуся\Уроки\Німеччина\Новая папка\zima-v-finljandi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830706"/>
            <a:ext cx="2448271" cy="1836203"/>
          </a:xfrm>
          <a:prstGeom prst="rect">
            <a:avLst/>
          </a:prstGeom>
          <a:noFill/>
        </p:spPr>
      </p:pic>
      <p:pic>
        <p:nvPicPr>
          <p:cNvPr id="1029" name="Picture 5" descr="D:\Мамуся\Уроки\Німеччина\Новая папка\загруже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3" y="4190672"/>
            <a:ext cx="2232248" cy="1485459"/>
          </a:xfrm>
          <a:prstGeom prst="rect">
            <a:avLst/>
          </a:prstGeom>
          <a:noFill/>
        </p:spPr>
      </p:pic>
      <p:pic>
        <p:nvPicPr>
          <p:cNvPr id="1030" name="Picture 6" descr="D:\Мамуся\Уроки\Німеччина\Новая папка\1387872341_f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920008"/>
            <a:ext cx="1224136" cy="1224136"/>
          </a:xfrm>
          <a:prstGeom prst="rect">
            <a:avLst/>
          </a:prstGeom>
          <a:noFill/>
        </p:spPr>
      </p:pic>
      <p:pic>
        <p:nvPicPr>
          <p:cNvPr id="1031" name="Picture 7" descr="D:\Мамуся\Уроки\Німеччина\Новая папка\P6.jpg.pagespeed.ce.5csHN5_9p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132856"/>
            <a:ext cx="2448272" cy="16201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Мамуся\Уроки\Німеччина\Новая папка\тт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51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124744"/>
            <a:ext cx="612068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Туманний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Альбіон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майстерня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морське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перехрестя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офіційну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Посідає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п'яте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торгівельним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оборотом.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амуся\Уроки\Німеччина\Новая папка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80928"/>
            <a:ext cx="5184576" cy="2854052"/>
          </a:xfrm>
          <a:prstGeom prst="rect">
            <a:avLst/>
          </a:prstGeom>
          <a:noFill/>
        </p:spPr>
      </p:pic>
      <p:pic>
        <p:nvPicPr>
          <p:cNvPr id="3075" name="Picture 3" descr="D:\Мамуся\Уроки\Німеччина\Новая папка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4959" cy="7677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Мамуся\Уроки\Німеччина\Новая папка\1437305610_vector-school-collection-1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1124744"/>
            <a:ext cx="408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Провідна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індустріальна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держава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автомобілів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індустрії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Експорт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текстиль,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залізо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пиво, вино, 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ковбаси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lh6.googleusercontent.com/Du2ykBlw2iZIkzxvzAo4Q81vyz6WyJb_aISpeDb9Dehf9SLKcGBFnCV4CfHbrqUAnvhvuzqGEYh8zkVg63tHQqMgTJmBstS2m3mP7ObU0SjgyCQrDSSQr-F678C_ItJ_Kjs9qEdXI1bMttn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4104640" cy="208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Мамуся\Уроки\Німеччина\Новая папка\page-31296986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068960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836713"/>
            <a:ext cx="646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уроку: НІМЕЧЧИНА.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двох</a:t>
            </a:r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протилежних</a:t>
            </a:r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систем до </a:t>
            </a:r>
            <a:r>
              <a:rPr lang="ru-RU" sz="32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єдиної</a:t>
            </a:r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держави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40968"/>
            <a:ext cx="6606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89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причин,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мали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найбезпосередніший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єдиної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німецької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89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(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підручника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692696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89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Мета: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сформувати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систему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географічного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Німеччини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На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злиття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ФРН та НДР,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1945 по 1990 роки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окремими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країнами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протилежними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соціально-економічними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системами, довести,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окремий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подібних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рідних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етнічно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територій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приводить до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об'єднання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Навчити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самостійно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мислити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знаходити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розв’язувати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залучаючи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галузей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прогнозувати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наслідки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варіантів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вміння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встановлювати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причинно -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наслідкові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зв’язки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товаришів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простежити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Розвивати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вміння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історичні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події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територій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роблячи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певні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висновки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вміння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вести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дослідницьку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941169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89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Виховувати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за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доручену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справу,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взаємоповагу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 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виховувати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інтерес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соціальної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географії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hareketli-duvar-kagitlari-android-ikon_300x300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9705">
            <a:off x="7337935" y="5051936"/>
            <a:ext cx="1556792" cy="1556792"/>
          </a:xfrm>
          <a:prstGeom prst="rect">
            <a:avLst/>
          </a:prstGeom>
          <a:noFill/>
        </p:spPr>
      </p:pic>
      <p:pic>
        <p:nvPicPr>
          <p:cNvPr id="1026" name="Picture 2" descr="C:\Users\Вита\Desktop\fdghd07fg7_6ca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7" y="836712"/>
            <a:ext cx="2160240" cy="3145981"/>
          </a:xfrm>
          <a:prstGeom prst="rect">
            <a:avLst/>
          </a:prstGeom>
          <a:noFill/>
        </p:spPr>
      </p:pic>
      <p:pic>
        <p:nvPicPr>
          <p:cNvPr id="1027" name="Picture 3" descr="C:\Users\Вита\Desktop\s41281492_4d3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052736"/>
            <a:ext cx="2520280" cy="3569802"/>
          </a:xfrm>
          <a:prstGeom prst="rect">
            <a:avLst/>
          </a:prstGeom>
          <a:noFill/>
        </p:spPr>
      </p:pic>
      <p:pic>
        <p:nvPicPr>
          <p:cNvPr id="1028" name="Picture 4" descr="C:\Users\Вита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620688"/>
            <a:ext cx="2088232" cy="3024336"/>
          </a:xfrm>
          <a:prstGeom prst="rect">
            <a:avLst/>
          </a:prstGeom>
          <a:noFill/>
        </p:spPr>
      </p:pic>
      <p:pic>
        <p:nvPicPr>
          <p:cNvPr id="1029" name="Picture 5" descr="C:\Users\Вита\Desktop\ed73aa66_348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01751">
            <a:off x="388486" y="3315519"/>
            <a:ext cx="2267744" cy="3305673"/>
          </a:xfrm>
          <a:prstGeom prst="rect">
            <a:avLst/>
          </a:prstGeom>
          <a:noFill/>
        </p:spPr>
      </p:pic>
      <p:pic>
        <p:nvPicPr>
          <p:cNvPr id="1030" name="Picture 6" descr="C:\Users\Вита\Desktop\1405348881_geografya-10-klas-pestushk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15242">
            <a:off x="2745339" y="3532493"/>
            <a:ext cx="2304256" cy="3145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763688" y="710357"/>
            <a:ext cx="705678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запитання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політичній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Європі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війни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1945 року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з’явилося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Утворилося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протилежними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етнічно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 45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жили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територіях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90 –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роках стали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державою.</a:t>
            </a: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європейські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ся\Уроки\Німеччина\united Germ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7320"/>
            <a:ext cx="9144000" cy="612068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109801"/>
            <a:ext cx="9144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НІМЕЧЧИНА.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протилежних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систем до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єдиної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держави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Дослідницький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проект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12. Бах Сюїта №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7839744" y="6165304"/>
            <a:ext cx="692696" cy="692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20272" y="5445224"/>
            <a:ext cx="212372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Сюїта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№ 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 descr="D:\Мамуся\Уроки\Німеччина\Новая папка\618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996" y="764705"/>
            <a:ext cx="6949476" cy="29523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3789040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штучним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природним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вирішити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 змогли вирішити ці проблеми країна, народ?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 є щось спільне у сьогоднішній ситуації в Україні та тодішній Німеччині?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D:\Мамуся\Уроки\Німеччина\Новая папка\Boo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85184"/>
            <a:ext cx="180020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268760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89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характеристики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Загальні відомості про країну.   Географічне </a:t>
            </a:r>
          </a:p>
          <a:p>
            <a:pPr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положення 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Природно-ресурсний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трудові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Транспортна система.</a:t>
            </a:r>
          </a:p>
          <a:p>
            <a:pPr lvl="0"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Зовнішньоекономічна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8129" name="Picture 1" descr="D:\hareketli-duvar-kagitlari-android-ikon_300x300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7922">
            <a:off x="6948264" y="4365104"/>
            <a:ext cx="1705372" cy="1705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Федеративна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yesway.ru/img/2010/03/Germany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324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айл:EU-Germany.sv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6085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16632"/>
            <a:ext cx="5122912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Візитна картка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149080"/>
            <a:ext cx="5760640" cy="2952328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</a:rPr>
              <a:t>Столиця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(та </a:t>
            </a:r>
            <a:r>
              <a:rPr lang="ru-RU" sz="1600" b="1" dirty="0" err="1" smtClean="0">
                <a:solidFill>
                  <a:srgbClr val="002060"/>
                </a:solidFill>
              </a:rPr>
              <a:t>найбільше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місто</a:t>
            </a:r>
            <a:r>
              <a:rPr lang="ru-RU" sz="1600" b="1" dirty="0" smtClean="0">
                <a:solidFill>
                  <a:srgbClr val="002060"/>
                </a:solidFill>
              </a:rPr>
              <a:t>) 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Берлін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b="1" dirty="0" smtClean="0">
                <a:solidFill>
                  <a:srgbClr val="0070C0"/>
                </a:solidFill>
              </a:rPr>
              <a:t>52°31′ пн. </a:t>
            </a:r>
            <a:r>
              <a:rPr lang="ru-RU" sz="1600" b="1" dirty="0" err="1" smtClean="0">
                <a:solidFill>
                  <a:srgbClr val="0070C0"/>
                </a:solidFill>
              </a:rPr>
              <a:t>ш</a:t>
            </a:r>
            <a:r>
              <a:rPr lang="ru-RU" sz="1600" b="1" dirty="0" smtClean="0">
                <a:solidFill>
                  <a:srgbClr val="0070C0"/>
                </a:solidFill>
              </a:rPr>
              <a:t>. 13°24′ </a:t>
            </a:r>
            <a:r>
              <a:rPr lang="ru-RU" sz="1600" b="1" dirty="0" err="1" smtClean="0">
                <a:solidFill>
                  <a:srgbClr val="0070C0"/>
                </a:solidFill>
              </a:rPr>
              <a:t>сх</a:t>
            </a:r>
            <a:r>
              <a:rPr lang="ru-RU" sz="1600" b="1" dirty="0" smtClean="0">
                <a:solidFill>
                  <a:srgbClr val="0070C0"/>
                </a:solidFill>
              </a:rPr>
              <a:t>. д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sz="1600" b="1" dirty="0" smtClean="0">
                <a:solidFill>
                  <a:srgbClr val="002060"/>
                </a:solidFill>
              </a:rPr>
              <a:t>Офіційна мова </a:t>
            </a:r>
            <a:r>
              <a:rPr lang="ru-RU" sz="1600" b="1" dirty="0" smtClean="0">
                <a:solidFill>
                  <a:srgbClr val="002060"/>
                </a:solidFill>
              </a:rPr>
              <a:t>           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Німецька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</a:rPr>
              <a:t>Державний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устрій</a:t>
            </a:r>
            <a:r>
              <a:rPr lang="ru-RU" sz="1600" b="1" dirty="0" smtClean="0">
                <a:solidFill>
                  <a:srgbClr val="002060"/>
                </a:solidFill>
              </a:rPr>
              <a:t>     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Парламентська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</a:t>
            </a:r>
            <a:r>
              <a:rPr lang="ru-RU" sz="1600" b="1" dirty="0" err="1" smtClean="0">
                <a:solidFill>
                  <a:srgbClr val="002060"/>
                </a:solidFill>
              </a:rPr>
              <a:t>Площа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357 021 км² </a:t>
            </a:r>
          </a:p>
          <a:p>
            <a:r>
              <a:rPr lang="ru-RU" sz="1600" b="1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81,757,600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Валюта                         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(€) (2002 —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(EUR)</a:t>
            </a:r>
          </a:p>
        </p:txBody>
      </p:sp>
      <p:pic>
        <p:nvPicPr>
          <p:cNvPr id="4" name="Содержимое 6" descr="Картинка 13 из 121598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764704"/>
            <a:ext cx="37444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Картинка 59 из 28284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905672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дробная карта Германи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493204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\Desktop\tumblr_mg7v0ivrdv1rcl4bvo1_1280_1357664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204864"/>
            <a:ext cx="3096343" cy="4444752"/>
          </a:xfrm>
          <a:prstGeom prst="rect">
            <a:avLst/>
          </a:prstGeom>
          <a:noFill/>
        </p:spPr>
      </p:pic>
      <p:pic>
        <p:nvPicPr>
          <p:cNvPr id="1027" name="Picture 3" descr="C:\Users\Вита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5169669" cy="633670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9512" y="142177"/>
            <a:ext cx="3168352" cy="184665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1.   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Загальні відомості про країну. Географічне положення.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Вит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9143999" cy="443711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19672" y="496133"/>
            <a:ext cx="75243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Об’єднання Німеччини у кінці минулого століття  стало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головною подією історії цієї країни в післявоєнний період.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Подією, яка започаткувала процес об’єднання Німеччини, вважається революція 1989 р. в НДР. Але передумови його зріли задовго до цього й охопили вони економіку, політику та міжнародні відносини.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548680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Територія Німеччини була розділена на 4 зони. Її управління здійснювала РМЗС (Рада Міністрів Закордонних справ). У 1947 р. був підписаний мирний договір з Німеччиною, 1955 з Австрією. За рішенням Контрольної Ради, Німеччина більше не повинна була бути загрозою миру. У Німеччині необхідно було провести: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63688" y="3645024"/>
            <a:ext cx="2520280" cy="547200"/>
            <a:chOff x="0" y="432048"/>
            <a:chExt cx="2524886" cy="5472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432048"/>
              <a:ext cx="2524886" cy="5472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0" y="432048"/>
              <a:ext cx="2524886" cy="54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 1</a:t>
              </a:r>
              <a:endParaRPr lang="ru-RU" sz="19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572000" y="3645024"/>
            <a:ext cx="2160240" cy="547200"/>
            <a:chOff x="2880960" y="456743"/>
            <a:chExt cx="2524886" cy="5472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880960" y="456743"/>
              <a:ext cx="2524886" cy="5472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880960" y="456743"/>
              <a:ext cx="2524886" cy="54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 2</a:t>
              </a:r>
              <a:endParaRPr lang="ru-RU" sz="19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804248" y="4221088"/>
            <a:ext cx="2339752" cy="1944218"/>
            <a:chOff x="5759331" y="798581"/>
            <a:chExt cx="2524886" cy="184824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759331" y="1003943"/>
              <a:ext cx="2524886" cy="1642882"/>
            </a:xfrm>
            <a:prstGeom prst="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759331" y="798581"/>
              <a:ext cx="2524886" cy="1848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900" b="1" kern="1200" dirty="0" smtClean="0"/>
                <a:t>ДЕКАРТЕЛІЗАЦІЮ.</a:t>
              </a:r>
              <a:endParaRPr lang="ru-RU" sz="1900" b="1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900" b="1" kern="1200" dirty="0" smtClean="0"/>
                <a:t>(знищення картелів і монополій)</a:t>
              </a:r>
              <a:endParaRPr lang="ru-RU" sz="19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948264" y="3645024"/>
            <a:ext cx="2195736" cy="547200"/>
            <a:chOff x="5728149" y="432048"/>
            <a:chExt cx="2524886" cy="5472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728149" y="432048"/>
              <a:ext cx="2524886" cy="5472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5728149" y="432048"/>
              <a:ext cx="2524886" cy="54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 3</a:t>
              </a:r>
              <a:endParaRPr lang="ru-RU" sz="19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72000" y="4293096"/>
            <a:ext cx="2088232" cy="1858906"/>
            <a:chOff x="2919843" y="1008116"/>
            <a:chExt cx="2524886" cy="164288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919843" y="1008116"/>
              <a:ext cx="2524886" cy="1642882"/>
            </a:xfrm>
            <a:prstGeom prst="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919843" y="1008116"/>
              <a:ext cx="2524886" cy="1642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b="1" kern="1200" dirty="0" smtClean="0"/>
                <a:t>ДЕМОКРАТИЗАЦІЮ.</a:t>
              </a:r>
              <a:endParaRPr lang="ru-RU" sz="1900" b="1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63689" y="4221088"/>
            <a:ext cx="2520279" cy="1944216"/>
            <a:chOff x="2589" y="1003943"/>
            <a:chExt cx="2524886" cy="164288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589" y="1003943"/>
              <a:ext cx="2524886" cy="1642882"/>
            </a:xfrm>
            <a:prstGeom prst="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2589" y="1003943"/>
              <a:ext cx="2524886" cy="1642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b="1" kern="1200" dirty="0" smtClean="0"/>
                <a:t>ДЕМІЛІТАРИЗАЦІЮ та ДЕНАЦИФІКАЦІЮ.</a:t>
              </a:r>
              <a:endParaRPr lang="ru-RU" sz="1900" b="1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b="1" kern="1200" dirty="0" smtClean="0"/>
                <a:t>(</a:t>
              </a:r>
              <a:r>
                <a:rPr lang="uk-UA" sz="1900" b="1" kern="1200" dirty="0" smtClean="0"/>
                <a:t>роззброєння і ліквідація нацизму)</a:t>
              </a:r>
              <a:endParaRPr lang="ru-RU" sz="19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1" descr="besatzungszonen_ohne_tex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20688"/>
            <a:ext cx="2520280" cy="313971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27984" y="620688"/>
            <a:ext cx="4536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Зони контролю в Німеччині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DR_ma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063" y="1268760"/>
            <a:ext cx="381793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3717033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Суперечностей з приводу майбутнього Німеччини ставало все більше. СРСР не влаштовував план США з приводу Німеччини, а США радянський. Протистояння призвело в 1949 р. до утворення Федеративної Республіки Німеччини (ФРН) на Заході і Німецької Демократичної Республіки (НДР) на Сході.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hareketli-duvar-kagitlari-android-ikon_300x300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99323">
            <a:off x="7612657" y="5059465"/>
            <a:ext cx="1356742" cy="158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1" descr="brd_dd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20688"/>
            <a:ext cx="345638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800px-Flag_of_East_Germany.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052736"/>
            <a:ext cx="17875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DDR statsvape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636912"/>
            <a:ext cx="13049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9" y="4721662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rbel" pitchFamily="34" charset="0"/>
              </a:rPr>
              <a:t>Бонн – </a:t>
            </a:r>
            <a:r>
              <a:rPr lang="ru-RU" sz="2000" b="1" dirty="0" err="1" smtClean="0">
                <a:solidFill>
                  <a:srgbClr val="002060"/>
                </a:solidFill>
                <a:latin typeface="Corbel" pitchFamily="34" charset="0"/>
              </a:rPr>
              <a:t>столиця</a:t>
            </a:r>
            <a:r>
              <a:rPr lang="ru-RU" sz="2000" b="1" dirty="0" smtClean="0">
                <a:solidFill>
                  <a:srgbClr val="002060"/>
                </a:solidFill>
                <a:latin typeface="Corbel" pitchFamily="34" charset="0"/>
              </a:rPr>
              <a:t> ФРН</a:t>
            </a:r>
            <a:endParaRPr lang="ru-RU" sz="2000" b="1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7" name="Рисунок 3" descr="148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052736"/>
            <a:ext cx="172819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 descr="6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63" y="2428875"/>
            <a:ext cx="15097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452320" y="4869160"/>
            <a:ext cx="1512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Corbel" pitchFamily="34" charset="0"/>
              </a:rPr>
              <a:t>Берлін</a:t>
            </a:r>
            <a:r>
              <a:rPr lang="ru-RU" sz="2000" b="1" dirty="0" smtClean="0">
                <a:solidFill>
                  <a:srgbClr val="002060"/>
                </a:solidFill>
                <a:latin typeface="Corbel" pitchFamily="34" charset="0"/>
              </a:rPr>
              <a:t> – </a:t>
            </a:r>
            <a:r>
              <a:rPr lang="ru-RU" sz="2000" b="1" dirty="0" err="1" smtClean="0">
                <a:solidFill>
                  <a:srgbClr val="002060"/>
                </a:solidFill>
                <a:latin typeface="Corbel" pitchFamily="34" charset="0"/>
              </a:rPr>
              <a:t>столиця</a:t>
            </a:r>
            <a:r>
              <a:rPr lang="ru-RU" sz="2000" b="1" dirty="0" smtClean="0">
                <a:solidFill>
                  <a:srgbClr val="002060"/>
                </a:solidFill>
                <a:latin typeface="Corbel" pitchFamily="34" charset="0"/>
              </a:rPr>
              <a:t> НДР</a:t>
            </a:r>
            <a:endParaRPr lang="ru-RU" sz="2000" b="1" dirty="0">
              <a:solidFill>
                <a:srgbClr val="00206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692696"/>
            <a:ext cx="7452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Corbel" pitchFamily="34" charset="0"/>
              </a:rPr>
              <a:t>Вирішальне значення в розвалі Німеччини зіграло введення в Західній зоні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західної марки</a:t>
            </a:r>
            <a:r>
              <a:rPr lang="uk-UA" b="1" i="1" dirty="0" smtClean="0">
                <a:latin typeface="Corbel" pitchFamily="34" charset="0"/>
              </a:rPr>
              <a:t>, також приєднання Західної зони до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плану Маршалла</a:t>
            </a:r>
            <a:r>
              <a:rPr lang="uk-UA" b="1" i="1" dirty="0" smtClean="0">
                <a:latin typeface="Corbel" pitchFamily="34" charset="0"/>
              </a:rPr>
              <a:t>. Відповіддю СРСР було введення в Східній зоні своєї валюти. У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серпні 1949 р.</a:t>
            </a:r>
            <a:r>
              <a:rPr lang="uk-UA" b="1" i="1" dirty="0" smtClean="0">
                <a:latin typeface="Corbel" pitchFamily="34" charset="0"/>
              </a:rPr>
              <a:t> відбулися вибори в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бундестаг</a:t>
            </a:r>
            <a:r>
              <a:rPr lang="uk-UA" b="1" i="1" dirty="0" smtClean="0">
                <a:latin typeface="Corbel" pitchFamily="34" charset="0"/>
              </a:rPr>
              <a:t> (парламент ),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7 вересня 1949 р. </a:t>
            </a:r>
            <a:r>
              <a:rPr lang="uk-UA" b="1" i="1" dirty="0" smtClean="0">
                <a:latin typeface="Corbel" pitchFamily="34" charset="0"/>
              </a:rPr>
              <a:t>в Західній зоні проголошена ФРН, канцлером став лідер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Конрад Аденауер</a:t>
            </a:r>
            <a:r>
              <a:rPr lang="uk-UA" b="1" i="1" dirty="0" smtClean="0">
                <a:latin typeface="Corbel" pitchFamily="34" charset="0"/>
              </a:rPr>
              <a:t>. У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1955 р.</a:t>
            </a:r>
            <a:r>
              <a:rPr lang="uk-UA" b="1" i="1" dirty="0" smtClean="0">
                <a:latin typeface="Corbel" pitchFamily="34" charset="0"/>
              </a:rPr>
              <a:t> ФРН вступила в НАТО.</a:t>
            </a:r>
            <a:endParaRPr lang="ru-RU" dirty="0"/>
          </a:p>
        </p:txBody>
      </p:sp>
      <p:pic>
        <p:nvPicPr>
          <p:cNvPr id="5" name="Рисунок 4" descr="Аденауэ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92896"/>
            <a:ext cx="2432050" cy="30243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2" descr="505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92896"/>
            <a:ext cx="3017838" cy="29416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3" descr="pictu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564904"/>
            <a:ext cx="2592288" cy="2428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44208" y="522920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rbel" pitchFamily="34" charset="0"/>
              </a:rPr>
              <a:t>Марка НДР</a:t>
            </a:r>
            <a:endParaRPr lang="ru-RU" sz="2400" b="1" dirty="0">
              <a:latin typeface="Corbe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7" y="5517232"/>
            <a:ext cx="1656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Corbel" pitchFamily="34" charset="0"/>
              </a:rPr>
              <a:t>Західна</a:t>
            </a:r>
            <a:r>
              <a:rPr lang="ru-RU" sz="2000" b="1" dirty="0" smtClean="0">
                <a:latin typeface="Corbel" pitchFamily="34" charset="0"/>
              </a:rPr>
              <a:t> марка</a:t>
            </a:r>
            <a:endParaRPr lang="ru-RU" sz="2000" b="1" dirty="0">
              <a:latin typeface="Corbe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589240"/>
            <a:ext cx="3059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Corbel" pitchFamily="34" charset="0"/>
              </a:rPr>
              <a:t>Федеральний канцлер ФРН Конрад Аденауер,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  <a:latin typeface="Corbel" pitchFamily="34" charset="0"/>
              </a:rPr>
              <a:t>1949</a:t>
            </a:r>
            <a:r>
              <a:rPr lang="uk-UA" b="1" dirty="0" smtClean="0">
                <a:latin typeface="Corbel" pitchFamily="34" charset="0"/>
              </a:rPr>
              <a:t>-</a:t>
            </a:r>
            <a:r>
              <a:rPr lang="uk-UA" b="1" dirty="0" smtClean="0">
                <a:solidFill>
                  <a:srgbClr val="FFFF00"/>
                </a:solidFill>
                <a:latin typeface="Corbel" pitchFamily="34" charset="0"/>
              </a:rPr>
              <a:t>1963 рр</a:t>
            </a:r>
            <a:r>
              <a:rPr lang="uk-UA" b="1" dirty="0" smtClean="0">
                <a:latin typeface="Corbel" pitchFamily="34" charset="0"/>
              </a:rPr>
              <a:t>.</a:t>
            </a:r>
            <a:endParaRPr lang="ru-RU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Мамуся\Уроки\Німеччина\Новая папка\Новый-рисун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20688"/>
            <a:ext cx="4376793" cy="5517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00192" y="2274838"/>
            <a:ext cx="25922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89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«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Світ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країн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держав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своєю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історією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значно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Демографічними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економічними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1889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А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регіони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називають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історико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географічними</a:t>
            </a:r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620688"/>
            <a:ext cx="7452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Corbel" pitchFamily="34" charset="0"/>
              </a:rPr>
              <a:t>Економісти ФРН пустили економіку країни у вільне плавання. Це дало результати. 50-і, 60-і рр. називають роками </a:t>
            </a:r>
            <a:r>
              <a:rPr lang="uk-UA" sz="2000" b="1" i="1" dirty="0" smtClean="0">
                <a:solidFill>
                  <a:srgbClr val="FF0000"/>
                </a:solidFill>
                <a:latin typeface="Corbel" pitchFamily="34" charset="0"/>
              </a:rPr>
              <a:t>«німецького економічного дива»</a:t>
            </a:r>
            <a:r>
              <a:rPr lang="uk-UA" sz="2000" b="1" i="1" dirty="0" smtClean="0">
                <a:latin typeface="Corbel" pitchFamily="34" charset="0"/>
              </a:rPr>
              <a:t>. Більше 55% західних німців відносили себе до середнього класу. </a:t>
            </a:r>
            <a:endParaRPr lang="ru-RU" sz="2000" dirty="0"/>
          </a:p>
        </p:txBody>
      </p:sp>
      <p:pic>
        <p:nvPicPr>
          <p:cNvPr id="4" name="Рисунок 2" descr="700103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5688632" cy="424847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452320" y="3105835"/>
            <a:ext cx="1512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Corbel" pitchFamily="34" charset="0"/>
              </a:rPr>
              <a:t>Західний</a:t>
            </a:r>
            <a:r>
              <a:rPr lang="ru-RU" sz="2400" b="1" dirty="0" smtClean="0">
                <a:latin typeface="Corbel" pitchFamily="34" charset="0"/>
              </a:rPr>
              <a:t> </a:t>
            </a:r>
            <a:r>
              <a:rPr lang="ru-RU" sz="2400" b="1" dirty="0" err="1" smtClean="0">
                <a:latin typeface="Corbel" pitchFamily="34" charset="0"/>
              </a:rPr>
              <a:t>Берлін</a:t>
            </a:r>
            <a:r>
              <a:rPr lang="ru-RU" sz="2400" b="1" dirty="0" smtClean="0">
                <a:latin typeface="Corbel" pitchFamily="34" charset="0"/>
              </a:rPr>
              <a:t>, через 10 </a:t>
            </a:r>
            <a:r>
              <a:rPr lang="ru-RU" sz="2400" b="1" dirty="0" err="1" smtClean="0">
                <a:latin typeface="Corbel" pitchFamily="34" charset="0"/>
              </a:rPr>
              <a:t>років</a:t>
            </a:r>
            <a:r>
              <a:rPr lang="ru-RU" sz="2400" b="1" dirty="0" smtClean="0">
                <a:latin typeface="Corbel" pitchFamily="34" charset="0"/>
              </a:rPr>
              <a:t> </a:t>
            </a:r>
            <a:r>
              <a:rPr lang="ru-RU" sz="2400" b="1" dirty="0" err="1" smtClean="0">
                <a:latin typeface="Corbel" pitchFamily="34" charset="0"/>
              </a:rPr>
              <a:t>після</a:t>
            </a:r>
            <a:r>
              <a:rPr lang="ru-RU" sz="2400" b="1" dirty="0" smtClean="0">
                <a:latin typeface="Corbel" pitchFamily="34" charset="0"/>
              </a:rPr>
              <a:t> </a:t>
            </a:r>
            <a:r>
              <a:rPr lang="ru-RU" sz="2400" b="1" dirty="0" err="1" smtClean="0">
                <a:latin typeface="Corbel" pitchFamily="34" charset="0"/>
              </a:rPr>
              <a:t>війни</a:t>
            </a:r>
            <a:r>
              <a:rPr lang="ru-RU" sz="2400" b="1" dirty="0" smtClean="0">
                <a:latin typeface="Corbel" pitchFamily="34" charset="0"/>
              </a:rPr>
              <a:t>.</a:t>
            </a:r>
            <a:endParaRPr lang="ru-RU" sz="2400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620688"/>
            <a:ext cx="745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b="1" i="1" dirty="0" smtClean="0">
                <a:latin typeface="Corbel" pitchFamily="34" charset="0"/>
              </a:rPr>
              <a:t>Після утворення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7 жовтня 1949 р. </a:t>
            </a:r>
            <a:r>
              <a:rPr lang="uk-UA" b="1" i="1" dirty="0" smtClean="0">
                <a:latin typeface="Corbel" pitchFamily="34" charset="0"/>
              </a:rPr>
              <a:t>НДР, влада там переходить в руки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Соціалістичної єдиної партії Німеччини</a:t>
            </a:r>
            <a:r>
              <a:rPr lang="uk-UA" b="1" i="1" dirty="0" smtClean="0">
                <a:latin typeface="Corbel" pitchFamily="34" charset="0"/>
              </a:rPr>
              <a:t>, моделлю будівництва соціалізму стає радянська модель. Починається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націоналізація, індустріалізація, колективізація. Вводиться карткова система.</a:t>
            </a:r>
            <a:endParaRPr lang="ru-RU" b="1" i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4" name="Рисунок 2" descr="Восточный берли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5"/>
            <a:ext cx="5256584" cy="43204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ГДР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2071688"/>
            <a:ext cx="1233488" cy="12620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96336" y="3429000"/>
            <a:ext cx="1368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rbel" pitchFamily="34" charset="0"/>
              </a:rPr>
              <a:t>Герб НДР</a:t>
            </a:r>
            <a:endParaRPr lang="ru-RU" b="1" dirty="0">
              <a:latin typeface="Corbe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4398496"/>
            <a:ext cx="18722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Corbel" pitchFamily="34" charset="0"/>
              </a:rPr>
              <a:t>«Радянське» місто</a:t>
            </a:r>
            <a:br>
              <a:rPr lang="uk-UA" sz="2000" b="1" dirty="0" smtClean="0">
                <a:latin typeface="Corbel" pitchFamily="34" charset="0"/>
              </a:rPr>
            </a:br>
            <a:r>
              <a:rPr lang="uk-UA" sz="2000" b="1" dirty="0" smtClean="0">
                <a:latin typeface="Corbel" pitchFamily="34" charset="0"/>
              </a:rPr>
              <a:t>Східний Берлін, столиця НДР.</a:t>
            </a:r>
            <a:endParaRPr lang="ru-RU" sz="2000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620689"/>
            <a:ext cx="7452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000" b="1" i="1" dirty="0" smtClean="0">
                <a:latin typeface="Corbel" pitchFamily="34" charset="0"/>
              </a:rPr>
              <a:t>Всі ці заходи викликали масове невдоволення в НДР. </a:t>
            </a:r>
            <a:r>
              <a:rPr lang="uk-UA" sz="2000" b="1" i="1" dirty="0" smtClean="0">
                <a:solidFill>
                  <a:srgbClr val="FF0000"/>
                </a:solidFill>
                <a:latin typeface="Corbel" pitchFamily="34" charset="0"/>
              </a:rPr>
              <a:t>17 червня 1953 </a:t>
            </a:r>
            <a:r>
              <a:rPr lang="uk-UA" sz="2000" b="1" i="1" dirty="0" smtClean="0">
                <a:latin typeface="Corbel" pitchFamily="34" charset="0"/>
              </a:rPr>
              <a:t>відбулися хвилювання в містах пригнічених радянськими військами: Берліні, Лейпцигу, Галле та інших. Німці продовжували бігти в Західний Берлін. У </a:t>
            </a:r>
            <a:r>
              <a:rPr lang="uk-UA" sz="2000" b="1" i="1" dirty="0" smtClean="0">
                <a:solidFill>
                  <a:srgbClr val="FF0000"/>
                </a:solidFill>
                <a:latin typeface="Corbel" pitchFamily="34" charset="0"/>
              </a:rPr>
              <a:t>1961 р.</a:t>
            </a:r>
            <a:r>
              <a:rPr lang="uk-UA" sz="2000" b="1" i="1" dirty="0" smtClean="0">
                <a:latin typeface="Corbel" pitchFamily="34" charset="0"/>
              </a:rPr>
              <a:t> відбувається </a:t>
            </a:r>
            <a:r>
              <a:rPr lang="uk-UA" sz="2000" b="1" i="1" dirty="0" smtClean="0">
                <a:solidFill>
                  <a:srgbClr val="FF0000"/>
                </a:solidFill>
                <a:latin typeface="Corbel" pitchFamily="34" charset="0"/>
              </a:rPr>
              <a:t>«Берлінська криза»</a:t>
            </a:r>
            <a:r>
              <a:rPr lang="uk-UA" sz="2000" b="1" i="1" dirty="0" smtClean="0">
                <a:latin typeface="Corbel" pitchFamily="34" charset="0"/>
              </a:rPr>
              <a:t>, результатом стало зведення </a:t>
            </a:r>
            <a:r>
              <a:rPr lang="uk-UA" sz="2000" b="1" i="1" dirty="0" smtClean="0">
                <a:solidFill>
                  <a:srgbClr val="FF0000"/>
                </a:solidFill>
                <a:latin typeface="Corbel" pitchFamily="34" charset="0"/>
              </a:rPr>
              <a:t>Берлінської стіни</a:t>
            </a:r>
            <a:r>
              <a:rPr lang="uk-UA" sz="2000" b="1" i="1" dirty="0" smtClean="0">
                <a:latin typeface="Corbel" pitchFamily="34" charset="0"/>
              </a:rPr>
              <a:t>.</a:t>
            </a:r>
            <a:endParaRPr lang="ru-RU" sz="2000" b="1" i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4" name="Рисунок 2" descr="1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8215313" cy="299124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0716" y="5661248"/>
            <a:ext cx="3461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Corbel" pitchFamily="34" charset="0"/>
              </a:rPr>
              <a:t>Берлінська</a:t>
            </a:r>
            <a:r>
              <a:rPr lang="ru-RU" sz="2000" b="1" dirty="0" smtClean="0">
                <a:latin typeface="Corbel" pitchFamily="34" charset="0"/>
              </a:rPr>
              <a:t> </a:t>
            </a:r>
            <a:r>
              <a:rPr lang="ru-RU" sz="2000" b="1" dirty="0" err="1" smtClean="0">
                <a:latin typeface="Corbel" pitchFamily="34" charset="0"/>
              </a:rPr>
              <a:t>стіна</a:t>
            </a:r>
            <a:endParaRPr lang="ru-RU" sz="2000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1" descr="0,1020,1427640,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08720"/>
            <a:ext cx="3384376" cy="28225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2" descr="721482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08720"/>
            <a:ext cx="3556769" cy="28225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7" y="398299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Corbel" pitchFamily="34" charset="0"/>
              </a:rPr>
              <a:t>Будівництво</a:t>
            </a:r>
            <a:r>
              <a:rPr lang="ru-RU" sz="2400" b="1" dirty="0" smtClean="0">
                <a:latin typeface="Corbel" pitchFamily="34" charset="0"/>
              </a:rPr>
              <a:t> </a:t>
            </a:r>
            <a:r>
              <a:rPr lang="ru-RU" sz="2400" b="1" dirty="0" err="1" smtClean="0">
                <a:latin typeface="Corbel" pitchFamily="34" charset="0"/>
              </a:rPr>
              <a:t>стіни</a:t>
            </a:r>
            <a:endParaRPr lang="ru-RU" sz="2400" b="1" dirty="0">
              <a:latin typeface="Corbe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98299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Corbel" pitchFamily="34" charset="0"/>
              </a:rPr>
              <a:t>Втеча німців з НДР до ФРН</a:t>
            </a:r>
            <a:endParaRPr lang="ru-RU" sz="2400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548680"/>
            <a:ext cx="7452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8 листопада 1989 р. </a:t>
            </a:r>
            <a:r>
              <a:rPr lang="uk-UA" b="1" i="1" dirty="0" smtClean="0">
                <a:latin typeface="Corbel" pitchFamily="34" charset="0"/>
              </a:rPr>
              <a:t>було оголошено, що відкриється пропускний пункт у Берлінській стіні, це призвело до стихійних заворушень і падінням стіни.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20 грудня</a:t>
            </a:r>
            <a:r>
              <a:rPr lang="uk-UA" b="1" i="1" dirty="0" smtClean="0">
                <a:latin typeface="Corbel" pitchFamily="34" charset="0"/>
              </a:rPr>
              <a:t> в НДР приїхав канцлер Г. Коль. Об'єднання НДР і ФРН прийняло стихійний характер. Після виборів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18 березня 1990 р. </a:t>
            </a:r>
            <a:r>
              <a:rPr lang="uk-UA" b="1" i="1" smtClean="0">
                <a:latin typeface="Corbel" pitchFamily="34" charset="0"/>
              </a:rPr>
              <a:t>в НДР</a:t>
            </a:r>
            <a:r>
              <a:rPr lang="uk-UA" b="1" i="1" dirty="0" smtClean="0">
                <a:latin typeface="Corbel" pitchFamily="34" charset="0"/>
              </a:rPr>
              <a:t>,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1 липня 1990 р. </a:t>
            </a:r>
            <a:r>
              <a:rPr lang="uk-UA" b="1" i="1" dirty="0" smtClean="0">
                <a:latin typeface="Corbel" pitchFamily="34" charset="0"/>
              </a:rPr>
              <a:t>в НДР вводилася Західна марка, нарешті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3 жовтня 1990 р. </a:t>
            </a:r>
            <a:r>
              <a:rPr lang="uk-UA" b="1" i="1" dirty="0" smtClean="0">
                <a:latin typeface="Corbel" pitchFamily="34" charset="0"/>
              </a:rPr>
              <a:t>відбулося об'єднання Німеччини, фактично НДР увійшла до складу ФРН.</a:t>
            </a:r>
            <a:endParaRPr lang="ru-RU" dirty="0"/>
          </a:p>
        </p:txBody>
      </p:sp>
      <p:pic>
        <p:nvPicPr>
          <p:cNvPr id="4" name="Рисунок 2" descr="stena1-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5715000" cy="3286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3" descr="кол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48880"/>
            <a:ext cx="2286000" cy="3128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940152" y="5517232"/>
            <a:ext cx="3203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Corbel" pitchFamily="34" charset="0"/>
              </a:rPr>
              <a:t>Канцлер ФРН та об'єднаної Німеччини Г. Коль, 1982-1998 рр.</a:t>
            </a:r>
            <a:endParaRPr lang="ru-RU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69269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Corbel" pitchFamily="34" charset="0"/>
              </a:rPr>
              <a:t>12 вересня 1990 США, СРСР, Франція і Великобританія в Москві підписали договір про остаточне врегулювання відносин щодо Німеччини.</a:t>
            </a:r>
            <a:endParaRPr lang="ru-RU" sz="2400" dirty="0"/>
          </a:p>
        </p:txBody>
      </p:sp>
      <p:pic>
        <p:nvPicPr>
          <p:cNvPr id="4" name="Рисунок 2" descr="34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4572000" cy="309634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germany_ma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988840"/>
            <a:ext cx="3747839" cy="34563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445224"/>
            <a:ext cx="646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Corbel" pitchFamily="34" charset="0"/>
              </a:rPr>
              <a:t>Після підписання договору 12 вересня 1990 р. у Москві.</a:t>
            </a:r>
            <a:endParaRPr lang="ru-RU" sz="2400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620689"/>
            <a:ext cx="7452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Corbel" pitchFamily="34" charset="0"/>
              </a:rPr>
              <a:t>Після об'єднання в колишній НДР проводиться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прискорена приватизація, закриваються десятки заводів і фабрик, тисячі німців їдуть зі сходу на захід на заробітки</a:t>
            </a:r>
            <a:r>
              <a:rPr lang="uk-UA" b="1" i="1" dirty="0" smtClean="0">
                <a:latin typeface="Corbel" pitchFamily="34" charset="0"/>
              </a:rPr>
              <a:t>. Кількість безробітних у ФРН досягає 4 млн. чол. Це призводить до приходу до влади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Г.Шредера</a:t>
            </a:r>
            <a:r>
              <a:rPr lang="uk-UA" b="1" i="1" dirty="0" smtClean="0">
                <a:latin typeface="Corbel" pitchFamily="34" charset="0"/>
              </a:rPr>
              <a:t>. Він </a:t>
            </a:r>
            <a:r>
              <a:rPr lang="uk-UA" b="1" i="1" dirty="0" smtClean="0">
                <a:solidFill>
                  <a:srgbClr val="FF0000"/>
                </a:solidFill>
                <a:latin typeface="Corbel" pitchFamily="34" charset="0"/>
              </a:rPr>
              <a:t>знижує податки, проводиться реформа освіти, допомога молоді</a:t>
            </a:r>
            <a:r>
              <a:rPr lang="uk-UA" b="1" i="1" dirty="0" smtClean="0">
                <a:latin typeface="Corbel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2" descr="Шреде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3000375" cy="40513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0_234ce_7cb02293_XL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132856"/>
            <a:ext cx="38576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3928" y="5373215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Corbel" pitchFamily="34" charset="0"/>
              </a:rPr>
              <a:t>Канцлер ФРН </a:t>
            </a:r>
            <a:r>
              <a:rPr lang="uk-UA" sz="2400" b="1" dirty="0" err="1" smtClean="0">
                <a:latin typeface="Corbel" pitchFamily="34" charset="0"/>
              </a:rPr>
              <a:t>Герхард</a:t>
            </a:r>
            <a:r>
              <a:rPr lang="uk-UA" sz="2400" b="1" dirty="0" smtClean="0">
                <a:latin typeface="Corbel" pitchFamily="34" charset="0"/>
              </a:rPr>
              <a:t> Шредер 1998-2005 рр.</a:t>
            </a:r>
            <a:endParaRPr lang="ru-RU" sz="2400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620688"/>
            <a:ext cx="7524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Corbel" pitchFamily="34" charset="0"/>
              </a:rPr>
              <a:t>У зовнішній політиці відбувається зближення ФРН і Росії. Німеччина бере активну участь у програмах НАТО. У </a:t>
            </a:r>
            <a:r>
              <a:rPr lang="uk-UA" sz="2000" b="1" i="1" dirty="0" smtClean="0">
                <a:solidFill>
                  <a:srgbClr val="FF0000"/>
                </a:solidFill>
                <a:latin typeface="Corbel" pitchFamily="34" charset="0"/>
              </a:rPr>
              <a:t>1994 р.</a:t>
            </a:r>
            <a:r>
              <a:rPr lang="uk-UA" sz="2000" b="1" i="1" dirty="0" smtClean="0">
                <a:latin typeface="Corbel" pitchFamily="34" charset="0"/>
              </a:rPr>
              <a:t> Росія виводить війська з Німеччини. У </a:t>
            </a:r>
            <a:r>
              <a:rPr lang="uk-UA" sz="2000" b="1" i="1" dirty="0" smtClean="0">
                <a:solidFill>
                  <a:srgbClr val="FF0000"/>
                </a:solidFill>
                <a:latin typeface="Corbel" pitchFamily="34" charset="0"/>
              </a:rPr>
              <a:t>2005 р.</a:t>
            </a:r>
            <a:r>
              <a:rPr lang="uk-UA" sz="2000" b="1" i="1" dirty="0" smtClean="0">
                <a:latin typeface="Corbel" pitchFamily="34" charset="0"/>
              </a:rPr>
              <a:t> Шредер йде у відставку. Уряд вперше в історії Німеччини займає жінка - </a:t>
            </a:r>
            <a:r>
              <a:rPr lang="uk-UA" sz="2000" b="1" i="1" dirty="0" smtClean="0">
                <a:solidFill>
                  <a:srgbClr val="FF0000"/>
                </a:solidFill>
                <a:latin typeface="Corbel" pitchFamily="34" charset="0"/>
              </a:rPr>
              <a:t>Ангела </a:t>
            </a:r>
            <a:r>
              <a:rPr lang="uk-UA" sz="2000" b="1" i="1" dirty="0" err="1" smtClean="0">
                <a:solidFill>
                  <a:srgbClr val="FF0000"/>
                </a:solidFill>
                <a:latin typeface="Corbel" pitchFamily="34" charset="0"/>
              </a:rPr>
              <a:t>Меркель</a:t>
            </a:r>
            <a:r>
              <a:rPr lang="uk-UA" sz="2000" b="1" i="1" dirty="0" smtClean="0">
                <a:latin typeface="Corbel" pitchFamily="34" charset="0"/>
              </a:rPr>
              <a:t>. Вона продовжує боротьбу з безробіттям, веде м'яку зовнішню політику.</a:t>
            </a:r>
            <a:endParaRPr lang="ru-RU" sz="2000" dirty="0"/>
          </a:p>
        </p:txBody>
      </p:sp>
      <p:pic>
        <p:nvPicPr>
          <p:cNvPr id="4" name="Рисунок 2" descr="angelamerk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733" y="2780928"/>
            <a:ext cx="4297455" cy="32403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00192" y="3244334"/>
            <a:ext cx="2664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Corbel" pitchFamily="34" charset="0"/>
              </a:rPr>
              <a:t>Канцлер ФРН Ангела </a:t>
            </a:r>
            <a:r>
              <a:rPr lang="uk-UA" sz="2400" b="1" dirty="0" err="1" smtClean="0">
                <a:latin typeface="Corbel" pitchFamily="34" charset="0"/>
              </a:rPr>
              <a:t>Меркель</a:t>
            </a:r>
            <a:r>
              <a:rPr lang="uk-UA" sz="2400" b="1" dirty="0" smtClean="0">
                <a:latin typeface="Corbel" pitchFamily="34" charset="0"/>
              </a:rPr>
              <a:t> 2005 - ... рр.</a:t>
            </a:r>
            <a:endParaRPr lang="ru-RU" sz="2400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7" name="Picture 1" descr="C:\Users\Вита\Desktop\ETET_economist po trudu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88840"/>
            <a:ext cx="7452320" cy="4176464"/>
          </a:xfrm>
          <a:prstGeom prst="rect">
            <a:avLst/>
          </a:prstGeom>
          <a:noFill/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691680" y="688987"/>
            <a:ext cx="7452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запитання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на вашу думку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об’єднання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691680" y="399485"/>
            <a:ext cx="7272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війни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Німеччина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змушена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відновлювати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зруйноване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умов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трансформувати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структуру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збуту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постачання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ФРН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здійснювалося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США,  в НДР – СРСР.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об'єднання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1990 р.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господарський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розв'язати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поліпшення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інфраструктури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промислового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комплексу 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зовнішньоекономічної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загострювало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1990 р. ФРН 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перевищувала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НДР: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-   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площею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 2,2 рази;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       -  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 3,6 рази 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       -  за ВВП - у 5,5 рази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господарстві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НДР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переважав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сектор (на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відміну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ФРН, де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мінімальною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інтеграції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земель»,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колишньої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НДР,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колосальних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витрат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ускладнилися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відмінностями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протягом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40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жили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зовсім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соціально-економічних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умовах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Слайди\8268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835696" y="2897124"/>
            <a:ext cx="6912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8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188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«ВПІЗНАЙ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КРАЇНУ ЗА ОПИСОМ 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43136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FF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Девіз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 «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Налаштуємося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географію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13. Бах Скерцо (флейт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5229200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\Desktop\germaniya-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805264"/>
            <a:ext cx="660648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Йоган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Вольган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фон Гете «Окреме і ціле»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Вита\Desktop\Географія14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745232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9" y="188640"/>
            <a:ext cx="33843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800" i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 </a:t>
            </a:r>
            <a:r>
              <a:rPr lang="ru-RU" sz="2800" b="1" i="1" dirty="0" err="1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D:\hareketli-duvar-kagitlari-android-ikon_300x300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2791">
            <a:off x="971600" y="2636912"/>
            <a:ext cx="1921396" cy="1921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691680" y="765892"/>
            <a:ext cx="74523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господарства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Господарське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Німеччини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важливість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геополітичних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2-ї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половини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XX ст.;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мінімальне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державного сектору;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вичерпані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ресурси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новітніх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розвинена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комплексна транспортна система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транс'європейського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важлива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роль водного транспорту;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широкий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Північне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Балтійське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моря;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експортна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орієнтація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Німеччини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розвинена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всебічно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збалансована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зазнала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поразки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світовій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війні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Німеччина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втратила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лідерство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аерокосмічній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телекомунікаційній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галузях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кібернетиці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біології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невиробничої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(60%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працюючих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тут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нижча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розвинених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0" y="0"/>
            <a:ext cx="600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smtClean="0">
                <a:solidFill>
                  <a:srgbClr val="0000FF"/>
                </a:solidFill>
                <a:latin typeface="Monotype Corsiva" pitchFamily="66" charset="0"/>
              </a:rPr>
              <a:t>Господарство</a:t>
            </a:r>
            <a:r>
              <a:rPr lang="uk-UA" smtClean="0"/>
              <a:t> </a:t>
            </a:r>
            <a:endParaRPr lang="ru-RU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нутый угол 5"/>
          <p:cNvSpPr/>
          <p:nvPr/>
        </p:nvSpPr>
        <p:spPr>
          <a:xfrm>
            <a:off x="285750" y="357188"/>
            <a:ext cx="3857625" cy="6000750"/>
          </a:xfrm>
          <a:prstGeom prst="foldedCorner">
            <a:avLst>
              <a:gd name="adj" fmla="val 22010"/>
            </a:avLst>
          </a:prstGeom>
          <a:gradFill>
            <a:gsLst>
              <a:gs pos="0">
                <a:schemeClr val="accent2">
                  <a:tint val="50000"/>
                  <a:satMod val="300000"/>
                  <a:alpha val="26000"/>
                </a:schemeClr>
              </a:gs>
              <a:gs pos="35000">
                <a:schemeClr val="accent2">
                  <a:tint val="37000"/>
                  <a:satMod val="300000"/>
                  <a:alpha val="46000"/>
                </a:schemeClr>
              </a:gs>
              <a:gs pos="100000">
                <a:schemeClr val="accent2">
                  <a:tint val="15000"/>
                  <a:satMod val="350000"/>
                  <a:alpha val="7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Промисловість Німеччини – сучасна і потужна. Займає  4 місце в світі  за обсягом промислового виробництва . Є провідним індустріальним “локомотивом “ у Європі. </a:t>
            </a:r>
            <a:r>
              <a:rPr lang="uk-UA" sz="2800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Основними галузями спеціалізації є машинобудування та хімічна промисловість.</a:t>
            </a:r>
            <a:endParaRPr lang="ru-RU" sz="2800" dirty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71938" y="6334125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Гамбург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286250" y="428625"/>
            <a:ext cx="4857750" cy="4143375"/>
          </a:xfrm>
          <a:prstGeom prst="homePlate">
            <a:avLst>
              <a:gd name="adj" fmla="val 28629"/>
            </a:avLst>
          </a:prstGeom>
          <a:solidFill>
            <a:srgbClr val="3333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Паливно –енергетична промисловість працює  на власному вугіллі: Рурській (80%),  Саарській басейни. Імпортних нафті (Близькій Схід, Північна Африка), газі (Росія, Норвегія). ТЕС – основа електроенергетики, АЕС – 30 %, ГЕС – на Дунаї, Майні, Ельбі, Рейні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3" y="5157192"/>
            <a:ext cx="3357562" cy="7721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допомогою підручника назвіть провідні підприємства Німеччини -   промислові гіганти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 параграф  25 с.122 ).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4786313" y="4643438"/>
            <a:ext cx="571500" cy="35718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9" grpId="0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smtClean="0">
                <a:solidFill>
                  <a:srgbClr val="99FF99"/>
                </a:solidFill>
                <a:latin typeface="Monotype Corsiva" pitchFamily="66" charset="0"/>
              </a:rPr>
              <a:t>Металургія </a:t>
            </a:r>
            <a:endParaRPr lang="ru-RU" sz="4800" smtClean="0">
              <a:solidFill>
                <a:srgbClr val="99FF99"/>
              </a:solidFill>
              <a:latin typeface="Monotype Corsiva" pitchFamily="66" charset="0"/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91625" cy="689451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00813" y="6072188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Ессен 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8625" y="1143000"/>
            <a:ext cx="8215313" cy="2571750"/>
          </a:xfrm>
          <a:prstGeom prst="round2DiagRect">
            <a:avLst>
              <a:gd name="adj1" fmla="val 26589"/>
              <a:gd name="adj2" fmla="val 0"/>
            </a:avLst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Чорна металургія:  працює на власному паливі та імпортній залізній руді (Швеція, Іспанія, Алжир, Бразилія, Канада, Україна). Заводи повного циклу є в Баварії, Нижній Саксонії та Бремені. 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85750" y="4714875"/>
            <a:ext cx="5643563" cy="1857375"/>
          </a:xfrm>
          <a:prstGeom prst="round2DiagRect">
            <a:avLst/>
          </a:prstGeom>
          <a:solidFill>
            <a:schemeClr val="accent2">
              <a:alpha val="18000"/>
            </a:schemeClr>
          </a:solidFill>
          <a:ln>
            <a:solidFill>
              <a:srgbClr val="FF66C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</a:rPr>
              <a:t>Кольорова металургія – не має запасів сировини, але посідає провідне місце в Європі. Алюміній –  Ессен,  Гамбург; мідь  – Гамбург,  Дуйсбург,   Айслебен.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-57150" y="-42863"/>
            <a:ext cx="920115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357188"/>
            <a:ext cx="3214688" cy="235743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32000"/>
                </a:schemeClr>
              </a:gs>
              <a:gs pos="80000">
                <a:schemeClr val="accent6">
                  <a:shade val="93000"/>
                  <a:satMod val="130000"/>
                  <a:alpha val="56000"/>
                </a:schemeClr>
              </a:gs>
              <a:gs pos="100000">
                <a:schemeClr val="accent6">
                  <a:shade val="94000"/>
                  <a:satMod val="135000"/>
                  <a:alpha val="4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Власна кам</a:t>
            </a:r>
            <a:r>
              <a:rPr lang="en-US" sz="2000" b="1" dirty="0"/>
              <a:t>’</a:t>
            </a:r>
            <a:r>
              <a:rPr lang="uk-UA" sz="2000" b="1" dirty="0"/>
              <a:t>яна і калійна сіль, імпортні – нафта, фосфорити, сірка.</a:t>
            </a:r>
            <a:endParaRPr lang="ru-RU" sz="2000" b="1" dirty="0"/>
          </a:p>
        </p:txBody>
      </p:sp>
      <p:sp>
        <p:nvSpPr>
          <p:cNvPr id="4" name="Пятно 2 3"/>
          <p:cNvSpPr/>
          <p:nvPr/>
        </p:nvSpPr>
        <p:spPr>
          <a:xfrm>
            <a:off x="1214414" y="1857364"/>
            <a:ext cx="4572032" cy="3429024"/>
          </a:xfrm>
          <a:prstGeom prst="irregularSeal2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1000"/>
                </a:schemeClr>
              </a:gs>
              <a:gs pos="80000">
                <a:schemeClr val="accent2">
                  <a:shade val="93000"/>
                  <a:satMod val="130000"/>
                  <a:alpha val="49000"/>
                </a:schemeClr>
              </a:gs>
              <a:gs pos="100000">
                <a:schemeClr val="accent2">
                  <a:shade val="94000"/>
                  <a:satMod val="135000"/>
                  <a:alpha val="17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1-е місце в світі за експортом хімічної продукції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60648"/>
            <a:ext cx="3672408" cy="203132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</a:rPr>
              <a:t>Основна продукція: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побутова хімія,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солі,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мінеральні добрива,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синтетичні волокна,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пластмаси,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синтетичний каучук</a:t>
            </a:r>
            <a:endParaRPr lang="uk-U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66FF99"/>
                </a:solidFill>
                <a:latin typeface="Monotype Corsiva" pitchFamily="66" charset="0"/>
              </a:rPr>
              <a:t>Машинобудування і металообробка</a:t>
            </a:r>
            <a:endParaRPr lang="ru-RU" smtClean="0">
              <a:solidFill>
                <a:srgbClr val="66FF99"/>
              </a:solidFill>
              <a:latin typeface="Monotype Corsiva" pitchFamily="66" charset="0"/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 2003 по 2009 Німеччина була лідером з експорту автомобілів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1142984"/>
            <a:ext cx="5643602" cy="2643206"/>
          </a:xfrm>
          <a:prstGeom prst="verticalScroll">
            <a:avLst>
              <a:gd name="adj" fmla="val 6622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75000"/>
                </a:schemeClr>
              </a:gs>
              <a:gs pos="80000">
                <a:schemeClr val="accent1">
                  <a:shade val="93000"/>
                  <a:satMod val="130000"/>
                  <a:alpha val="64000"/>
                </a:schemeClr>
              </a:gs>
              <a:gs pos="100000">
                <a:schemeClr val="accent1">
                  <a:shade val="94000"/>
                  <a:satMod val="135000"/>
                  <a:alpha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Німецькі автомобільні корпорації: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“Даймлер – Бенц” у Штутгарті;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“Фольксваген” у Вольфсбурзі;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“Адам Опель” у Рюсселсхеймі;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“Форд” – у Кельні;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“БМВ” у Мюнхені.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5572125" y="428625"/>
            <a:ext cx="3571875" cy="5214938"/>
          </a:xfrm>
          <a:prstGeom prst="parallelogram">
            <a:avLst>
              <a:gd name="adj" fmla="val 6975"/>
            </a:avLst>
          </a:prstGeom>
          <a:solidFill>
            <a:srgbClr val="0000FF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Машинобудівна галузь виробляє обладнання для різних галузей промисловості, сільського господарства.  В усьому світі відомі німецькі точні прилади, побутова електротехніка, оптика, морські судна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38891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Досягнення промисловості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571875" y="5929313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Вольфсбург </a:t>
            </a:r>
            <a:endParaRPr 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85750" y="1000125"/>
            <a:ext cx="3286125" cy="2071688"/>
          </a:xfrm>
          <a:prstGeom prst="verticalScroll">
            <a:avLst>
              <a:gd name="adj" fmla="val 6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 місце  в світі за збором хмелю і видобутком лігнітів.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857875" y="1071563"/>
            <a:ext cx="3286125" cy="2071687"/>
          </a:xfrm>
          <a:prstGeom prst="verticalScroll">
            <a:avLst>
              <a:gd name="adj" fmla="val 6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1місце в Європі і 3 місце в світі за розвитком суднобудування.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0" y="4429125"/>
            <a:ext cx="3286125" cy="2071688"/>
          </a:xfrm>
          <a:prstGeom prst="verticalScroll">
            <a:avLst>
              <a:gd name="adj" fmla="val 6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3 місце у світі за виробництвом легкових автомобілів.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5857875" y="4357688"/>
            <a:ext cx="3286125" cy="2071687"/>
          </a:xfrm>
          <a:prstGeom prst="verticalScroll">
            <a:avLst>
              <a:gd name="adj" fmla="val 6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 місце в Європі за виробництвом картону і паперу.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928938" y="2500313"/>
            <a:ext cx="3286125" cy="2071687"/>
          </a:xfrm>
          <a:prstGeom prst="verticalScroll">
            <a:avLst>
              <a:gd name="adj" fmla="val 6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 місце в Європі і 3 в світі за рівнем промислового виробництва.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експорту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машинобудівна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продукція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автомобілі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хімічна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продукція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метали та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вироби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металу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продукти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харчування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текстиль.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Головними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експортними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партнерами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Німеччини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країни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Європейського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Союзу (56%)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355976" y="548680"/>
          <a:ext cx="478802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5842524"/>
            <a:ext cx="8424936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допомогою опорних  схем охарактеризуйте експертну орієнтацію Німеччини ( с. 42 )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49006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імпорту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3995936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продукція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машинобудівної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харчової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легкої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важкої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промисловості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Головними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партнерами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Німеччини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імпорту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країни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ЄС (52%)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11960" y="548680"/>
          <a:ext cx="451182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амуся\Уроки\Німеччина\urn80xm7T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охорону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громадські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1978 р.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політичній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з'явилась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D:\Мамуся\Уроки\Німеччина\page-31296986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770" y="5373216"/>
            <a:ext cx="1177230" cy="117723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Сільське господарство</a:t>
            </a:r>
            <a:endParaRPr lang="ru-RU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>
          <a:xfrm>
            <a:off x="-79375" y="0"/>
            <a:ext cx="9221788" cy="6858000"/>
          </a:xfrm>
          <a:blipFill dpi="0" rotWithShape="1">
            <a:blip r:embed="rId3" cstate="print">
              <a:lum bright="40000"/>
              <a:alphaModFix amt="35000"/>
            </a:blip>
            <a:srcRect/>
            <a:tile tx="0" ty="0" sx="100000" sy="100000" flip="none" algn="tl"/>
          </a:blipFill>
        </p:spPr>
      </p:pic>
      <p:sp>
        <p:nvSpPr>
          <p:cNvPr id="5" name="Багетная рамка 4"/>
          <p:cNvSpPr/>
          <p:nvPr/>
        </p:nvSpPr>
        <p:spPr>
          <a:xfrm>
            <a:off x="5214938" y="6215063"/>
            <a:ext cx="1785937" cy="64293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Ельба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857250"/>
            <a:ext cx="84296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ФРН має високорозвинене сільське господарство.  У ньому працює 4% зайнятого населення.У його структурі на тваринництво припадає 4/5 вартості продукції. Основна спеціалізація тваринництва – свинарство та розведення великої рогатої худоби  молочного  напрямку. Німеччина має одні з найвищих у світі врожаїв пшениці – до 70ц//га. Після об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>
                <a:latin typeface="Times New Roman" pitchFamily="18" charset="0"/>
                <a:cs typeface="Times New Roman" pitchFamily="18" charset="0"/>
              </a:rPr>
              <a:t>єднання країна перетворилася на найбільшого (разом з Францією) виробника сільськогосподарської продукції. 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579438"/>
            <a:ext cx="8358188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Найсприятливішими районами для розвитку  сільського господарства вважаються південь рівнинної Півночі від Мааса до Ельби, де поширені родючі землі ; річкові долини середньонімецьких гір  і плоскі рівнини Південної Німеччини. Головною зерновою культурою є пшениця, важлива роль жита, вирощують ячмінь. Німеччина є значним виробником  картоплі, цукрових буряків, фруктів (яблук)), овочів. Хміль став “національною”культурою</a:t>
            </a:r>
            <a:endParaRPr lang="ru-RU" sz="3200" b="1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Вита\Desktop\235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4355976" cy="2780928"/>
          </a:xfrm>
          <a:prstGeom prst="rect">
            <a:avLst/>
          </a:prstGeom>
          <a:noFill/>
        </p:spPr>
      </p:pic>
      <p:pic>
        <p:nvPicPr>
          <p:cNvPr id="1027" name="Picture 3" descr="C:\Users\Вита\Desktop\1376893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77072"/>
            <a:ext cx="4788024" cy="2780928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63688" y="590604"/>
            <a:ext cx="720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Сфера послуг та транспорт.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Сфера послуг ФРН представлена багатьма галузями, серед яких насамперед ті, що забезпечують соціальні потреби населення: освіта, охорона навколишнього середовища, медичне обслуговування, соціальне забезпечення, а також торгівля, громадський транспорт і банківська сфера. Найбільшу частку становлять торгівля і транспорт, у яких залучено близько 20% робочої сили країни.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91680" y="764704"/>
            <a:ext cx="7200800" cy="493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Зовнішньоекономічна діяльність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старих і нових федеральних земель країни не однакова, територія колишньої НДР тривалий час була інтегрована з соціалістичними країнами, тому вона тільки формує зовнішні зв'язки, орієнтовані на світовий ринок. Частка ФРН у світовому імпорті - 9%, в експорті - 11%. Близько 3/4 зовнішньоторговельних операцій припадає на економічно розвинені країни ЄС та США. В останні роки розширюються зв'язки з країнами Центральної Європи, до яких Німеччина постачає машини та обладнання, із яких імпортує сировину та напівфабрикати.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зв'язках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Німеччини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посідає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ринку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капіталу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Переважають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капіталовкладення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розвинуті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Зростають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інвестиції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постсоціалістичні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З-поміж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розвиваються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привертають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латиноамериканські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особливо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Бразилія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Мексика.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Німеччини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традиційно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інвестують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капітал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США (до 30%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іноземних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інвестицій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20-25%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промислової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виробляється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іноземного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капіталу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19672" y="1120066"/>
            <a:ext cx="734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запитання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об’єднання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штучним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колишніх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об’єднання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пішло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ся\Уроки\Німеччина\Новая папка\art36_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D:\hareketli-duvar-kagitlari-android-ikon_300x300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6290">
            <a:off x="7510636" y="5013176"/>
            <a:ext cx="1633364" cy="1633364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5177637"/>
            <a:ext cx="6192688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Лише у поступі, борінні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Приходять зміни докорінні…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Йоган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Вольфганг фон Гете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67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5946" y="500043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Скарбничка знань</a:t>
            </a:r>
            <a:endParaRPr lang="uk-UA" sz="66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5844" y="1928803"/>
            <a:ext cx="9115444" cy="1357322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Що? Як? Який? Чому?</a:t>
            </a:r>
            <a:endParaRPr lang="uk-UA" sz="54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map.jpg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1788" y="2714621"/>
            <a:ext cx="4845359" cy="3214710"/>
          </a:xfrm>
          <a:prstGeom prst="roundRect">
            <a:avLst>
              <a:gd name="adj" fmla="val 1726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:\Мамуся\Уроки\Німеччина\Для Віти Миколаївни від Соломк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763688" y="412351"/>
            <a:ext cx="71287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Висновок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роцес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об'єднання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протилежних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соціально-економічних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закономірний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обернений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айголовніші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Німеччини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співіснування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 та 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трансформація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вирівнювання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Західної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Східної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Німеччини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об’єднання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народу,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розділенні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об’єднання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сподіваємося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безповоротне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91680" y="1801208"/>
            <a:ext cx="66247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Новая папка з картинками\36123756_17325943_7397383_22812482_f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48680"/>
            <a:ext cx="7740352" cy="5688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412776"/>
            <a:ext cx="457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ДОМАШНЄ ЗАВДАННЯ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вивчити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параграф  2</a:t>
            </a: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лайди\826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C:\Users\Вита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92696"/>
            <a:ext cx="7452320" cy="1285875"/>
          </a:xfrm>
          <a:prstGeom prst="rect">
            <a:avLst/>
          </a:prstGeom>
          <a:noFill/>
        </p:spPr>
      </p:pic>
      <p:pic>
        <p:nvPicPr>
          <p:cNvPr id="2050" name="Picture 2" descr="C:\Users\Вита\Desktop\scorp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060848"/>
            <a:ext cx="7524328" cy="4797152"/>
          </a:xfrm>
          <a:prstGeom prst="rect">
            <a:avLst/>
          </a:prstGeom>
          <a:noFill/>
        </p:spPr>
      </p:pic>
      <p:pic>
        <p:nvPicPr>
          <p:cNvPr id="2051" name="Picture 3" descr="D:\hareketli-duvar-kagitlari-android-ikon_300x300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60619">
            <a:off x="-128111" y="4921577"/>
            <a:ext cx="1953852" cy="195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:\Шпалери\41283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906"/>
          </a:xfrm>
          <a:prstGeom prst="rect">
            <a:avLst/>
          </a:prstGeom>
          <a:noFill/>
        </p:spPr>
      </p:pic>
      <p:pic>
        <p:nvPicPr>
          <p:cNvPr id="6" name="Picture 2" descr="D:\Мамуся\Уроки\Німеччина\280px-Relief_Map_of_English_Chann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816424" cy="31683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548680"/>
            <a:ext cx="3888432" cy="28623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побудований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тунель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протяжністю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50,5 км,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37 км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пролягають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морським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дном?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інтервалом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потяги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завдовжки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750м,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курсують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тунелем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130 км/год.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тунелю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зайнято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7 000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та\Desktop\laman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861048"/>
            <a:ext cx="6672064" cy="279008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Шпалери\veselyie-rebyata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63500"/>
            <a:ext cx="9191626" cy="6985000"/>
          </a:xfrm>
          <a:prstGeom prst="rect">
            <a:avLst/>
          </a:prstGeom>
          <a:noFill/>
        </p:spPr>
      </p:pic>
      <p:pic>
        <p:nvPicPr>
          <p:cNvPr id="20483" name="Picture 3" descr="D:\Мамуся\Уроки\Німеччина\12796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5742384" cy="4188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4653136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Паштет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гусячої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печінки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Гусей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відгодовують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кукурудзою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кожному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рецепт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такого паштету.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D:\Мамуся\Уроки\Німеччина\51c54adffe1bd0f9bc670579cee580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492896"/>
            <a:ext cx="2222376" cy="22223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Шпалери\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pic>
        <p:nvPicPr>
          <p:cNvPr id="21507" name="Picture 3" descr="D:\Мамуся\Уроки\Німеччина\A3rZt8tQc9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87528" cy="3113076"/>
          </a:xfrm>
          <a:prstGeom prst="rect">
            <a:avLst/>
          </a:prstGeom>
          <a:noFill/>
        </p:spPr>
      </p:pic>
      <p:pic>
        <p:nvPicPr>
          <p:cNvPr id="21508" name="Picture 4" descr="D:\Мамуся\Уроки\Німеччина\samoe-dorogoe-morozhen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600400" cy="4298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428999"/>
            <a:ext cx="4752528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найзнаменитіший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морозива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Рецепти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перейняли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Північній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США.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D:\Мамуся\Уроки\Німеччина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581128"/>
            <a:ext cx="1008112" cy="94335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амуся\Уроки\Німеччина\yunesko-v-parizh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pic>
        <p:nvPicPr>
          <p:cNvPr id="22531" name="Picture 3" descr="D:\Мамуся\Уроки\Німеччина\51c54adffe1bd0f9bc670579cee580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3232" y="0"/>
            <a:ext cx="1340768" cy="10527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884368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штаб-квартири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270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ЮНЕСКО.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року тут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конференцій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1779</Words>
  <Application>Microsoft Office PowerPoint</Application>
  <PresentationFormat>Экран (4:3)</PresentationFormat>
  <Paragraphs>191</Paragraphs>
  <Slides>58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Федеративна Республіка Німеччина</vt:lpstr>
      <vt:lpstr>Візитна картка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Господарство </vt:lpstr>
      <vt:lpstr>Металургія </vt:lpstr>
      <vt:lpstr>Слайд 45</vt:lpstr>
      <vt:lpstr>Машинобудування і металообробка</vt:lpstr>
      <vt:lpstr>Досягнення промисловості</vt:lpstr>
      <vt:lpstr>Структура експорту</vt:lpstr>
      <vt:lpstr>Структура імпорту</vt:lpstr>
      <vt:lpstr>Сільське господарство</vt:lpstr>
      <vt:lpstr>Слайд 51</vt:lpstr>
      <vt:lpstr>Слайд 52</vt:lpstr>
      <vt:lpstr>Слайд 53</vt:lpstr>
      <vt:lpstr>Слайд 54</vt:lpstr>
      <vt:lpstr>Скарбничка знань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</dc:creator>
  <cp:lastModifiedBy>Вита</cp:lastModifiedBy>
  <cp:revision>187</cp:revision>
  <dcterms:created xsi:type="dcterms:W3CDTF">2015-10-30T09:58:30Z</dcterms:created>
  <dcterms:modified xsi:type="dcterms:W3CDTF">2016-01-14T19:16:43Z</dcterms:modified>
</cp:coreProperties>
</file>