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sldIdLst>
    <p:sldId id="256" r:id="rId2"/>
    <p:sldId id="307" r:id="rId3"/>
    <p:sldId id="262" r:id="rId4"/>
    <p:sldId id="258" r:id="rId5"/>
    <p:sldId id="299" r:id="rId6"/>
    <p:sldId id="311" r:id="rId7"/>
    <p:sldId id="315" r:id="rId8"/>
    <p:sldId id="316" r:id="rId9"/>
    <p:sldId id="313" r:id="rId10"/>
    <p:sldId id="312" r:id="rId11"/>
    <p:sldId id="266" r:id="rId12"/>
    <p:sldId id="265" r:id="rId13"/>
    <p:sldId id="267" r:id="rId14"/>
    <p:sldId id="293" r:id="rId15"/>
    <p:sldId id="317" r:id="rId16"/>
    <p:sldId id="268" r:id="rId17"/>
    <p:sldId id="269" r:id="rId18"/>
    <p:sldId id="318" r:id="rId19"/>
    <p:sldId id="321" r:id="rId20"/>
    <p:sldId id="327" r:id="rId21"/>
    <p:sldId id="323" r:id="rId22"/>
    <p:sldId id="322" r:id="rId23"/>
    <p:sldId id="324" r:id="rId24"/>
    <p:sldId id="325" r:id="rId25"/>
    <p:sldId id="261" r:id="rId26"/>
    <p:sldId id="271" r:id="rId27"/>
    <p:sldId id="320" r:id="rId28"/>
    <p:sldId id="326" r:id="rId29"/>
    <p:sldId id="272" r:id="rId30"/>
    <p:sldId id="273" r:id="rId31"/>
    <p:sldId id="277" r:id="rId32"/>
    <p:sldId id="274" r:id="rId33"/>
    <p:sldId id="281" r:id="rId34"/>
    <p:sldId id="282" r:id="rId35"/>
    <p:sldId id="283" r:id="rId36"/>
    <p:sldId id="300" r:id="rId37"/>
    <p:sldId id="305" r:id="rId38"/>
    <p:sldId id="306" r:id="rId39"/>
    <p:sldId id="285" r:id="rId40"/>
    <p:sldId id="284" r:id="rId41"/>
    <p:sldId id="286" r:id="rId42"/>
    <p:sldId id="287" r:id="rId43"/>
    <p:sldId id="288" r:id="rId44"/>
    <p:sldId id="290"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2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457200"/>
            <a:ext cx="8229600" cy="1371600"/>
          </a:xfrm>
        </p:spPr>
        <p:txBody>
          <a:bodyPr/>
          <a:lstStyle/>
          <a:p>
            <a:r>
              <a:rPr lang="en-US"/>
              <a:t>Образец заголовка</a:t>
            </a:r>
            <a:endParaRPr lang="ru-RU"/>
          </a:p>
        </p:txBody>
      </p:sp>
      <p:sp>
        <p:nvSpPr>
          <p:cNvPr id="3" name="Содержимое 2"/>
          <p:cNvSpPr>
            <a:spLocks noGrp="1"/>
          </p:cNvSpPr>
          <p:nvPr>
            <p:ph sz="quarter" idx="1"/>
          </p:nvPr>
        </p:nvSpPr>
        <p:spPr>
          <a:xfrm>
            <a:off x="457200" y="1981200"/>
            <a:ext cx="4038600" cy="18669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quarter" idx="2"/>
          </p:nvPr>
        </p:nvSpPr>
        <p:spPr>
          <a:xfrm>
            <a:off x="4648200" y="1981200"/>
            <a:ext cx="4038600" cy="18669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Содержимое 4"/>
          <p:cNvSpPr>
            <a:spLocks noGrp="1"/>
          </p:cNvSpPr>
          <p:nvPr>
            <p:ph sz="quarter" idx="3"/>
          </p:nvPr>
        </p:nvSpPr>
        <p:spPr>
          <a:xfrm>
            <a:off x="457200" y="4000500"/>
            <a:ext cx="4038600" cy="18669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Содержимое 5"/>
          <p:cNvSpPr>
            <a:spLocks noGrp="1"/>
          </p:cNvSpPr>
          <p:nvPr>
            <p:ph sz="quarter" idx="4"/>
          </p:nvPr>
        </p:nvSpPr>
        <p:spPr>
          <a:xfrm>
            <a:off x="4648200" y="4000500"/>
            <a:ext cx="4038600" cy="1866900"/>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Rectangle 2"/>
          <p:cNvSpPr>
            <a:spLocks noGrp="1" noChangeArrowheads="1"/>
          </p:cNvSpPr>
          <p:nvPr>
            <p:ph type="ftr" sz="quarter" idx="10"/>
          </p:nvPr>
        </p:nvSpPr>
        <p:spPr>
          <a:ln/>
        </p:spPr>
        <p:txBody>
          <a:bodyPr/>
          <a:lstStyle>
            <a:lvl1pPr>
              <a:defRPr/>
            </a:lvl1pPr>
          </a:lstStyle>
          <a:p>
            <a:pPr>
              <a:defRPr/>
            </a:pPr>
            <a:endParaRPr lang="ru-RU"/>
          </a:p>
        </p:txBody>
      </p:sp>
      <p:sp>
        <p:nvSpPr>
          <p:cNvPr id="8" name="Rectangle 3"/>
          <p:cNvSpPr>
            <a:spLocks noGrp="1" noChangeArrowheads="1"/>
          </p:cNvSpPr>
          <p:nvPr>
            <p:ph type="sldNum" sz="quarter" idx="11"/>
          </p:nvPr>
        </p:nvSpPr>
        <p:spPr>
          <a:ln/>
        </p:spPr>
        <p:txBody>
          <a:bodyPr/>
          <a:lstStyle>
            <a:lvl1pPr>
              <a:defRPr/>
            </a:lvl1pPr>
          </a:lstStyle>
          <a:p>
            <a:pPr>
              <a:defRPr/>
            </a:pPr>
            <a:fld id="{D127931E-1ABD-482C-A30B-25647CA6AB7B}" type="slidenum">
              <a:rPr lang="ru-RU"/>
              <a:pPr>
                <a:defRPr/>
              </a:pPr>
              <a:t>‹#›</a:t>
            </a:fld>
            <a:endParaRPr lang="ru-RU"/>
          </a:p>
        </p:txBody>
      </p:sp>
      <p:sp>
        <p:nvSpPr>
          <p:cNvPr id="9" name="Rectangle 16"/>
          <p:cNvSpPr>
            <a:spLocks noGrp="1" noChangeArrowheads="1"/>
          </p:cNvSpPr>
          <p:nvPr>
            <p:ph type="dt" sz="half" idx="12"/>
          </p:nvPr>
        </p:nvSpPr>
        <p:spPr>
          <a:ln/>
        </p:spPr>
        <p:txBody>
          <a:bodyPr/>
          <a:lstStyle>
            <a:lvl1pPr>
              <a:defRPr/>
            </a:lvl1pPr>
          </a:lstStyle>
          <a:p>
            <a:pPr>
              <a:defRPr/>
            </a:pPr>
            <a:fld id="{9B93C60C-353D-4D24-A53E-2BD86EFA3F23}" type="datetimeFigureOut">
              <a:rPr lang="ru-RU"/>
              <a:pPr>
                <a:defRPr/>
              </a:pPr>
              <a:t>13.12.2015</a:t>
            </a:fld>
            <a:endParaRPr lang="ru-RU"/>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13.12.2015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13.12.2015</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1030;&#1085;&#1090;&#1077;&#1083;&#1077;&#1082;&#1090;&#1091;&#1072;&#1083;&#1100;&#1085;&#1072;%20&#1088;&#1086;&#1079;&#1084;&#1080;&#1085;&#1082;&#1072;.pptx"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1030;&#1085;&#1090;&#1077;&#1083;&#1077;&#1082;&#1090;&#1091;&#1072;&#1083;&#1100;&#1085;&#1072;%20%20&#1088;&#1086;&#1079;&#1084;&#1080;&#1085;&#1082;&#1072;%20&#1077;&#1082;&#1086;&#1085;&#1086;&#1084;&#1110;&#1095;&#1085;&#1110;%20&#1088;&#1072;&#1081;&#1086;&#1085;&#1080;.pptx" TargetMode="External"/><Relationship Id="rId5" Type="http://schemas.openxmlformats.org/officeDocument/2006/relationships/image" Target="../media/image39.png"/><Relationship Id="rId4" Type="http://schemas.openxmlformats.org/officeDocument/2006/relationships/hyperlink" Target="&#1030;&#1085;&#1090;&#1077;&#1083;&#1077;&#1082;&#1090;&#1091;&#1072;&#1083;&#1100;&#1085;&#1072;%20&#1088;&#1086;&#1079;&#1084;&#1080;&#1085;&#1082;&#1072;%202.ppt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1050;&#1088;&#1091;&#1075;&#1086;&#1074;&#1086;&#1088;&#1086;&#1090;%20&#1074;&#1086;&#1076;&#1099;.flv" TargetMode="External"/><Relationship Id="rId5" Type="http://schemas.openxmlformats.org/officeDocument/2006/relationships/image" Target="../media/image39.png"/><Relationship Id="rId4" Type="http://schemas.openxmlformats.org/officeDocument/2006/relationships/hyperlink" Target="&#1040;&#1085;&#1080;&#1084;&#1072;&#1094;&#1080;&#1103;_&#1054;&#1073;&#1088;&#1072;&#1079;&#1086;&#1074;&#1072;&#1085;&#1080;&#1077;%20&#1089;&#1082;&#1083;&#1072;&#1076;&#1095;&#1072;&#1090;&#1099;&#1093;%20&#1075;&#1086;&#1088;.a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package" Target="../embeddings/______Microsoft_Office_PowerPoint1.sld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7.jpe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audio" Target="file:///C:\Users\&#1042;&#1080;&#1090;&#1072;\Desktop\&#1042;&#1080;&#1089;&#1090;&#1091;&#1087;%20&#1085;&#1072;%20&#1052;&#1054;\03.%20Choven%20hitaetsia%20-%20D.%20Gnatiuk.wma" TargetMode="Externa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11%20&#1077;&#1082;&#1086;&#1085;&#1086;&#1084;&#1110;&#1082;&#1072;.MP4" TargetMode="External"/><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gif"/></Relationships>
</file>

<file path=ppt/slides/_rels/slide44.xml.rels><?xml version="1.0" encoding="UTF-8" standalone="yes"?>
<Relationships xmlns="http://schemas.openxmlformats.org/package/2006/relationships"><Relationship Id="rId3" Type="http://schemas.openxmlformats.org/officeDocument/2006/relationships/hyperlink" Target="&#1048;&#1085;&#1086;&#1075;&#1076;&#1072;%20&#1089;&#1083;&#1086;&#1074;&#1086;%20&#1091;&#1073;&#1080;&#1074;&#1072;&#1077;&#1090;%20&#1084;&#1077;&#1095;&#1090;&#1091;%20(&#1089;&#1086;&#1094;&#1080;&#1072;&#1083;&#1100;&#1085;&#1072;&#1103;%20&#1088;&#1077;&#1082;&#1083;&#1072;&#1084;&#1072;).mp4"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Шпалери\5430802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8" name="Rectangle 4"/>
          <p:cNvSpPr>
            <a:spLocks noChangeArrowheads="1"/>
          </p:cNvSpPr>
          <p:nvPr/>
        </p:nvSpPr>
        <p:spPr bwMode="auto">
          <a:xfrm>
            <a:off x="2627784" y="715359"/>
            <a:ext cx="597666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a:t>
            </a:r>
            <a:r>
              <a:rPr kumimoji="0" lang="ru-RU" sz="4000" b="1" i="0" u="none" strike="noStrike" cap="none" normalizeH="0" baseline="0" dirty="0" err="1" smtClean="0">
                <a:ln>
                  <a:noFill/>
                </a:ln>
                <a:solidFill>
                  <a:schemeClr val="tx1"/>
                </a:solidFill>
                <a:effectLst/>
                <a:latin typeface="Segoe Script" pitchFamily="34" charset="0"/>
                <a:ea typeface="Times New Roman" pitchFamily="18" charset="0"/>
                <a:cs typeface="Arial" pitchFamily="34" charset="0"/>
              </a:rPr>
              <a:t>Перевірка</a:t>
            </a: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 </a:t>
            </a:r>
            <a:r>
              <a:rPr kumimoji="0" lang="ru-RU" sz="4000" b="1" i="0" u="none" strike="noStrike" cap="none" normalizeH="0" baseline="0" dirty="0" err="1" smtClean="0">
                <a:ln>
                  <a:noFill/>
                </a:ln>
                <a:solidFill>
                  <a:schemeClr val="tx1"/>
                </a:solidFill>
                <a:effectLst/>
                <a:latin typeface="Segoe Script" pitchFamily="34" charset="0"/>
                <a:ea typeface="Times New Roman" pitchFamily="18" charset="0"/>
                <a:cs typeface="Arial" pitchFamily="34" charset="0"/>
              </a:rPr>
              <a:t>засвоєних</a:t>
            </a: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 </a:t>
            </a:r>
            <a:r>
              <a:rPr kumimoji="0" lang="ru-RU" sz="4000" b="1" i="0" u="none" strike="noStrike" cap="none" normalizeH="0" baseline="0" dirty="0" err="1" smtClean="0">
                <a:ln>
                  <a:noFill/>
                </a:ln>
                <a:solidFill>
                  <a:schemeClr val="tx1"/>
                </a:solidFill>
                <a:effectLst/>
                <a:latin typeface="Segoe Script" pitchFamily="34" charset="0"/>
                <a:ea typeface="Times New Roman" pitchFamily="18" charset="0"/>
                <a:cs typeface="Arial" pitchFamily="34" charset="0"/>
              </a:rPr>
              <a:t>знань</a:t>
            </a: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 </a:t>
            </a:r>
            <a:r>
              <a:rPr kumimoji="0" lang="ru-RU" sz="4000" b="1" i="0" u="none" strike="noStrike" cap="none" normalizeH="0" baseline="0" dirty="0" err="1" smtClean="0">
                <a:ln>
                  <a:noFill/>
                </a:ln>
                <a:solidFill>
                  <a:schemeClr val="tx1"/>
                </a:solidFill>
                <a:effectLst/>
                <a:latin typeface="Segoe Script" pitchFamily="34" charset="0"/>
                <a:ea typeface="Times New Roman" pitchFamily="18" charset="0"/>
                <a:cs typeface="Arial" pitchFamily="34" charset="0"/>
              </a:rPr>
              <a:t>умінь</a:t>
            </a: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 </a:t>
            </a:r>
            <a:r>
              <a:rPr kumimoji="0" lang="ru-RU" sz="4000" b="1" i="0" u="none" strike="noStrike" cap="none" normalizeH="0" baseline="0" dirty="0" err="1" smtClean="0">
                <a:ln>
                  <a:noFill/>
                </a:ln>
                <a:solidFill>
                  <a:schemeClr val="tx1"/>
                </a:solidFill>
                <a:effectLst/>
                <a:latin typeface="Segoe Script" pitchFamily="34" charset="0"/>
                <a:ea typeface="Times New Roman" pitchFamily="18" charset="0"/>
                <a:cs typeface="Arial" pitchFamily="34" charset="0"/>
              </a:rPr>
              <a:t>і</a:t>
            </a: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 </a:t>
            </a:r>
            <a:r>
              <a:rPr kumimoji="0" lang="ru-RU" sz="4000" b="1" i="0" u="none" strike="noStrike" cap="none" normalizeH="0" baseline="0" dirty="0" err="1" smtClean="0">
                <a:ln>
                  <a:noFill/>
                </a:ln>
                <a:solidFill>
                  <a:schemeClr val="tx1"/>
                </a:solidFill>
                <a:effectLst/>
                <a:latin typeface="Segoe Script" pitchFamily="34" charset="0"/>
                <a:ea typeface="Times New Roman" pitchFamily="18" charset="0"/>
                <a:cs typeface="Arial" pitchFamily="34" charset="0"/>
              </a:rPr>
              <a:t>навичок</a:t>
            </a:r>
            <a:r>
              <a:rPr kumimoji="0" lang="ru-RU" sz="4000" b="1" i="0" u="none" strike="noStrike" cap="none" normalizeH="0" baseline="0" dirty="0" smtClean="0">
                <a:ln>
                  <a:noFill/>
                </a:ln>
                <a:solidFill>
                  <a:schemeClr val="tx1"/>
                </a:solidFill>
                <a:effectLst/>
                <a:latin typeface="Segoe Script" pitchFamily="34" charset="0"/>
                <a:ea typeface="Times New Roman" pitchFamily="18" charset="0"/>
                <a:cs typeface="Arial" pitchFamily="34" charset="0"/>
              </a:rPr>
              <a:t> “ </a:t>
            </a:r>
            <a:endParaRPr kumimoji="0" lang="ru-RU" sz="4000" b="0" i="0" u="none" strike="noStrike" cap="none" normalizeH="0" baseline="0" dirty="0" smtClean="0">
              <a:ln>
                <a:noFill/>
              </a:ln>
              <a:solidFill>
                <a:schemeClr val="tx1"/>
              </a:solidFill>
              <a:effectLst/>
              <a:latin typeface="Segoe Script" pitchFamily="34" charset="0"/>
              <a:cs typeface="Arial" pitchFamily="34" charset="0"/>
            </a:endParaRPr>
          </a:p>
        </p:txBody>
      </p:sp>
      <p:pic>
        <p:nvPicPr>
          <p:cNvPr id="5" name="Picture 2" descr="D:\Презентація класу\до през\Новая папка з картинками\Новая папка (2)\Картинки\Alumno-Sentado-En-Libros-De-Texto-60763.gif"/>
          <p:cNvPicPr>
            <a:picLocks noChangeAspect="1" noChangeArrowheads="1" noCrop="1"/>
          </p:cNvPicPr>
          <p:nvPr/>
        </p:nvPicPr>
        <p:blipFill>
          <a:blip r:embed="rId3" cstate="print"/>
          <a:srcRect/>
          <a:stretch>
            <a:fillRect/>
          </a:stretch>
        </p:blipFill>
        <p:spPr bwMode="auto">
          <a:xfrm>
            <a:off x="0" y="1412776"/>
            <a:ext cx="2339752" cy="2144417"/>
          </a:xfrm>
          <a:prstGeom prst="rect">
            <a:avLst/>
          </a:prstGeom>
          <a:noFill/>
        </p:spPr>
      </p:pic>
      <p:pic>
        <p:nvPicPr>
          <p:cNvPr id="6" name="Picture 3" descr="D:\Презентація класу\до през\Новая папка з картинками\44.gif"/>
          <p:cNvPicPr>
            <a:picLocks noChangeAspect="1" noChangeArrowheads="1" noCrop="1"/>
          </p:cNvPicPr>
          <p:nvPr/>
        </p:nvPicPr>
        <p:blipFill>
          <a:blip r:embed="rId4" cstate="print"/>
          <a:srcRect/>
          <a:stretch>
            <a:fillRect/>
          </a:stretch>
        </p:blipFill>
        <p:spPr bwMode="auto">
          <a:xfrm>
            <a:off x="6948264" y="4437112"/>
            <a:ext cx="1763688" cy="1916832"/>
          </a:xfrm>
          <a:prstGeom prst="rect">
            <a:avLst/>
          </a:prstGeom>
          <a:noFill/>
        </p:spPr>
      </p:pic>
      <p:sp>
        <p:nvSpPr>
          <p:cNvPr id="53249" name="Rectangle 1"/>
          <p:cNvSpPr>
            <a:spLocks noChangeArrowheads="1"/>
          </p:cNvSpPr>
          <p:nvPr/>
        </p:nvSpPr>
        <p:spPr bwMode="auto">
          <a:xfrm flipH="1">
            <a:off x="6084168" y="2930591"/>
            <a:ext cx="259228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1" i="0" u="none" strike="noStrike" cap="none" normalizeH="0" baseline="0" dirty="0" smtClean="0">
                <a:ln>
                  <a:noFill/>
                </a:ln>
                <a:solidFill>
                  <a:srgbClr val="C00000"/>
                </a:solidFill>
                <a:effectLst/>
                <a:latin typeface="Segoe Script" pitchFamily="34" charset="0"/>
                <a:ea typeface="Calibri" pitchFamily="34" charset="0"/>
                <a:cs typeface="Times New Roman" pitchFamily="18" charset="0"/>
              </a:rPr>
              <a:t>Підготувала:</a:t>
            </a:r>
            <a:endParaRPr kumimoji="0" lang="ru-RU" b="1" i="0" u="none" strike="noStrike" cap="none" normalizeH="0" baseline="0" dirty="0" smtClean="0">
              <a:ln>
                <a:noFill/>
              </a:ln>
              <a:solidFill>
                <a:srgbClr val="C00000"/>
              </a:solidFill>
              <a:effectLst/>
              <a:latin typeface="Segoe Script"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0" u="none" strike="noStrike" cap="none" normalizeH="0" baseline="0" dirty="0" smtClean="0">
                <a:ln>
                  <a:noFill/>
                </a:ln>
                <a:solidFill>
                  <a:srgbClr val="C00000"/>
                </a:solidFill>
                <a:effectLst/>
                <a:latin typeface="Segoe Script" pitchFamily="34" charset="0"/>
                <a:ea typeface="Calibri" pitchFamily="34" charset="0"/>
                <a:cs typeface="Times New Roman" pitchFamily="18" charset="0"/>
              </a:rPr>
              <a:t>Кузь В.М.,</a:t>
            </a:r>
            <a:endParaRPr kumimoji="0" lang="ru-RU" b="1" i="0" u="none" strike="noStrike" cap="none" normalizeH="0" baseline="0" dirty="0" smtClean="0">
              <a:ln>
                <a:noFill/>
              </a:ln>
              <a:solidFill>
                <a:srgbClr val="C00000"/>
              </a:solidFill>
              <a:effectLst/>
              <a:latin typeface="Segoe Script"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0" u="none" strike="noStrike" cap="none" normalizeH="0" baseline="0" dirty="0" smtClean="0">
                <a:ln>
                  <a:noFill/>
                </a:ln>
                <a:solidFill>
                  <a:srgbClr val="C00000"/>
                </a:solidFill>
                <a:effectLst/>
                <a:latin typeface="Segoe Script" pitchFamily="34" charset="0"/>
                <a:ea typeface="Calibri" pitchFamily="34" charset="0"/>
                <a:cs typeface="Times New Roman" pitchFamily="18" charset="0"/>
              </a:rPr>
              <a:t>вчитель географії</a:t>
            </a:r>
            <a:endParaRPr kumimoji="0" lang="ru-RU" b="1" i="0" u="none" strike="noStrike" cap="none" normalizeH="0" baseline="0" dirty="0" smtClean="0">
              <a:ln>
                <a:noFill/>
              </a:ln>
              <a:solidFill>
                <a:srgbClr val="C00000"/>
              </a:solidFill>
              <a:effectLst/>
              <a:latin typeface="Segoe Script"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b="1" i="0" u="none" strike="noStrike" cap="none" normalizeH="0" baseline="0" dirty="0" smtClean="0">
                <a:ln>
                  <a:noFill/>
                </a:ln>
                <a:solidFill>
                  <a:srgbClr val="C00000"/>
                </a:solidFill>
                <a:effectLst/>
                <a:latin typeface="Segoe Script" pitchFamily="34" charset="0"/>
                <a:ea typeface="Calibri" pitchFamily="34" charset="0"/>
                <a:cs typeface="Times New Roman" pitchFamily="18" charset="0"/>
              </a:rPr>
              <a:t>ТСШ №7</a:t>
            </a:r>
            <a:endParaRPr kumimoji="0" lang="uk-UA" b="1" i="0" u="none" strike="noStrike" cap="none" normalizeH="0" baseline="0" dirty="0" smtClean="0">
              <a:ln>
                <a:noFill/>
              </a:ln>
              <a:solidFill>
                <a:srgbClr val="C00000"/>
              </a:solidFill>
              <a:effectLst/>
              <a:latin typeface="Segoe Script"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Вита\Desktop\images (2).jpg"/>
          <p:cNvPicPr>
            <a:picLocks noChangeAspect="1" noChangeArrowheads="1"/>
          </p:cNvPicPr>
          <p:nvPr/>
        </p:nvPicPr>
        <p:blipFill>
          <a:blip r:embed="rId2" cstate="print"/>
          <a:srcRect/>
          <a:stretch>
            <a:fillRect/>
          </a:stretch>
        </p:blipFill>
        <p:spPr bwMode="auto">
          <a:xfrm>
            <a:off x="-57086" y="0"/>
            <a:ext cx="9201086" cy="6858000"/>
          </a:xfrm>
          <a:prstGeom prst="rect">
            <a:avLst/>
          </a:prstGeom>
          <a:noFill/>
        </p:spPr>
      </p:pic>
      <p:sp>
        <p:nvSpPr>
          <p:cNvPr id="3" name="Прямоугольник 2"/>
          <p:cNvSpPr/>
          <p:nvPr/>
        </p:nvSpPr>
        <p:spPr>
          <a:xfrm>
            <a:off x="1763688" y="404664"/>
            <a:ext cx="5976664" cy="4832092"/>
          </a:xfrm>
          <a:prstGeom prst="rect">
            <a:avLst/>
          </a:prstGeom>
        </p:spPr>
        <p:txBody>
          <a:bodyPr wrap="square">
            <a:spAutoFit/>
          </a:bodyPr>
          <a:lstStyle/>
          <a:p>
            <a:pPr lvl="0" fontAlgn="base">
              <a:spcBef>
                <a:spcPct val="0"/>
              </a:spcBef>
              <a:spcAft>
                <a:spcPct val="0"/>
              </a:spcAft>
            </a:pPr>
            <a:r>
              <a:rPr lang="uk-UA" sz="2800" b="1" dirty="0" smtClean="0">
                <a:latin typeface="Monotype Corsiva" pitchFamily="66" charset="0"/>
                <a:ea typeface="Calibri" pitchFamily="34" charset="0"/>
                <a:cs typeface="Times New Roman" pitchFamily="18" charset="0"/>
              </a:rPr>
              <a:t>Подорожуючи по Атлантичному океану нас штормом викинуло на невідому землю. Наступний день був гарний та ясний, але раптом почалася страшна буря, ламалися гілки, хитались дерева і падав сильний дощ. Після бурі усе стало спокійним. І ми зрозуміли, що потрапили у екваторіальний ліс. Дихати було важко, а попереду непрохідні хащі. Я задумався: чому у цьому лісі так багато рослин, якщо дощі так вимивають </a:t>
            </a:r>
            <a:r>
              <a:rPr lang="uk-UA" sz="2800" b="1" dirty="0" err="1" smtClean="0">
                <a:latin typeface="Monotype Corsiva" pitchFamily="66" charset="0"/>
                <a:ea typeface="Calibri" pitchFamily="34" charset="0"/>
                <a:cs typeface="Times New Roman" pitchFamily="18" charset="0"/>
              </a:rPr>
              <a:t>грунт</a:t>
            </a:r>
            <a:r>
              <a:rPr lang="uk-UA" sz="2800" b="1" dirty="0" smtClean="0">
                <a:latin typeface="Monotype Corsiva" pitchFamily="66" charset="0"/>
                <a:ea typeface="Calibri" pitchFamily="34" charset="0"/>
                <a:cs typeface="Times New Roman" pitchFamily="18" charset="0"/>
              </a:rPr>
              <a:t>.</a:t>
            </a:r>
            <a:endParaRPr lang="ru-RU" sz="2800" b="1" dirty="0" smtClean="0">
              <a:latin typeface="Monotype Corsiva" pitchFamily="66" charset="0"/>
              <a:cs typeface="Arial" pitchFamily="34" charset="0"/>
            </a:endParaRPr>
          </a:p>
        </p:txBody>
      </p:sp>
    </p:spTree>
  </p:cSld>
  <p:clrMapOvr>
    <a:masterClrMapping/>
  </p:clrMapOvr>
  <p:transition>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Вита\Desktop\Виступ на МО\snova-v-shkolu-fotoramka.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pic>
        <p:nvPicPr>
          <p:cNvPr id="23555" name="Picture 3" descr="C:\Users\Вита\Desktop\Виступ на МО\загружено.jpg"/>
          <p:cNvPicPr>
            <a:picLocks noChangeAspect="1" noChangeArrowheads="1"/>
          </p:cNvPicPr>
          <p:nvPr/>
        </p:nvPicPr>
        <p:blipFill>
          <a:blip r:embed="rId3" cstate="print"/>
          <a:srcRect/>
          <a:stretch>
            <a:fillRect/>
          </a:stretch>
        </p:blipFill>
        <p:spPr bwMode="auto">
          <a:xfrm>
            <a:off x="6012160" y="0"/>
            <a:ext cx="3131840" cy="6858000"/>
          </a:xfrm>
          <a:prstGeom prst="rect">
            <a:avLst/>
          </a:prstGeom>
          <a:noFill/>
        </p:spPr>
      </p:pic>
      <p:sp>
        <p:nvSpPr>
          <p:cNvPr id="6" name="Прямоугольник 5"/>
          <p:cNvSpPr/>
          <p:nvPr/>
        </p:nvSpPr>
        <p:spPr>
          <a:xfrm>
            <a:off x="2286000" y="0"/>
            <a:ext cx="4302224" cy="4401205"/>
          </a:xfrm>
          <a:prstGeom prst="rect">
            <a:avLst/>
          </a:prstGeom>
        </p:spPr>
        <p:txBody>
          <a:bodyPr wrap="square">
            <a:spAutoFit/>
          </a:bodyPr>
          <a:lstStyle/>
          <a:p>
            <a:r>
              <a:rPr lang="uk-UA" sz="2800" dirty="0" smtClean="0">
                <a:latin typeface="Times New Roman" pitchFamily="18" charset="0"/>
                <a:cs typeface="Times New Roman" pitchFamily="18" charset="0"/>
              </a:rPr>
              <a:t>До числа переваг тестів відноситься і те, що з їх допомогою вдається за короткий час перевірити великий об’єм учбового матеріалу й перевірити учнів всього класу. Тести дуже економічні, вони піддаються швидкій обробці</a:t>
            </a:r>
            <a:r>
              <a:rPr lang="uk-UA" dirty="0" smtClean="0"/>
              <a:t>. </a:t>
            </a:r>
            <a:endParaRPr lang="ru-RU" dirty="0"/>
          </a:p>
        </p:txBody>
      </p:sp>
      <p:sp>
        <p:nvSpPr>
          <p:cNvPr id="5" name="Прямоугольник 4"/>
          <p:cNvSpPr/>
          <p:nvPr/>
        </p:nvSpPr>
        <p:spPr>
          <a:xfrm>
            <a:off x="0" y="738664"/>
            <a:ext cx="2195736" cy="1015663"/>
          </a:xfrm>
          <a:prstGeom prst="rect">
            <a:avLst/>
          </a:prstGeom>
          <a:solidFill>
            <a:srgbClr val="0070C0"/>
          </a:solidFill>
        </p:spPr>
        <p:txBody>
          <a:bodyPr wrap="square">
            <a:spAutoFit/>
          </a:bodyPr>
          <a:lstStyle/>
          <a:p>
            <a:pPr lvl="0" algn="ctr" fontAlgn="base">
              <a:spcBef>
                <a:spcPct val="0"/>
              </a:spcBef>
              <a:spcAft>
                <a:spcPct val="0"/>
              </a:spcAft>
            </a:pPr>
            <a:r>
              <a:rPr lang="uk-UA" sz="6000" b="1" dirty="0" smtClean="0">
                <a:latin typeface="Times New Roman" pitchFamily="18" charset="0"/>
                <a:ea typeface="Calibri" pitchFamily="34" charset="0"/>
                <a:cs typeface="Times New Roman" pitchFamily="18" charset="0"/>
              </a:rPr>
              <a:t>Тести</a:t>
            </a:r>
            <a:endParaRPr lang="uk-UA" sz="6000" dirty="0" smtClean="0">
              <a:latin typeface="Arial" pitchFamily="34" charset="0"/>
              <a:cs typeface="Arial" pitchFamily="34" charset="0"/>
            </a:endParaRPr>
          </a:p>
        </p:txBody>
      </p:sp>
    </p:spTree>
  </p:cSld>
  <p:clrMapOvr>
    <a:masterClrMapping/>
  </p:clrMapOvr>
  <p:transition>
    <p:cover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Вита\Desktop\Виступ на МО\992853_school_pic.gif"/>
          <p:cNvPicPr>
            <a:picLocks noChangeAspect="1" noChangeArrowheads="1"/>
          </p:cNvPicPr>
          <p:nvPr/>
        </p:nvPicPr>
        <p:blipFill>
          <a:blip r:embed="rId2" cstate="print"/>
          <a:srcRect/>
          <a:stretch>
            <a:fillRect/>
          </a:stretch>
        </p:blipFill>
        <p:spPr bwMode="auto">
          <a:xfrm>
            <a:off x="0" y="1"/>
            <a:ext cx="9144000" cy="6857999"/>
          </a:xfrm>
          <a:prstGeom prst="rect">
            <a:avLst/>
          </a:prstGeom>
          <a:noFill/>
        </p:spPr>
      </p:pic>
      <p:pic>
        <p:nvPicPr>
          <p:cNvPr id="22531" name="Picture 3" descr="C:\Users\Вита\Desktop\Виступ на МО\загружено.png"/>
          <p:cNvPicPr>
            <a:picLocks noChangeAspect="1" noChangeArrowheads="1"/>
          </p:cNvPicPr>
          <p:nvPr/>
        </p:nvPicPr>
        <p:blipFill>
          <a:blip r:embed="rId3" cstate="print"/>
          <a:srcRect/>
          <a:stretch>
            <a:fillRect/>
          </a:stretch>
        </p:blipFill>
        <p:spPr bwMode="auto">
          <a:xfrm>
            <a:off x="251520" y="5085184"/>
            <a:ext cx="2016224" cy="1584176"/>
          </a:xfrm>
          <a:prstGeom prst="rect">
            <a:avLst/>
          </a:prstGeom>
          <a:noFill/>
        </p:spPr>
      </p:pic>
      <p:graphicFrame>
        <p:nvGraphicFramePr>
          <p:cNvPr id="5" name="Таблица 4"/>
          <p:cNvGraphicFramePr>
            <a:graphicFrameLocks noGrp="1"/>
          </p:cNvGraphicFramePr>
          <p:nvPr/>
        </p:nvGraphicFramePr>
        <p:xfrm>
          <a:off x="1043608" y="548680"/>
          <a:ext cx="6912768" cy="4526280"/>
        </p:xfrm>
        <a:graphic>
          <a:graphicData uri="http://schemas.openxmlformats.org/drawingml/2006/table">
            <a:tbl>
              <a:tblPr/>
              <a:tblGrid>
                <a:gridCol w="674417"/>
                <a:gridCol w="6238351"/>
              </a:tblGrid>
              <a:tr h="373882">
                <a:tc>
                  <a:txBody>
                    <a:bodyPr/>
                    <a:lstStyle/>
                    <a:p>
                      <a:pPr algn="ctr">
                        <a:lnSpc>
                          <a:spcPct val="150000"/>
                        </a:lnSpc>
                        <a:spcAft>
                          <a:spcPts val="1000"/>
                        </a:spcAft>
                      </a:pPr>
                      <a:r>
                        <a:rPr lang="uk-UA" sz="1800" b="1" dirty="0">
                          <a:latin typeface="Times New Roman"/>
                          <a:ea typeface="Calibri"/>
                          <a:cs typeface="Times New Roman"/>
                        </a:rPr>
                        <a:t>№</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Недоліки тестового контролю</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73882">
                <a:tc>
                  <a:txBody>
                    <a:bodyPr/>
                    <a:lstStyle/>
                    <a:p>
                      <a:pPr algn="ctr">
                        <a:lnSpc>
                          <a:spcPct val="150000"/>
                        </a:lnSpc>
                        <a:spcAft>
                          <a:spcPts val="1000"/>
                        </a:spcAft>
                      </a:pPr>
                      <a:r>
                        <a:rPr lang="uk-UA" sz="1800" b="1" dirty="0">
                          <a:latin typeface="Times New Roman"/>
                          <a:ea typeface="Calibri"/>
                          <a:cs typeface="Times New Roman"/>
                        </a:rPr>
                        <a:t>1</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Можливість відгадування вірної відповіді</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92536">
                <a:tc>
                  <a:txBody>
                    <a:bodyPr/>
                    <a:lstStyle/>
                    <a:p>
                      <a:pPr algn="ctr">
                        <a:lnSpc>
                          <a:spcPct val="150000"/>
                        </a:lnSpc>
                        <a:spcAft>
                          <a:spcPts val="1000"/>
                        </a:spcAft>
                      </a:pPr>
                      <a:r>
                        <a:rPr lang="uk-UA" sz="1800" b="1" dirty="0">
                          <a:latin typeface="Times New Roman"/>
                          <a:ea typeface="Calibri"/>
                          <a:cs typeface="Times New Roman"/>
                        </a:rPr>
                        <a:t>2</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Легко (або у всякому випадку легше, ніж при звичайній контрольній роботі) списати відповідь</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73882">
                <a:tc>
                  <a:txBody>
                    <a:bodyPr/>
                    <a:lstStyle/>
                    <a:p>
                      <a:pPr algn="ctr">
                        <a:lnSpc>
                          <a:spcPct val="150000"/>
                        </a:lnSpc>
                        <a:spcAft>
                          <a:spcPts val="1000"/>
                        </a:spcAft>
                      </a:pPr>
                      <a:r>
                        <a:rPr lang="uk-UA" sz="1800" b="1" dirty="0">
                          <a:latin typeface="Times New Roman"/>
                          <a:ea typeface="Calibri"/>
                          <a:cs typeface="Times New Roman"/>
                        </a:rPr>
                        <a:t>3</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Не розвивається письмова і усна мова</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73882">
                <a:tc>
                  <a:txBody>
                    <a:bodyPr/>
                    <a:lstStyle/>
                    <a:p>
                      <a:pPr algn="ctr">
                        <a:lnSpc>
                          <a:spcPct val="150000"/>
                        </a:lnSpc>
                        <a:spcAft>
                          <a:spcPts val="1000"/>
                        </a:spcAft>
                      </a:pPr>
                      <a:r>
                        <a:rPr lang="uk-UA" sz="1800" b="1">
                          <a:latin typeface="Times New Roman"/>
                          <a:ea typeface="Calibri"/>
                          <a:cs typeface="Times New Roman"/>
                        </a:rPr>
                        <a:t>4</a:t>
                      </a:r>
                      <a:endParaRPr lang="ru-RU" sz="18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Неможливість прослідкувати логіку мислення учня</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73882">
                <a:tc>
                  <a:txBody>
                    <a:bodyPr/>
                    <a:lstStyle/>
                    <a:p>
                      <a:pPr algn="ctr">
                        <a:lnSpc>
                          <a:spcPct val="150000"/>
                        </a:lnSpc>
                        <a:spcAft>
                          <a:spcPts val="1000"/>
                        </a:spcAft>
                      </a:pPr>
                      <a:r>
                        <a:rPr lang="uk-UA" sz="1800" b="1">
                          <a:latin typeface="Times New Roman"/>
                          <a:ea typeface="Calibri"/>
                          <a:cs typeface="Times New Roman"/>
                        </a:rPr>
                        <a:t>5</a:t>
                      </a:r>
                      <a:endParaRPr lang="ru-RU" sz="18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Тестові завдання складно складати</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73882">
                <a:tc>
                  <a:txBody>
                    <a:bodyPr/>
                    <a:lstStyle/>
                    <a:p>
                      <a:pPr algn="ctr">
                        <a:lnSpc>
                          <a:spcPct val="150000"/>
                        </a:lnSpc>
                        <a:spcAft>
                          <a:spcPts val="1000"/>
                        </a:spcAft>
                      </a:pPr>
                      <a:r>
                        <a:rPr lang="uk-UA" sz="1800" b="1">
                          <a:latin typeface="Times New Roman"/>
                          <a:ea typeface="Calibri"/>
                          <a:cs typeface="Times New Roman"/>
                        </a:rPr>
                        <a:t>6</a:t>
                      </a:r>
                      <a:endParaRPr lang="ru-RU" sz="18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Не враховуються індивідуальні здібності учня</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92536">
                <a:tc>
                  <a:txBody>
                    <a:bodyPr/>
                    <a:lstStyle/>
                    <a:p>
                      <a:pPr algn="ctr">
                        <a:lnSpc>
                          <a:spcPct val="150000"/>
                        </a:lnSpc>
                        <a:spcAft>
                          <a:spcPts val="1000"/>
                        </a:spcAft>
                      </a:pPr>
                      <a:r>
                        <a:rPr lang="uk-UA" sz="1800" b="1">
                          <a:latin typeface="Times New Roman"/>
                          <a:ea typeface="Calibri"/>
                          <a:cs typeface="Times New Roman"/>
                        </a:rPr>
                        <a:t>7</a:t>
                      </a:r>
                      <a:endParaRPr lang="ru-RU" sz="18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Не перевіряється засвоєння причинно-наслідкових зв’язків</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73882">
                <a:tc>
                  <a:txBody>
                    <a:bodyPr/>
                    <a:lstStyle/>
                    <a:p>
                      <a:pPr algn="ctr">
                        <a:lnSpc>
                          <a:spcPct val="150000"/>
                        </a:lnSpc>
                        <a:spcAft>
                          <a:spcPts val="1000"/>
                        </a:spcAft>
                      </a:pPr>
                      <a:r>
                        <a:rPr lang="uk-UA" sz="1800" b="1">
                          <a:latin typeface="Times New Roman"/>
                          <a:ea typeface="Calibri"/>
                          <a:cs typeface="Times New Roman"/>
                        </a:rPr>
                        <a:t>8</a:t>
                      </a:r>
                      <a:endParaRPr lang="ru-RU" sz="1800" b="1">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1000"/>
                        </a:spcAft>
                      </a:pPr>
                      <a:r>
                        <a:rPr lang="uk-UA" sz="1800" b="1" dirty="0">
                          <a:latin typeface="Times New Roman"/>
                          <a:ea typeface="Calibri"/>
                          <a:cs typeface="Times New Roman"/>
                        </a:rPr>
                        <a:t>Складність в оформленні роботи</a:t>
                      </a:r>
                      <a:endParaRPr lang="ru-RU" sz="1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2253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uk-UA" sz="1400" b="1"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Недоліки тестового контролю</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Шпалери\shablon-osenniy-2.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4579" name="Picture 3" descr="D:\Мамуся\Кабінет\фото 2015\DSCN6070.JPG"/>
          <p:cNvPicPr>
            <a:picLocks noChangeAspect="1" noChangeArrowheads="1"/>
          </p:cNvPicPr>
          <p:nvPr/>
        </p:nvPicPr>
        <p:blipFill>
          <a:blip r:embed="rId3" cstate="print"/>
          <a:srcRect/>
          <a:stretch>
            <a:fillRect/>
          </a:stretch>
        </p:blipFill>
        <p:spPr bwMode="auto">
          <a:xfrm rot="20317748">
            <a:off x="1187624" y="2060848"/>
            <a:ext cx="3302349" cy="4402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580" name="Picture 4" descr="D:\Мамуся\Кабінет\фото 2015\DSCN6068.JPG"/>
          <p:cNvPicPr>
            <a:picLocks noChangeAspect="1" noChangeArrowheads="1"/>
          </p:cNvPicPr>
          <p:nvPr/>
        </p:nvPicPr>
        <p:blipFill>
          <a:blip r:embed="rId4" cstate="print"/>
          <a:srcRect/>
          <a:stretch>
            <a:fillRect/>
          </a:stretch>
        </p:blipFill>
        <p:spPr bwMode="auto">
          <a:xfrm>
            <a:off x="5004048" y="3645024"/>
            <a:ext cx="3964632" cy="2973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009" name="Rectangle 1"/>
          <p:cNvSpPr>
            <a:spLocks noChangeArrowheads="1"/>
          </p:cNvSpPr>
          <p:nvPr/>
        </p:nvSpPr>
        <p:spPr bwMode="auto">
          <a:xfrm>
            <a:off x="3923928" y="49686"/>
            <a:ext cx="4968552" cy="3416320"/>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У роботі  використовую тест-картки розроблені В.Ф. Вовк (рекомендовано Міністерством освіти і науки України, Харків, видавництво «Ранок», «</a:t>
            </a:r>
            <a:r>
              <a:rPr kumimoji="0" lang="uk-UA" b="0" i="1"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Веста</a:t>
            </a:r>
            <a:r>
              <a:rPr kumimoji="0" lang="uk-UA"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2004р.) На кожну паралель класів включено 64 комплекти тест-карток, заготовок і ключів для їхньої перевірки, а також методичні рекомендації. Концептуальною особливістю видання є його універсальність, можливість використання тест-карток як на етапі актуалізації опорних знань і вмінь, так і на етапі закріплення нових знань і вмінь учнів.</a:t>
            </a:r>
            <a:endParaRPr kumimoji="0" lang="uk-UA"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Шпалери\veselyie-rebyata-shablon-prevyu-1.png"/>
          <p:cNvPicPr>
            <a:picLocks noChangeAspect="1" noChangeArrowheads="1"/>
          </p:cNvPicPr>
          <p:nvPr/>
        </p:nvPicPr>
        <p:blipFill>
          <a:blip r:embed="rId2" cstate="print"/>
          <a:srcRect/>
          <a:stretch>
            <a:fillRect/>
          </a:stretch>
        </p:blipFill>
        <p:spPr bwMode="auto">
          <a:xfrm>
            <a:off x="-23813" y="-23813"/>
            <a:ext cx="9191626" cy="6905626"/>
          </a:xfrm>
          <a:prstGeom prst="rect">
            <a:avLst/>
          </a:prstGeom>
          <a:noFill/>
        </p:spPr>
      </p:pic>
      <p:pic>
        <p:nvPicPr>
          <p:cNvPr id="72707" name="Picture 3" descr="C:\Users\Вита\Desktop\08161703.png"/>
          <p:cNvPicPr>
            <a:picLocks noChangeAspect="1" noChangeArrowheads="1"/>
          </p:cNvPicPr>
          <p:nvPr/>
        </p:nvPicPr>
        <p:blipFill>
          <a:blip r:embed="rId3" cstate="print"/>
          <a:srcRect/>
          <a:stretch>
            <a:fillRect/>
          </a:stretch>
        </p:blipFill>
        <p:spPr bwMode="auto">
          <a:xfrm>
            <a:off x="251520" y="260648"/>
            <a:ext cx="4896544" cy="4896544"/>
          </a:xfrm>
          <a:prstGeom prst="rect">
            <a:avLst/>
          </a:prstGeom>
          <a:noFill/>
        </p:spPr>
      </p:pic>
      <p:sp>
        <p:nvSpPr>
          <p:cNvPr id="72708" name="Rectangle 4"/>
          <p:cNvSpPr>
            <a:spLocks noChangeArrowheads="1"/>
          </p:cNvSpPr>
          <p:nvPr/>
        </p:nvSpPr>
        <p:spPr bwMode="auto">
          <a:xfrm>
            <a:off x="5220072" y="190402"/>
            <a:ext cx="3672408" cy="43907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dirty="0" smtClean="0">
                <a:latin typeface="Times New Roman" pitchFamily="18" charset="0"/>
                <a:ea typeface="Calibri" pitchFamily="34" charset="0"/>
                <a:cs typeface="Times New Roman" pitchFamily="18" charset="0"/>
              </a:rPr>
              <a:t>З</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допомогою</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ментальних</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карт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перевіряються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знання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можна</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виявити</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який</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матеріал</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був</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неправильно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засвоєний</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учнями</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Крім</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того, ментальна карта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дозволяє</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буквально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першого</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погляду</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визначити</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ті</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питання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наочній</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сфері</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яких</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асоціативний</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ланцюжок</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якихось</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причин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виявляється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порушеним</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Учитель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отримує</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ясне</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об’єктивне</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уявлення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про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знання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які</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учні</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засвоюють</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Використання</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ментальних</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карт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також</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забезпечує</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величезну</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економію</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часу.</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Вита\Desktop\3494699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0595" name="Rectangle 3"/>
          <p:cNvSpPr>
            <a:spLocks noChangeArrowheads="1"/>
          </p:cNvSpPr>
          <p:nvPr/>
        </p:nvSpPr>
        <p:spPr bwMode="auto">
          <a:xfrm>
            <a:off x="1763688" y="3848599"/>
            <a:ext cx="5976664" cy="2554545"/>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Усне</a:t>
            </a:r>
            <a:r>
              <a:rPr kumimoji="0" lang="ru-RU" sz="8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8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опитування</a:t>
            </a:r>
            <a:endParaRPr kumimoji="0" lang="ru-RU" sz="8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Вита\Desktop\Виступ на МО\16.jpg"/>
          <p:cNvPicPr>
            <a:picLocks noChangeAspect="1" noChangeArrowheads="1"/>
          </p:cNvPicPr>
          <p:nvPr/>
        </p:nvPicPr>
        <p:blipFill>
          <a:blip r:embed="rId2" cstate="print"/>
          <a:srcRect/>
          <a:stretch>
            <a:fillRect/>
          </a:stretch>
        </p:blipFill>
        <p:spPr bwMode="auto">
          <a:xfrm>
            <a:off x="0" y="3068960"/>
            <a:ext cx="9144000" cy="3789040"/>
          </a:xfrm>
          <a:prstGeom prst="rect">
            <a:avLst/>
          </a:prstGeom>
          <a:noFill/>
        </p:spPr>
      </p:pic>
      <p:sp>
        <p:nvSpPr>
          <p:cNvPr id="3" name="Прямоугольник 2"/>
          <p:cNvSpPr/>
          <p:nvPr/>
        </p:nvSpPr>
        <p:spPr>
          <a:xfrm>
            <a:off x="179512" y="188640"/>
            <a:ext cx="8424936" cy="461665"/>
          </a:xfrm>
          <a:prstGeom prst="rect">
            <a:avLst/>
          </a:prstGeom>
          <a:solidFill>
            <a:srgbClr val="FFC000"/>
          </a:solidFill>
        </p:spPr>
        <p:txBody>
          <a:bodyPr wrap="square">
            <a:spAutoFit/>
          </a:bodyPr>
          <a:lstStyle/>
          <a:p>
            <a:endParaRPr lang="ru-RU" sz="2400" dirty="0">
              <a:latin typeface="Times New Roman" pitchFamily="18" charset="0"/>
              <a:cs typeface="Times New Roman" pitchFamily="18" charset="0"/>
            </a:endParaRPr>
          </a:p>
        </p:txBody>
      </p:sp>
      <p:sp>
        <p:nvSpPr>
          <p:cNvPr id="39937" name="Rectangle 1"/>
          <p:cNvSpPr>
            <a:spLocks noChangeArrowheads="1"/>
          </p:cNvSpPr>
          <p:nvPr/>
        </p:nvSpPr>
        <p:spPr bwMode="auto">
          <a:xfrm>
            <a:off x="0" y="168356"/>
            <a:ext cx="9144000" cy="3170099"/>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Усне</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фронтальне</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опитування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Перевага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цього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прийому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тому,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усну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бесіду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залучається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весь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клас</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група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етельно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продум</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ую</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заздалегідь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готу</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ю за</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питання</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таким чином,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щоб</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повіді</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були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лаконічни</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логічно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взаємопов'язаними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охоплювати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всю тему;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спрямовані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репродукцію</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 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розуміння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застосування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аналіз</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Вони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повинні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вимагати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так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званих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процесуальних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або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носити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пошуковий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характер.</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Тобто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повинні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починатися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слів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Яким</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чином ...?",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особливості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Однак</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варто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занадто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піднімати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планку".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Багато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типів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навчальних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завдань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більш</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високого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порядку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можуть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ускладнити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відповіді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зробити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їх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більш</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розлогими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небажано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такій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формі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усного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опитування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Шпалери\2994623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6627" name="Rectangle 3"/>
          <p:cNvSpPr>
            <a:spLocks noChangeArrowheads="1"/>
          </p:cNvSpPr>
          <p:nvPr/>
        </p:nvSpPr>
        <p:spPr bwMode="auto">
          <a:xfrm>
            <a:off x="2195736" y="100684"/>
            <a:ext cx="648072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Крім</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фронтального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опитування</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застосовую</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інші</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методи</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sz="2800" dirty="0" err="1" smtClean="0">
                <a:latin typeface="Times New Roman" pitchFamily="18" charset="0"/>
                <a:ea typeface="Calibri" pitchFamily="34" charset="0"/>
                <a:cs typeface="Times New Roman" pitchFamily="18" charset="0"/>
              </a:rPr>
              <a:t>усного</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контролю: </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lang="ru-RU" sz="2800" b="1" dirty="0" err="1" smtClean="0">
                <a:latin typeface="Times New Roman" pitchFamily="18" charset="0"/>
                <a:ea typeface="Calibri" pitchFamily="34" charset="0"/>
                <a:cs typeface="Times New Roman" pitchFamily="18" charset="0"/>
              </a:rPr>
              <a:t>м</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андрування</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карті</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учням</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пропонується</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маршрут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подорожі</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вони по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черзі</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виходять</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до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стінної</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карти</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показують</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положення</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об’єктів</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цьому</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маршруті</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коротко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характеризують</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їх</a:t>
            </a:r>
            <a:r>
              <a:rPr kumimoji="0" lang="ru-RU"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Picture 2" descr="D:\Мамуся\Сценарїї\Новая папка з картинками\Новая папка (2)\115459614___3_.png"/>
          <p:cNvPicPr>
            <a:picLocks noChangeAspect="1" noChangeArrowheads="1"/>
          </p:cNvPicPr>
          <p:nvPr/>
        </p:nvPicPr>
        <p:blipFill>
          <a:blip r:embed="rId3" cstate="print"/>
          <a:srcRect/>
          <a:stretch>
            <a:fillRect/>
          </a:stretch>
        </p:blipFill>
        <p:spPr bwMode="auto">
          <a:xfrm>
            <a:off x="3419872" y="4023488"/>
            <a:ext cx="3816424" cy="2131745"/>
          </a:xfrm>
          <a:prstGeom prst="rect">
            <a:avLst/>
          </a:prstGeom>
          <a:noFill/>
        </p:spPr>
      </p:pic>
    </p:spTree>
  </p:cSld>
  <p:clrMapOvr>
    <a:masterClrMapping/>
  </p:clrMapOvr>
  <p:transition>
    <p:strip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E:\АТЕСТАЦІЯ\до атестації\DSC01479.JPG"/>
          <p:cNvPicPr>
            <a:picLocks noChangeAspect="1" noChangeArrowheads="1"/>
          </p:cNvPicPr>
          <p:nvPr/>
        </p:nvPicPr>
        <p:blipFill>
          <a:blip r:embed="rId2" cstate="print"/>
          <a:srcRect/>
          <a:stretch>
            <a:fillRect/>
          </a:stretch>
        </p:blipFill>
        <p:spPr bwMode="auto">
          <a:xfrm>
            <a:off x="251520" y="476672"/>
            <a:ext cx="4658063" cy="4248472"/>
          </a:xfrm>
          <a:prstGeom prst="rect">
            <a:avLst/>
          </a:prstGeom>
          <a:noFill/>
          <a:ln w="76200">
            <a:solidFill>
              <a:schemeClr val="accent3">
                <a:lumMod val="50000"/>
              </a:schemeClr>
            </a:solidFill>
          </a:ln>
        </p:spPr>
      </p:pic>
      <p:pic>
        <p:nvPicPr>
          <p:cNvPr id="6146" name="Picture 2" descr="E:\АТЕСТАЦІЯ\до атестації\рол.jpeg"/>
          <p:cNvPicPr>
            <a:picLocks noChangeAspect="1" noChangeArrowheads="1"/>
          </p:cNvPicPr>
          <p:nvPr/>
        </p:nvPicPr>
        <p:blipFill>
          <a:blip r:embed="rId3" cstate="print"/>
          <a:srcRect/>
          <a:stretch>
            <a:fillRect/>
          </a:stretch>
        </p:blipFill>
        <p:spPr bwMode="auto">
          <a:xfrm>
            <a:off x="5076057" y="404664"/>
            <a:ext cx="3888432" cy="5904656"/>
          </a:xfrm>
          <a:prstGeom prst="rect">
            <a:avLst/>
          </a:prstGeom>
          <a:noFill/>
          <a:ln w="76200">
            <a:solidFill>
              <a:schemeClr val="accent3">
                <a:lumMod val="50000"/>
              </a:schemeClr>
            </a:solidFill>
          </a:ln>
        </p:spPr>
      </p:pic>
      <p:sp>
        <p:nvSpPr>
          <p:cNvPr id="5" name="Прямоугольник 4"/>
          <p:cNvSpPr/>
          <p:nvPr/>
        </p:nvSpPr>
        <p:spPr>
          <a:xfrm>
            <a:off x="179511" y="4721662"/>
            <a:ext cx="4392489" cy="369332"/>
          </a:xfrm>
          <a:prstGeom prst="rect">
            <a:avLst/>
          </a:prstGeom>
        </p:spPr>
        <p:txBody>
          <a:bodyPr wrap="square">
            <a:spAutoFit/>
          </a:bodyPr>
          <a:lstStyle/>
          <a:p>
            <a:r>
              <a:rPr lang="uk-UA" b="1" dirty="0" smtClean="0"/>
              <a:t>Урок-подорож</a:t>
            </a:r>
            <a:endParaRPr lang="ru-RU" dirty="0"/>
          </a:p>
        </p:txBody>
      </p:sp>
      <p:sp>
        <p:nvSpPr>
          <p:cNvPr id="111617" name="Rectangle 1"/>
          <p:cNvSpPr>
            <a:spLocks noChangeArrowheads="1"/>
          </p:cNvSpPr>
          <p:nvPr/>
        </p:nvSpPr>
        <p:spPr bwMode="auto">
          <a:xfrm>
            <a:off x="251520" y="5299629"/>
            <a:ext cx="4608512" cy="1323439"/>
          </a:xfrm>
          <a:prstGeom prst="rect">
            <a:avLst/>
          </a:prstGeom>
          <a:solidFill>
            <a:schemeClr val="accent3"/>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ТЕМА</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Африка.Особливості</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фізико-географічного</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положення</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материка. Практична робота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Позначення</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контурній</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карті</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назв</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основних</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географічних</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a:t>
            </a:r>
            <a:r>
              <a:rPr kumimoji="0" lang="ru-RU" sz="1600" b="1" i="0" u="none" strike="noStrike" cap="none" normalizeH="0" baseline="0" dirty="0" err="1" smtClean="0">
                <a:ln>
                  <a:noFill/>
                </a:ln>
                <a:solidFill>
                  <a:schemeClr val="tx1"/>
                </a:solidFill>
                <a:effectLst/>
                <a:latin typeface="Calibri"/>
                <a:ea typeface="Calibri" pitchFamily="34" charset="0"/>
                <a:cs typeface="Times New Roman" pitchFamily="18" charset="0"/>
              </a:rPr>
              <a:t>’</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єктів</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Африки</a:t>
            </a:r>
            <a:r>
              <a:rPr kumimoji="0" lang="ru-RU" sz="16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D:\Шпалери\26a1.jpg"/>
          <p:cNvPicPr>
            <a:picLocks noChangeAspect="1" noChangeArrowheads="1"/>
          </p:cNvPicPr>
          <p:nvPr/>
        </p:nvPicPr>
        <p:blipFill>
          <a:blip r:embed="rId2" cstate="print"/>
          <a:srcRect/>
          <a:stretch>
            <a:fillRect/>
          </a:stretch>
        </p:blipFill>
        <p:spPr bwMode="auto">
          <a:xfrm>
            <a:off x="-324544" y="0"/>
            <a:ext cx="9753600" cy="7248526"/>
          </a:xfrm>
          <a:prstGeom prst="rect">
            <a:avLst/>
          </a:prstGeom>
          <a:noFill/>
        </p:spPr>
      </p:pic>
      <p:sp>
        <p:nvSpPr>
          <p:cNvPr id="112645" name="Rectangle 5"/>
          <p:cNvSpPr>
            <a:spLocks noChangeArrowheads="1"/>
          </p:cNvSpPr>
          <p:nvPr/>
        </p:nvSpPr>
        <p:spPr bwMode="auto">
          <a:xfrm>
            <a:off x="2987824" y="1971221"/>
            <a:ext cx="59046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поурочний бал</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(враховуються не тільки фронтальні відповіді, але й і всі інші види діяльності учнів на протязі уроку).</a:t>
            </a:r>
            <a:endParaRPr kumimoji="0" lang="uk-UA"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646" name="Rectangle 6"/>
          <p:cNvSpPr>
            <a:spLocks noChangeArrowheads="1"/>
          </p:cNvSpPr>
          <p:nvPr/>
        </p:nvSpPr>
        <p:spPr bwMode="auto">
          <a:xfrm>
            <a:off x="2987824" y="744641"/>
            <a:ext cx="615617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коментування</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відповідей</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учнів</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індивідуальному</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опитуванні</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49" name="Picture 9" descr="D:\Мамуся\Мої презентації\до атестації\msэээ.png"/>
          <p:cNvPicPr>
            <a:picLocks noChangeAspect="1" noChangeArrowheads="1"/>
          </p:cNvPicPr>
          <p:nvPr/>
        </p:nvPicPr>
        <p:blipFill>
          <a:blip r:embed="rId3" cstate="print"/>
          <a:srcRect/>
          <a:stretch>
            <a:fillRect/>
          </a:stretch>
        </p:blipFill>
        <p:spPr bwMode="auto">
          <a:xfrm>
            <a:off x="899592" y="3295445"/>
            <a:ext cx="3672408" cy="3321330"/>
          </a:xfrm>
          <a:prstGeom prst="rect">
            <a:avLst/>
          </a:prstGeom>
          <a:noFill/>
        </p:spPr>
      </p:pic>
      <p:pic>
        <p:nvPicPr>
          <p:cNvPr id="6" name="Picture 1" descr="D:\Новая папка з картинками\Новая папка (2)\Картинки\hareketli-duvar-kagitlari-android-ikon_300x300.png">
            <a:hlinkClick r:id="rId4" action="ppaction://hlinkpres?slideindex=1&amp;slidetitle="/>
          </p:cNvPr>
          <p:cNvPicPr>
            <a:picLocks noChangeAspect="1" noChangeArrowheads="1"/>
          </p:cNvPicPr>
          <p:nvPr/>
        </p:nvPicPr>
        <p:blipFill>
          <a:blip r:embed="rId5" cstate="print"/>
          <a:srcRect/>
          <a:stretch>
            <a:fillRect/>
          </a:stretch>
        </p:blipFill>
        <p:spPr bwMode="auto">
          <a:xfrm rot="1379795">
            <a:off x="7536948" y="5250947"/>
            <a:ext cx="1390662" cy="1390662"/>
          </a:xfrm>
          <a:prstGeom prst="rect">
            <a:avLst/>
          </a:prstGeom>
          <a:noFill/>
        </p:spPr>
      </p:pic>
      <p:pic>
        <p:nvPicPr>
          <p:cNvPr id="7" name="Picture 1" descr="D:\Новая папка з картинками\Новая папка (2)\Картинки\hareketli-duvar-kagitlari-android-ikon_300x300.png">
            <a:hlinkClick r:id="rId6" action="ppaction://hlinkpres?slideindex=1&amp;slidetitle="/>
          </p:cNvPr>
          <p:cNvPicPr>
            <a:picLocks noChangeAspect="1" noChangeArrowheads="1"/>
          </p:cNvPicPr>
          <p:nvPr/>
        </p:nvPicPr>
        <p:blipFill>
          <a:blip r:embed="rId5" cstate="print"/>
          <a:srcRect/>
          <a:stretch>
            <a:fillRect/>
          </a:stretch>
        </p:blipFill>
        <p:spPr bwMode="auto">
          <a:xfrm rot="1379795">
            <a:off x="4284334" y="5250947"/>
            <a:ext cx="1390662" cy="1390662"/>
          </a:xfrm>
          <a:prstGeom prst="rect">
            <a:avLst/>
          </a:prstGeom>
          <a:noFill/>
        </p:spPr>
      </p:pic>
      <p:pic>
        <p:nvPicPr>
          <p:cNvPr id="8" name="Picture 1" descr="D:\Новая папка з картинками\Новая папка (2)\Картинки\hareketli-duvar-kagitlari-android-ikon_300x300.png">
            <a:hlinkClick r:id="rId7" action="ppaction://hlinkpres?slideindex=1&amp;slidetitle="/>
          </p:cNvPr>
          <p:cNvPicPr>
            <a:picLocks noChangeAspect="1" noChangeArrowheads="1"/>
          </p:cNvPicPr>
          <p:nvPr/>
        </p:nvPicPr>
        <p:blipFill>
          <a:blip r:embed="rId5" cstate="print"/>
          <a:srcRect/>
          <a:stretch>
            <a:fillRect/>
          </a:stretch>
        </p:blipFill>
        <p:spPr bwMode="auto">
          <a:xfrm rot="1379795">
            <a:off x="5868511" y="5250948"/>
            <a:ext cx="1390662" cy="139066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Новая папка\РІЗНІ ПОРТФОЛІО\Портфоліо Мисько Т.О\Портфоліо Мисько Т.О..files\image004.gif"/>
          <p:cNvPicPr>
            <a:picLocks noChangeAspect="1" noChangeArrowheads="1"/>
          </p:cNvPicPr>
          <p:nvPr/>
        </p:nvPicPr>
        <p:blipFill>
          <a:blip r:embed="rId2" cstate="print"/>
          <a:srcRect/>
          <a:stretch>
            <a:fillRect/>
          </a:stretch>
        </p:blipFill>
        <p:spPr bwMode="auto">
          <a:xfrm>
            <a:off x="539552" y="260648"/>
            <a:ext cx="3907683" cy="5112568"/>
          </a:xfrm>
          <a:prstGeom prst="rect">
            <a:avLst/>
          </a:prstGeom>
        </p:spPr>
        <p:style>
          <a:lnRef idx="1">
            <a:schemeClr val="accent3"/>
          </a:lnRef>
          <a:fillRef idx="2">
            <a:schemeClr val="accent3"/>
          </a:fillRef>
          <a:effectRef idx="1">
            <a:schemeClr val="accent3"/>
          </a:effectRef>
          <a:fontRef idx="minor">
            <a:schemeClr val="dk1"/>
          </a:fontRef>
        </p:style>
      </p:pic>
      <p:pic>
        <p:nvPicPr>
          <p:cNvPr id="3075" name="Picture 3" descr="E:\Новая папка\РІЗНІ ПОРТФОЛІО\Портфоліо Мисько Т.О\Портфоліо Мисько Т.О..files\image005.gif"/>
          <p:cNvPicPr>
            <a:picLocks noChangeAspect="1" noChangeArrowheads="1"/>
          </p:cNvPicPr>
          <p:nvPr/>
        </p:nvPicPr>
        <p:blipFill>
          <a:blip r:embed="rId3" cstate="print"/>
          <a:srcRect/>
          <a:stretch>
            <a:fillRect/>
          </a:stretch>
        </p:blipFill>
        <p:spPr bwMode="auto">
          <a:xfrm>
            <a:off x="4774657" y="260648"/>
            <a:ext cx="3956991" cy="5112568"/>
          </a:xfrm>
          <a:prstGeom prst="rect">
            <a:avLst/>
          </a:prstGeom>
        </p:spPr>
        <p:style>
          <a:lnRef idx="1">
            <a:schemeClr val="accent3"/>
          </a:lnRef>
          <a:fillRef idx="2">
            <a:schemeClr val="accent3"/>
          </a:fillRef>
          <a:effectRef idx="1">
            <a:schemeClr val="accent3"/>
          </a:effectRef>
          <a:fontRef idx="minor">
            <a:schemeClr val="dk1"/>
          </a:fontRef>
        </p:style>
      </p:pic>
      <p:pic>
        <p:nvPicPr>
          <p:cNvPr id="2050" name="Picture 2" descr="E:\АТЕСТАЦІЯ\до атестації\кеп.jpeg"/>
          <p:cNvPicPr>
            <a:picLocks noChangeAspect="1" noChangeArrowheads="1"/>
          </p:cNvPicPr>
          <p:nvPr/>
        </p:nvPicPr>
        <p:blipFill>
          <a:blip r:embed="rId4" cstate="print"/>
          <a:srcRect/>
          <a:stretch>
            <a:fillRect/>
          </a:stretch>
        </p:blipFill>
        <p:spPr bwMode="auto">
          <a:xfrm>
            <a:off x="7308304" y="5517232"/>
            <a:ext cx="1368152" cy="1167859"/>
          </a:xfrm>
          <a:prstGeom prst="rect">
            <a:avLst/>
          </a:prstGeom>
          <a:noFill/>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АТЕСТАЦІЯ\до атестації\DSC07640.JPG"/>
          <p:cNvPicPr>
            <a:picLocks noChangeAspect="1" noChangeArrowheads="1"/>
          </p:cNvPicPr>
          <p:nvPr/>
        </p:nvPicPr>
        <p:blipFill>
          <a:blip r:embed="rId2" cstate="print"/>
          <a:srcRect/>
          <a:stretch>
            <a:fillRect/>
          </a:stretch>
        </p:blipFill>
        <p:spPr bwMode="auto">
          <a:xfrm>
            <a:off x="3059832" y="188640"/>
            <a:ext cx="5832648" cy="3672408"/>
          </a:xfrm>
          <a:prstGeom prst="rect">
            <a:avLst/>
          </a:prstGeom>
          <a:solidFill>
            <a:srgbClr val="FFFFFF">
              <a:shade val="85000"/>
            </a:srgbClr>
          </a:solidFill>
          <a:ln w="76200" cap="rnd">
            <a:solidFill>
              <a:schemeClr val="accent6">
                <a:lumMod val="75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4579" name="Picture 3" descr="E:\АТЕСТАЦІЯ\до атестації\DSC07647.JPG"/>
          <p:cNvPicPr>
            <a:picLocks noChangeAspect="1" noChangeArrowheads="1"/>
          </p:cNvPicPr>
          <p:nvPr/>
        </p:nvPicPr>
        <p:blipFill>
          <a:blip r:embed="rId3" cstate="print"/>
          <a:srcRect/>
          <a:stretch>
            <a:fillRect/>
          </a:stretch>
        </p:blipFill>
        <p:spPr bwMode="auto">
          <a:xfrm>
            <a:off x="467544" y="2780928"/>
            <a:ext cx="4104456" cy="3709169"/>
          </a:xfrm>
          <a:prstGeom prst="rect">
            <a:avLst/>
          </a:prstGeom>
          <a:ln w="76200">
            <a:solidFill>
              <a:schemeClr val="accent6">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7649" name="Picture 1" descr="E:\АТЕСТАЦІЯ\до атестації\нрп.jpeg"/>
          <p:cNvPicPr>
            <a:picLocks noChangeAspect="1" noChangeArrowheads="1"/>
          </p:cNvPicPr>
          <p:nvPr/>
        </p:nvPicPr>
        <p:blipFill>
          <a:blip r:embed="rId4" cstate="print"/>
          <a:srcRect/>
          <a:stretch>
            <a:fillRect/>
          </a:stretch>
        </p:blipFill>
        <p:spPr bwMode="auto">
          <a:xfrm>
            <a:off x="611560" y="260648"/>
            <a:ext cx="2143125" cy="2133600"/>
          </a:xfrm>
          <a:prstGeom prst="ellipse">
            <a:avLst/>
          </a:prstGeom>
          <a:ln>
            <a:noFill/>
          </a:ln>
          <a:effectLst>
            <a:softEdge rad="112500"/>
          </a:effectLst>
        </p:spPr>
      </p:pic>
      <p:sp>
        <p:nvSpPr>
          <p:cNvPr id="43010" name="Rectangle 2"/>
          <p:cNvSpPr>
            <a:spLocks noChangeArrowheads="1"/>
          </p:cNvSpPr>
          <p:nvPr/>
        </p:nvSpPr>
        <p:spPr bwMode="auto">
          <a:xfrm>
            <a:off x="4211960" y="4458596"/>
            <a:ext cx="493204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Завдання. Учні по черзі беруть картки з позначеними формами рельєфу і встановлюють їх на тектонічній карті біля тектонічних структур, до яких вони належать.</a:t>
            </a:r>
            <a:endParaRPr kumimoji="0" lang="uk-UA" sz="1800" b="0" i="0" u="none" strike="noStrike" cap="none" normalizeH="0" baseline="0" dirty="0" smtClean="0">
              <a:ln>
                <a:noFill/>
              </a:ln>
              <a:solidFill>
                <a:schemeClr val="tx1"/>
              </a:solidFill>
              <a:effectLst/>
              <a:latin typeface="Arial" pitchFamily="34" charset="0"/>
            </a:endParaRPr>
          </a:p>
        </p:txBody>
      </p:sp>
      <p:sp>
        <p:nvSpPr>
          <p:cNvPr id="7" name="Прямоугольник 6"/>
          <p:cNvSpPr/>
          <p:nvPr/>
        </p:nvSpPr>
        <p:spPr>
          <a:xfrm>
            <a:off x="4211960" y="5949280"/>
            <a:ext cx="4752528" cy="369332"/>
          </a:xfrm>
          <a:prstGeom prst="rect">
            <a:avLst/>
          </a:prstGeom>
        </p:spPr>
        <p:txBody>
          <a:bodyPr wrap="square">
            <a:spAutoFit/>
          </a:bodyPr>
          <a:lstStyle/>
          <a:p>
            <a:r>
              <a:rPr lang="uk-UA" dirty="0" smtClean="0"/>
              <a:t>Який висновок ми можемо зробити? </a:t>
            </a:r>
            <a:endParaRPr lang="ru-RU" dirty="0"/>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D:\Шпалери\41283704.jpg"/>
          <p:cNvPicPr>
            <a:picLocks noChangeAspect="1" noChangeArrowheads="1"/>
          </p:cNvPicPr>
          <p:nvPr/>
        </p:nvPicPr>
        <p:blipFill>
          <a:blip r:embed="rId2" cstate="print"/>
          <a:srcRect/>
          <a:stretch>
            <a:fillRect/>
          </a:stretch>
        </p:blipFill>
        <p:spPr bwMode="auto">
          <a:xfrm>
            <a:off x="0" y="-11906"/>
            <a:ext cx="9144000" cy="6869906"/>
          </a:xfrm>
          <a:prstGeom prst="rect">
            <a:avLst/>
          </a:prstGeom>
          <a:noFill/>
        </p:spPr>
      </p:pic>
      <p:sp>
        <p:nvSpPr>
          <p:cNvPr id="115715" name="Rectangle 3"/>
          <p:cNvSpPr>
            <a:spLocks noChangeArrowheads="1"/>
          </p:cNvSpPr>
          <p:nvPr/>
        </p:nvSpPr>
        <p:spPr bwMode="auto">
          <a:xfrm>
            <a:off x="3635896" y="444508"/>
            <a:ext cx="288032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4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Загадки</a:t>
            </a:r>
            <a:endParaRPr kumimoji="0" lang="ru-RU" sz="4400" b="1" i="0" u="none" strike="noStrike" cap="none" normalizeH="0" baseline="0" dirty="0" smtClean="0">
              <a:ln>
                <a:noFill/>
              </a:ln>
              <a:solidFill>
                <a:schemeClr val="tx1"/>
              </a:solidFill>
              <a:effectLst/>
              <a:latin typeface="Arial" pitchFamily="34" charset="0"/>
              <a:cs typeface="Arial" pitchFamily="34" charset="0"/>
            </a:endParaRPr>
          </a:p>
        </p:txBody>
      </p:sp>
      <p:sp>
        <p:nvSpPr>
          <p:cNvPr id="115716" name="Rectangle 4"/>
          <p:cNvSpPr>
            <a:spLocks noChangeArrowheads="1"/>
          </p:cNvSpPr>
          <p:nvPr/>
        </p:nvSpPr>
        <p:spPr bwMode="auto">
          <a:xfrm>
            <a:off x="3203848" y="1089337"/>
            <a:ext cx="54006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Про яку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природну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зону Африки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розповідається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рядках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якими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ознаками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її</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можна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впізнати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2000" dirty="0" smtClean="0">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Тут –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вічне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літо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вічна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благодать,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Тут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сонце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пнеться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зеніті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стать.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Тут,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наче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лазні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парить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Щоб</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утопить 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зливі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білий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світ</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Тут буйство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зеленавих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кольорів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Кладовище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всіх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тих,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хто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відгорів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ноги стелиться 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мороці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гілей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Тут не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стривожить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серце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соловей.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тут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вічне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літо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сонце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пнеться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зеніті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стать»?</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тут « парить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Чому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тут «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кладовище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ноги стелиться»?</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5717" name="Picture 5" descr="D:\Новая папка з картинками\Новая папка (2)\Картинки\4.gif"/>
          <p:cNvPicPr>
            <a:picLocks noChangeAspect="1" noChangeArrowheads="1" noCrop="1"/>
          </p:cNvPicPr>
          <p:nvPr/>
        </p:nvPicPr>
        <p:blipFill>
          <a:blip r:embed="rId3" cstate="print"/>
          <a:srcRect/>
          <a:stretch>
            <a:fillRect/>
          </a:stretch>
        </p:blipFill>
        <p:spPr bwMode="auto">
          <a:xfrm>
            <a:off x="539552" y="404665"/>
            <a:ext cx="2660848" cy="320727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E:\АТЕСТАЦІЯ\до атестації\DSC07628.JPG"/>
          <p:cNvPicPr>
            <a:picLocks noChangeAspect="1" noChangeArrowheads="1"/>
          </p:cNvPicPr>
          <p:nvPr/>
        </p:nvPicPr>
        <p:blipFill>
          <a:blip r:embed="rId2" cstate="print"/>
          <a:srcRect/>
          <a:stretch>
            <a:fillRect/>
          </a:stretch>
        </p:blipFill>
        <p:spPr bwMode="auto">
          <a:xfrm>
            <a:off x="251520" y="188640"/>
            <a:ext cx="4824536" cy="36184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98" name="Picture 2" descr="E:\АТЕСТАЦІЯ\до атестації\DSC07630.JPG"/>
          <p:cNvPicPr>
            <a:picLocks noChangeAspect="1" noChangeArrowheads="1"/>
          </p:cNvPicPr>
          <p:nvPr/>
        </p:nvPicPr>
        <p:blipFill>
          <a:blip r:embed="rId3" cstate="print"/>
          <a:srcRect/>
          <a:stretch>
            <a:fillRect/>
          </a:stretch>
        </p:blipFill>
        <p:spPr bwMode="auto">
          <a:xfrm>
            <a:off x="4211960" y="2852936"/>
            <a:ext cx="4773190" cy="35798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673" name="Picture 1" descr="E:\АТЕСТАЦІЯ\до атестації\яів.jpeg"/>
          <p:cNvPicPr>
            <a:picLocks noChangeAspect="1" noChangeArrowheads="1"/>
          </p:cNvPicPr>
          <p:nvPr/>
        </p:nvPicPr>
        <p:blipFill>
          <a:blip r:embed="rId4" cstate="print"/>
          <a:srcRect/>
          <a:stretch>
            <a:fillRect/>
          </a:stretch>
        </p:blipFill>
        <p:spPr bwMode="auto">
          <a:xfrm>
            <a:off x="6372200" y="620688"/>
            <a:ext cx="1872208" cy="15325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4034" name="Rectangle 2"/>
          <p:cNvSpPr>
            <a:spLocks noChangeArrowheads="1"/>
          </p:cNvSpPr>
          <p:nvPr/>
        </p:nvSpPr>
        <p:spPr bwMode="auto">
          <a:xfrm>
            <a:off x="0" y="3983233"/>
            <a:ext cx="413995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А тепер час трошки відпочити. Відгадуємо загадки, про які тектонічні структури йде мова.</a:t>
            </a:r>
            <a:endParaRPr kumimoji="0" lang="uk-UA" sz="1800" b="0" i="0" u="none" strike="noStrike" cap="none" normalizeH="0" baseline="0" dirty="0" smtClean="0">
              <a:ln>
                <a:noFill/>
              </a:ln>
              <a:solidFill>
                <a:schemeClr val="tx1"/>
              </a:solidFill>
              <a:effectLst/>
              <a:latin typeface="Arial" pitchFamily="34" charset="0"/>
            </a:endParaRPr>
          </a:p>
        </p:txBody>
      </p:sp>
      <p:sp>
        <p:nvSpPr>
          <p:cNvPr id="44035" name="Rectangle 3"/>
          <p:cNvSpPr>
            <a:spLocks noChangeArrowheads="1"/>
          </p:cNvSpPr>
          <p:nvPr/>
        </p:nvSpPr>
        <p:spPr bwMode="auto">
          <a:xfrm>
            <a:off x="251520" y="5141831"/>
            <a:ext cx="396044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342900" algn="l"/>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Я платформою вважаюсь,</a:t>
            </a:r>
            <a:endParaRPr kumimoji="0" lang="ru-RU"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Своєю назвою пишаюсь.</a:t>
            </a:r>
            <a:endParaRPr kumimoji="0" lang="ru-RU"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Назву мені дав народ,</a:t>
            </a:r>
          </a:p>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Який знав ще Геродот.         </a:t>
            </a:r>
            <a:endParaRPr kumimoji="0" lang="uk-UA" sz="1800" b="0" i="0" u="none" strike="noStrike" cap="none" normalizeH="0" baseline="0" dirty="0" smtClean="0">
              <a:ln>
                <a:noFill/>
              </a:ln>
              <a:solidFill>
                <a:schemeClr val="tx1"/>
              </a:solidFill>
              <a:effectLst/>
              <a:latin typeface="Arial" pitchFamily="34" charset="0"/>
            </a:endParaRPr>
          </a:p>
        </p:txBody>
      </p:sp>
      <p:sp>
        <p:nvSpPr>
          <p:cNvPr id="44036" name="Rectangle 4"/>
          <p:cNvSpPr>
            <a:spLocks noChangeArrowheads="1"/>
          </p:cNvSpPr>
          <p:nvPr/>
        </p:nvSpPr>
        <p:spPr bwMode="auto">
          <a:xfrm>
            <a:off x="3131840" y="6093296"/>
            <a:ext cx="216024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chemeClr val="tx1"/>
                </a:solidFill>
                <a:effectLst/>
                <a:latin typeface="Arial" pitchFamily="34" charset="0"/>
                <a:ea typeface="Times New Roman" pitchFamily="18" charset="0"/>
              </a:rPr>
              <a:t>(Скіфська платформа)</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D:\Шпалери\41283704.jpg"/>
          <p:cNvPicPr>
            <a:picLocks noChangeAspect="1" noChangeArrowheads="1"/>
          </p:cNvPicPr>
          <p:nvPr/>
        </p:nvPicPr>
        <p:blipFill>
          <a:blip r:embed="rId2" cstate="print"/>
          <a:srcRect/>
          <a:stretch>
            <a:fillRect/>
          </a:stretch>
        </p:blipFill>
        <p:spPr bwMode="auto">
          <a:xfrm>
            <a:off x="15820" y="0"/>
            <a:ext cx="9128180" cy="6858000"/>
          </a:xfrm>
          <a:prstGeom prst="rect">
            <a:avLst/>
          </a:prstGeom>
          <a:noFill/>
        </p:spPr>
      </p:pic>
      <p:sp>
        <p:nvSpPr>
          <p:cNvPr id="117763" name="Rectangle 3"/>
          <p:cNvSpPr>
            <a:spLocks noChangeArrowheads="1"/>
          </p:cNvSpPr>
          <p:nvPr/>
        </p:nvSpPr>
        <p:spPr bwMode="auto">
          <a:xfrm>
            <a:off x="3995936" y="628488"/>
            <a:ext cx="4464496"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маленька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нещасна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західному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краї</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lang="ru-RU" sz="20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Такі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зверху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зливи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часто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життя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немає</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Закарпатська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западина)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764" name="Rectangle 4"/>
          <p:cNvSpPr>
            <a:spLocks noChangeArrowheads="1"/>
          </p:cNvSpPr>
          <p:nvPr/>
        </p:nvSpPr>
        <p:spPr bwMode="auto">
          <a:xfrm>
            <a:off x="539552" y="2078835"/>
            <a:ext cx="331236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 б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хотіла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бути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більша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Але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така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доля.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Помістилася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прогином</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сиджу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неволі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Західноєвропейська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платформа)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765" name="Rectangle 5"/>
          <p:cNvSpPr>
            <a:spLocks noChangeArrowheads="1"/>
          </p:cNvSpPr>
          <p:nvPr/>
        </p:nvSpPr>
        <p:spPr bwMode="auto">
          <a:xfrm>
            <a:off x="4211960" y="3638947"/>
            <a:ext cx="4032448"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Альпи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Крим</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Карпати</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Довічно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мені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тримати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 мене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мозку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струс</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вас буде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землетрус</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Альпійська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складчаста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система)</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7767" name="Picture 7" descr="D:\Новая папка з картинками\Новая папка (2)\0_4882c_b091d8b3_S.png"/>
          <p:cNvPicPr>
            <a:picLocks noChangeAspect="1" noChangeArrowheads="1"/>
          </p:cNvPicPr>
          <p:nvPr/>
        </p:nvPicPr>
        <p:blipFill>
          <a:blip r:embed="rId3" cstate="print"/>
          <a:srcRect/>
          <a:stretch>
            <a:fillRect/>
          </a:stretch>
        </p:blipFill>
        <p:spPr bwMode="auto">
          <a:xfrm>
            <a:off x="6732240" y="1772816"/>
            <a:ext cx="1905000" cy="1879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Шпалери\veselyie-rebyata-shablon-prevyu-2.png"/>
          <p:cNvPicPr>
            <a:picLocks noChangeAspect="1" noChangeArrowheads="1"/>
          </p:cNvPicPr>
          <p:nvPr/>
        </p:nvPicPr>
        <p:blipFill>
          <a:blip r:embed="rId2" cstate="print"/>
          <a:srcRect/>
          <a:stretch>
            <a:fillRect/>
          </a:stretch>
        </p:blipFill>
        <p:spPr bwMode="auto">
          <a:xfrm>
            <a:off x="-23813" y="-63500"/>
            <a:ext cx="9191626" cy="6985000"/>
          </a:xfrm>
          <a:prstGeom prst="rect">
            <a:avLst/>
          </a:prstGeom>
          <a:noFill/>
        </p:spPr>
      </p:pic>
      <p:sp>
        <p:nvSpPr>
          <p:cNvPr id="118787" name="Rectangle 3"/>
          <p:cNvSpPr>
            <a:spLocks noChangeArrowheads="1"/>
          </p:cNvSpPr>
          <p:nvPr/>
        </p:nvSpPr>
        <p:spPr bwMode="auto">
          <a:xfrm>
            <a:off x="2987824" y="548680"/>
            <a:ext cx="5976664" cy="546980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Фізкульт</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хвилинка</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От ми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поговорили  про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тектонічні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структури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наше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завдання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не забути про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взаємозв</a:t>
            </a:r>
            <a:r>
              <a:rPr kumimoji="0" lang="ru-RU" sz="2000" b="0" i="0" u="none" strike="noStrike" cap="none" normalizeH="0" baseline="0" dirty="0" err="1"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язок</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між</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ними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формами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рельєфу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Але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спочатку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повторимо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форми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рельєфу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Коли я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вимовлятиму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назву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низовини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присідаєте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коли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височини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піднімаєте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руки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вгору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Причорноморська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присідають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Поліська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присідають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Хотинська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(руки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вгору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Закарпатська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присідають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Середньоруська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(руки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вгору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Північнокримська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присідають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Волинська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(руки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вгору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8.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Подільська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(руки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вгору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9.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Приазовська</a:t>
            </a:r>
            <a:r>
              <a:rPr kumimoji="0" lang="ru-RU"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(руки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вгору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Шпалери\veselyie-rebyata-shablon-prevyu-2.png"/>
          <p:cNvPicPr>
            <a:picLocks noChangeAspect="1" noChangeArrowheads="1"/>
          </p:cNvPicPr>
          <p:nvPr/>
        </p:nvPicPr>
        <p:blipFill>
          <a:blip r:embed="rId2" cstate="print"/>
          <a:srcRect/>
          <a:stretch>
            <a:fillRect/>
          </a:stretch>
        </p:blipFill>
        <p:spPr bwMode="auto">
          <a:xfrm>
            <a:off x="-23813" y="-63500"/>
            <a:ext cx="9191626" cy="6985000"/>
          </a:xfrm>
          <a:prstGeom prst="rect">
            <a:avLst/>
          </a:prstGeom>
          <a:noFill/>
        </p:spPr>
      </p:pic>
      <p:sp>
        <p:nvSpPr>
          <p:cNvPr id="2051" name="Rectangle 3"/>
          <p:cNvSpPr>
            <a:spLocks noChangeArrowheads="1"/>
          </p:cNvSpPr>
          <p:nvPr/>
        </p:nvSpPr>
        <p:spPr bwMode="auto">
          <a:xfrm>
            <a:off x="3347864" y="35319"/>
            <a:ext cx="4896544" cy="954107"/>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Як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активізувати</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розумову</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діяльність</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всього</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класу</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052" name="Rectangle 4"/>
          <p:cNvSpPr>
            <a:spLocks noChangeArrowheads="1"/>
          </p:cNvSpPr>
          <p:nvPr/>
        </p:nvSpPr>
        <p:spPr bwMode="auto">
          <a:xfrm>
            <a:off x="3131840" y="1238851"/>
            <a:ext cx="5688632" cy="4524315"/>
          </a:xfrm>
          <a:prstGeom prst="rect">
            <a:avLst/>
          </a:prstGeom>
          <a:solidFill>
            <a:schemeClr val="accent1">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2400" dirty="0" smtClean="0">
                <a:latin typeface="Times New Roman" pitchFamily="18" charset="0"/>
                <a:ea typeface="Calibri" pitchFamily="34" charset="0"/>
                <a:cs typeface="Times New Roman" pitchFamily="18" charset="0"/>
              </a:rPr>
              <a:t>1. Учитель, озвучивши </a:t>
            </a:r>
            <a:r>
              <a:rPr lang="ru-RU" sz="2400" dirty="0" err="1" smtClean="0">
                <a:latin typeface="Times New Roman" pitchFamily="18" charset="0"/>
                <a:ea typeface="Calibri" pitchFamily="34" charset="0"/>
                <a:cs typeface="Times New Roman" pitchFamily="18" charset="0"/>
              </a:rPr>
              <a:t>запитання</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пропонує</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всьому</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класу</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написати</a:t>
            </a:r>
            <a:r>
              <a:rPr lang="ru-RU" sz="2400" dirty="0" smtClean="0">
                <a:latin typeface="Times New Roman" pitchFamily="18" charset="0"/>
                <a:ea typeface="Calibri" pitchFamily="34" charset="0"/>
                <a:cs typeface="Times New Roman" pitchFamily="18" charset="0"/>
              </a:rPr>
              <a:t> </a:t>
            </a:r>
            <a:r>
              <a:rPr lang="ru-RU" sz="2400" b="1" dirty="0" smtClean="0">
                <a:latin typeface="Times New Roman" pitchFamily="18" charset="0"/>
                <a:ea typeface="Calibri" pitchFamily="34" charset="0"/>
                <a:cs typeface="Times New Roman" pitchFamily="18" charset="0"/>
              </a:rPr>
              <a:t>короткий план </a:t>
            </a:r>
            <a:r>
              <a:rPr lang="ru-RU" sz="2400" dirty="0" err="1" smtClean="0">
                <a:latin typeface="Times New Roman" pitchFamily="18" charset="0"/>
                <a:ea typeface="Calibri" pitchFamily="34" charset="0"/>
                <a:cs typeface="Times New Roman" pitchFamily="18" charset="0"/>
              </a:rPr>
              <a:t>своєї</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майбутньої</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відповіді</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Після</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виходу</a:t>
            </a:r>
            <a:r>
              <a:rPr lang="ru-RU" sz="2400" dirty="0" smtClean="0">
                <a:latin typeface="Times New Roman" pitchFamily="18" charset="0"/>
                <a:ea typeface="Calibri" pitchFamily="34" charset="0"/>
                <a:cs typeface="Times New Roman" pitchFamily="18" charset="0"/>
              </a:rPr>
              <a:t> одного </a:t>
            </a:r>
            <a:r>
              <a:rPr lang="ru-RU" sz="2400" dirty="0" err="1" smtClean="0">
                <a:latin typeface="Times New Roman" pitchFamily="18" charset="0"/>
                <a:ea typeface="Calibri" pitchFamily="34" charset="0"/>
                <a:cs typeface="Times New Roman" pitchFamily="18" charset="0"/>
              </a:rPr>
              <a:t>з</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учнів</a:t>
            </a:r>
            <a:r>
              <a:rPr lang="ru-RU" sz="2400" dirty="0" smtClean="0">
                <a:latin typeface="Times New Roman" pitchFamily="18" charset="0"/>
                <a:ea typeface="Calibri" pitchFamily="34" charset="0"/>
                <a:cs typeface="Times New Roman" pitchFamily="18" charset="0"/>
              </a:rPr>
              <a:t> до </a:t>
            </a:r>
            <a:r>
              <a:rPr lang="ru-RU" sz="2400" dirty="0" err="1" smtClean="0">
                <a:latin typeface="Times New Roman" pitchFamily="18" charset="0"/>
                <a:ea typeface="Calibri" pitchFamily="34" charset="0"/>
                <a:cs typeface="Times New Roman" pitchFamily="18" charset="0"/>
              </a:rPr>
              <a:t>дошки</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іншим</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пропонується</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простежити</a:t>
            </a:r>
            <a:r>
              <a:rPr lang="ru-RU" sz="2400" dirty="0" smtClean="0">
                <a:latin typeface="Times New Roman" pitchFamily="18" charset="0"/>
                <a:ea typeface="Calibri" pitchFamily="34" charset="0"/>
                <a:cs typeface="Times New Roman" pitchFamily="18" charset="0"/>
              </a:rPr>
              <a:t> за </a:t>
            </a:r>
            <a:r>
              <a:rPr lang="ru-RU" sz="2400" dirty="0" err="1" smtClean="0">
                <a:latin typeface="Times New Roman" pitchFamily="18" charset="0"/>
                <a:ea typeface="Calibri" pitchFamily="34" charset="0"/>
                <a:cs typeface="Times New Roman" pitchFamily="18" charset="0"/>
              </a:rPr>
              <a:t>своїм</a:t>
            </a:r>
            <a:r>
              <a:rPr lang="ru-RU" sz="2400" dirty="0" smtClean="0">
                <a:latin typeface="Times New Roman" pitchFamily="18" charset="0"/>
                <a:ea typeface="Calibri" pitchFamily="34" charset="0"/>
                <a:cs typeface="Times New Roman" pitchFamily="18" charset="0"/>
              </a:rPr>
              <a:t> планом, та </a:t>
            </a:r>
            <a:r>
              <a:rPr lang="ru-RU" sz="2400" dirty="0" err="1" smtClean="0">
                <a:latin typeface="Times New Roman" pitchFamily="18" charset="0"/>
                <a:ea typeface="Calibri" pitchFamily="34" charset="0"/>
                <a:cs typeface="Times New Roman" pitchFamily="18" charset="0"/>
              </a:rPr>
              <a:t>проаналізувати</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наскільки</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повною</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була</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відповідь</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їхнього</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товариша</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Після</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закінчення</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відповіді</a:t>
            </a:r>
            <a:r>
              <a:rPr lang="ru-RU" sz="2400" dirty="0" smtClean="0">
                <a:latin typeface="Times New Roman" pitchFamily="18" charset="0"/>
                <a:ea typeface="Calibri" pitchFamily="34" charset="0"/>
                <a:cs typeface="Times New Roman" pitchFamily="18" charset="0"/>
              </a:rPr>
              <a:t> учитель </a:t>
            </a:r>
            <a:r>
              <a:rPr lang="ru-RU" sz="2400" dirty="0" err="1" smtClean="0">
                <a:latin typeface="Times New Roman" pitchFamily="18" charset="0"/>
                <a:ea typeface="Calibri" pitchFamily="34" charset="0"/>
                <a:cs typeface="Times New Roman" pitchFamily="18" charset="0"/>
              </a:rPr>
              <a:t>пропонує</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іншим</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учням</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оцінити</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відповідь</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вказати</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що</a:t>
            </a:r>
            <a:r>
              <a:rPr lang="ru-RU" sz="2400" dirty="0" smtClean="0">
                <a:latin typeface="Times New Roman" pitchFamily="18" charset="0"/>
                <a:ea typeface="Calibri" pitchFamily="34" charset="0"/>
                <a:cs typeface="Times New Roman" pitchFamily="18" charset="0"/>
              </a:rPr>
              <a:t> упущено </a:t>
            </a:r>
            <a:r>
              <a:rPr lang="ru-RU" sz="2400" dirty="0" err="1" smtClean="0">
                <a:latin typeface="Times New Roman" pitchFamily="18" charset="0"/>
                <a:ea typeface="Calibri" pitchFamily="34" charset="0"/>
                <a:cs typeface="Times New Roman" pitchFamily="18" charset="0"/>
              </a:rPr>
              <a:t>або</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викладено</a:t>
            </a:r>
            <a:r>
              <a:rPr lang="ru-RU" sz="2400" dirty="0" smtClean="0">
                <a:latin typeface="Times New Roman" pitchFamily="18" charset="0"/>
                <a:ea typeface="Calibri" pitchFamily="34" charset="0"/>
                <a:cs typeface="Times New Roman" pitchFamily="18" charset="0"/>
              </a:rPr>
              <a:t> </a:t>
            </a:r>
            <a:r>
              <a:rPr lang="ru-RU" sz="2400" dirty="0" err="1" smtClean="0">
                <a:latin typeface="Times New Roman" pitchFamily="18" charset="0"/>
                <a:ea typeface="Calibri" pitchFamily="34" charset="0"/>
                <a:cs typeface="Times New Roman" pitchFamily="18" charset="0"/>
              </a:rPr>
              <a:t>невірно</a:t>
            </a:r>
            <a:r>
              <a:rPr lang="ru-RU" sz="2400" dirty="0" smtClean="0">
                <a:latin typeface="Times New Roman" pitchFamily="18" charset="0"/>
                <a:ea typeface="Calibri" pitchFamily="34" charset="0"/>
                <a:cs typeface="Times New Roman" pitchFamily="18" charset="0"/>
              </a:rPr>
              <a:t>.</a:t>
            </a:r>
            <a:endParaRPr lang="ru-RU" sz="2400" dirty="0" smtClean="0">
              <a:latin typeface="Times New Roman" pitchFamily="18" charset="0"/>
              <a:cs typeface="Times New Roman" pitchFamily="18" charset="0"/>
            </a:endParaRPr>
          </a:p>
        </p:txBody>
      </p:sp>
      <p:pic>
        <p:nvPicPr>
          <p:cNvPr id="2053" name="Picture 5" descr="D:\Новая папка з картинками\Новая папка (2)\Картинки\images (4).jpg"/>
          <p:cNvPicPr>
            <a:picLocks noChangeAspect="1" noChangeArrowheads="1"/>
          </p:cNvPicPr>
          <p:nvPr/>
        </p:nvPicPr>
        <p:blipFill>
          <a:blip r:embed="rId3" cstate="print"/>
          <a:srcRect/>
          <a:stretch>
            <a:fillRect/>
          </a:stretch>
        </p:blipFill>
        <p:spPr bwMode="auto">
          <a:xfrm>
            <a:off x="1547664" y="5783558"/>
            <a:ext cx="2808311" cy="1074442"/>
          </a:xfrm>
          <a:prstGeom prst="rect">
            <a:avLst/>
          </a:prstGeom>
          <a:noFill/>
        </p:spPr>
      </p:pic>
      <p:pic>
        <p:nvPicPr>
          <p:cNvPr id="6" name="Picture 5" descr="D:\Новая папка з картинками\Новая папка (2)\Картинки\images (4).jpg"/>
          <p:cNvPicPr>
            <a:picLocks noChangeAspect="1" noChangeArrowheads="1"/>
          </p:cNvPicPr>
          <p:nvPr/>
        </p:nvPicPr>
        <p:blipFill>
          <a:blip r:embed="rId3" cstate="print"/>
          <a:srcRect/>
          <a:stretch>
            <a:fillRect/>
          </a:stretch>
        </p:blipFill>
        <p:spPr bwMode="auto">
          <a:xfrm>
            <a:off x="5825056" y="5877272"/>
            <a:ext cx="2563367" cy="980728"/>
          </a:xfrm>
          <a:prstGeom prst="rect">
            <a:avLst/>
          </a:prstGeom>
          <a:noFill/>
        </p:spPr>
      </p:pic>
    </p:spTree>
  </p:cSld>
  <p:clrMapOvr>
    <a:masterClrMapping/>
  </p:clrMapOvr>
  <p:transition>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Шпалери\veselyie-rebyata-shablon-prevyu-1.png"/>
          <p:cNvPicPr>
            <a:picLocks noChangeAspect="1" noChangeArrowheads="1"/>
          </p:cNvPicPr>
          <p:nvPr/>
        </p:nvPicPr>
        <p:blipFill>
          <a:blip r:embed="rId2" cstate="print"/>
          <a:srcRect/>
          <a:stretch>
            <a:fillRect/>
          </a:stretch>
        </p:blipFill>
        <p:spPr bwMode="auto">
          <a:xfrm>
            <a:off x="-23813" y="-23813"/>
            <a:ext cx="9191626" cy="6905626"/>
          </a:xfrm>
          <a:prstGeom prst="rect">
            <a:avLst/>
          </a:prstGeom>
          <a:noFill/>
        </p:spPr>
      </p:pic>
      <p:sp>
        <p:nvSpPr>
          <p:cNvPr id="3" name="Прямоугольник 2"/>
          <p:cNvSpPr/>
          <p:nvPr/>
        </p:nvSpPr>
        <p:spPr>
          <a:xfrm>
            <a:off x="4079717" y="260648"/>
            <a:ext cx="4740755" cy="584775"/>
          </a:xfrm>
          <a:prstGeom prst="rect">
            <a:avLst/>
          </a:prstGeom>
          <a:solidFill>
            <a:schemeClr val="accent2">
              <a:lumMod val="60000"/>
              <a:lumOff val="40000"/>
            </a:schemeClr>
          </a:solidFill>
        </p:spPr>
        <p:txBody>
          <a:bodyPr wrap="square">
            <a:spAutoFit/>
          </a:bodyPr>
          <a:lstStyle/>
          <a:p>
            <a:r>
              <a:rPr lang="ru-RU" sz="3200" b="1" dirty="0" err="1" smtClean="0">
                <a:latin typeface="Times New Roman" pitchFamily="18" charset="0"/>
                <a:cs typeface="Times New Roman" pitchFamily="18" charset="0"/>
              </a:rPr>
              <a:t>Брифінг</a:t>
            </a:r>
            <a:endParaRPr lang="ru-RU" sz="3200" dirty="0">
              <a:latin typeface="Times New Roman" pitchFamily="18" charset="0"/>
              <a:cs typeface="Times New Roman" pitchFamily="18" charset="0"/>
            </a:endParaRPr>
          </a:p>
        </p:txBody>
      </p:sp>
      <p:sp>
        <p:nvSpPr>
          <p:cNvPr id="4" name="Прямоугольник 3"/>
          <p:cNvSpPr/>
          <p:nvPr/>
        </p:nvSpPr>
        <p:spPr>
          <a:xfrm>
            <a:off x="3995936" y="1340768"/>
            <a:ext cx="4752528" cy="523220"/>
          </a:xfrm>
          <a:prstGeom prst="rect">
            <a:avLst/>
          </a:prstGeom>
          <a:solidFill>
            <a:srgbClr val="FFC000"/>
          </a:solidFill>
        </p:spPr>
        <p:txBody>
          <a:bodyPr wrap="square">
            <a:spAutoFit/>
          </a:bodyPr>
          <a:lstStyle/>
          <a:p>
            <a:r>
              <a:rPr lang="uk-UA" sz="2800" b="1" dirty="0" smtClean="0">
                <a:latin typeface="Times New Roman" pitchFamily="18" charset="0"/>
                <a:cs typeface="Times New Roman" pitchFamily="18" charset="0"/>
              </a:rPr>
              <a:t>Короткий план</a:t>
            </a:r>
            <a:endParaRPr lang="ru-RU" sz="2800" b="1" dirty="0">
              <a:latin typeface="Times New Roman" pitchFamily="18" charset="0"/>
              <a:cs typeface="Times New Roman" pitchFamily="18" charset="0"/>
            </a:endParaRPr>
          </a:p>
        </p:txBody>
      </p:sp>
      <p:sp>
        <p:nvSpPr>
          <p:cNvPr id="5" name="Прямоугольник 4"/>
          <p:cNvSpPr/>
          <p:nvPr/>
        </p:nvSpPr>
        <p:spPr>
          <a:xfrm>
            <a:off x="3707904" y="2636912"/>
            <a:ext cx="5040560" cy="954107"/>
          </a:xfrm>
          <a:prstGeom prst="rect">
            <a:avLst/>
          </a:prstGeom>
          <a:solidFill>
            <a:schemeClr val="accent3"/>
          </a:solidFill>
        </p:spPr>
        <p:txBody>
          <a:bodyPr wrap="square">
            <a:spAutoFit/>
          </a:bodyPr>
          <a:lstStyle/>
          <a:p>
            <a:r>
              <a:rPr lang="ru-RU" sz="2800" b="1" dirty="0" err="1" smtClean="0">
                <a:latin typeface="Times New Roman" pitchFamily="18" charset="0"/>
                <a:cs typeface="Times New Roman" pitchFamily="18" charset="0"/>
              </a:rPr>
              <a:t>Відповідь</a:t>
            </a:r>
            <a:r>
              <a:rPr lang="ru-RU" sz="2800" b="1" dirty="0" smtClean="0">
                <a:latin typeface="Times New Roman" pitchFamily="18" charset="0"/>
                <a:cs typeface="Times New Roman" pitchFamily="18" charset="0"/>
              </a:rPr>
              <a:t> за </a:t>
            </a:r>
            <a:r>
              <a:rPr lang="ru-RU" sz="2800" b="1" dirty="0" err="1" smtClean="0">
                <a:latin typeface="Times New Roman" pitchFamily="18" charset="0"/>
                <a:cs typeface="Times New Roman" pitchFamily="18" charset="0"/>
              </a:rPr>
              <a:t>навчальним</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відеороликом</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або</a:t>
            </a:r>
            <a:r>
              <a:rPr lang="ru-RU" sz="2800" b="1" dirty="0" smtClean="0">
                <a:latin typeface="Times New Roman" pitchFamily="18" charset="0"/>
                <a:cs typeface="Times New Roman" pitchFamily="18" charset="0"/>
              </a:rPr>
              <a:t> </a:t>
            </a:r>
            <a:r>
              <a:rPr lang="ru-RU" sz="2800" b="1" dirty="0" err="1" smtClean="0">
                <a:latin typeface="Times New Roman" pitchFamily="18" charset="0"/>
                <a:cs typeface="Times New Roman" pitchFamily="18" charset="0"/>
              </a:rPr>
              <a:t>анімацією</a:t>
            </a:r>
            <a:r>
              <a:rPr lang="ru-RU" sz="2800" dirty="0" smtClean="0">
                <a:latin typeface="Times New Roman" pitchFamily="18" charset="0"/>
                <a:cs typeface="Times New Roman" pitchFamily="18" charset="0"/>
              </a:rPr>
              <a:t>. </a:t>
            </a:r>
            <a:endParaRPr lang="ru-RU" sz="2800" dirty="0">
              <a:latin typeface="Times New Roman" pitchFamily="18" charset="0"/>
              <a:cs typeface="Times New Roman" pitchFamily="18" charset="0"/>
            </a:endParaRPr>
          </a:p>
        </p:txBody>
      </p:sp>
      <p:pic>
        <p:nvPicPr>
          <p:cNvPr id="28675" name="Picture 3" descr="D:\Новая папка з картинками\Новая папка (2)\Картинки\knigi-57.gif"/>
          <p:cNvPicPr>
            <a:picLocks noChangeAspect="1" noChangeArrowheads="1" noCrop="1"/>
          </p:cNvPicPr>
          <p:nvPr/>
        </p:nvPicPr>
        <p:blipFill>
          <a:blip r:embed="rId3" cstate="print"/>
          <a:srcRect/>
          <a:stretch>
            <a:fillRect/>
          </a:stretch>
        </p:blipFill>
        <p:spPr bwMode="auto">
          <a:xfrm rot="19549743">
            <a:off x="369271" y="1001779"/>
            <a:ext cx="2944972" cy="2856129"/>
          </a:xfrm>
          <a:prstGeom prst="rect">
            <a:avLst/>
          </a:prstGeom>
          <a:noFill/>
        </p:spPr>
      </p:pic>
      <p:pic>
        <p:nvPicPr>
          <p:cNvPr id="36865" name="Picture 1" descr="D:\Новая папка з картинками\Новая папка (2)\Картинки\hareketli-duvar-kagitlari-android-ikon_300x300.png">
            <a:hlinkClick r:id="rId4" action="ppaction://hlinkfile"/>
          </p:cNvPr>
          <p:cNvPicPr>
            <a:picLocks noChangeAspect="1" noChangeArrowheads="1"/>
          </p:cNvPicPr>
          <p:nvPr/>
        </p:nvPicPr>
        <p:blipFill>
          <a:blip r:embed="rId5" cstate="print"/>
          <a:srcRect/>
          <a:stretch>
            <a:fillRect/>
          </a:stretch>
        </p:blipFill>
        <p:spPr bwMode="auto">
          <a:xfrm rot="1379795">
            <a:off x="7536949" y="3645390"/>
            <a:ext cx="1390662" cy="1390662"/>
          </a:xfrm>
          <a:prstGeom prst="rect">
            <a:avLst/>
          </a:prstGeom>
          <a:noFill/>
        </p:spPr>
      </p:pic>
      <p:pic>
        <p:nvPicPr>
          <p:cNvPr id="8" name="Picture 1" descr="D:\Новая папка з картинками\Новая папка (2)\Картинки\hareketli-duvar-kagitlari-android-ikon_300x300.png">
            <a:hlinkClick r:id="rId6" action="ppaction://hlinkfile"/>
          </p:cNvPr>
          <p:cNvPicPr>
            <a:picLocks noChangeAspect="1" noChangeArrowheads="1"/>
          </p:cNvPicPr>
          <p:nvPr/>
        </p:nvPicPr>
        <p:blipFill>
          <a:blip r:embed="rId5" cstate="print"/>
          <a:srcRect/>
          <a:stretch>
            <a:fillRect/>
          </a:stretch>
        </p:blipFill>
        <p:spPr bwMode="auto">
          <a:xfrm rot="1379795">
            <a:off x="216390" y="3933422"/>
            <a:ext cx="1390662" cy="1390662"/>
          </a:xfrm>
          <a:prstGeom prst="rect">
            <a:avLst/>
          </a:prstGeom>
          <a:noFill/>
        </p:spPr>
      </p:pic>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Шпалери\1322322241_shablon-dlya-detskih-prezentaciy.jpg"/>
          <p:cNvPicPr>
            <a:picLocks noChangeAspect="1" noChangeArrowheads="1"/>
          </p:cNvPicPr>
          <p:nvPr/>
        </p:nvPicPr>
        <p:blipFill>
          <a:blip r:embed="rId2" cstate="print"/>
          <a:srcRect/>
          <a:stretch>
            <a:fillRect/>
          </a:stretch>
        </p:blipFill>
        <p:spPr bwMode="auto">
          <a:xfrm>
            <a:off x="0" y="8620"/>
            <a:ext cx="9144000" cy="6849380"/>
          </a:xfrm>
          <a:prstGeom prst="rect">
            <a:avLst/>
          </a:prstGeom>
          <a:noFill/>
        </p:spPr>
      </p:pic>
      <p:pic>
        <p:nvPicPr>
          <p:cNvPr id="49155" name="Picture 3" descr="D:\Мамуся\Кабінет\фото 2015\DSCN5120.JPG"/>
          <p:cNvPicPr>
            <a:picLocks noChangeAspect="1" noChangeArrowheads="1"/>
          </p:cNvPicPr>
          <p:nvPr/>
        </p:nvPicPr>
        <p:blipFill>
          <a:blip r:embed="rId3" cstate="print"/>
          <a:srcRect/>
          <a:stretch>
            <a:fillRect/>
          </a:stretch>
        </p:blipFill>
        <p:spPr bwMode="auto">
          <a:xfrm>
            <a:off x="0" y="5013176"/>
            <a:ext cx="9143999" cy="1844823"/>
          </a:xfrm>
          <a:prstGeom prst="rect">
            <a:avLst/>
          </a:prstGeom>
          <a:noFill/>
        </p:spPr>
      </p:pic>
      <p:pic>
        <p:nvPicPr>
          <p:cNvPr id="49156" name="Picture 4" descr="D:\Мамуся\Кабінет\фото 2015\DSCN5113.JPG"/>
          <p:cNvPicPr>
            <a:picLocks noChangeAspect="1" noChangeArrowheads="1"/>
          </p:cNvPicPr>
          <p:nvPr/>
        </p:nvPicPr>
        <p:blipFill>
          <a:blip r:embed="rId4" cstate="print"/>
          <a:srcRect/>
          <a:stretch>
            <a:fillRect/>
          </a:stretch>
        </p:blipFill>
        <p:spPr bwMode="auto">
          <a:xfrm>
            <a:off x="251521" y="332656"/>
            <a:ext cx="2808312" cy="2106472"/>
          </a:xfrm>
          <a:prstGeom prst="rect">
            <a:avLst/>
          </a:prstGeom>
          <a:noFill/>
        </p:spPr>
      </p:pic>
      <p:pic>
        <p:nvPicPr>
          <p:cNvPr id="49157" name="Picture 5" descr="D:\Мамуся\Кабінет\фото 2015\DSCN5105.JPG"/>
          <p:cNvPicPr>
            <a:picLocks noChangeAspect="1" noChangeArrowheads="1"/>
          </p:cNvPicPr>
          <p:nvPr/>
        </p:nvPicPr>
        <p:blipFill>
          <a:blip r:embed="rId5" cstate="print"/>
          <a:srcRect/>
          <a:stretch>
            <a:fillRect/>
          </a:stretch>
        </p:blipFill>
        <p:spPr bwMode="auto">
          <a:xfrm>
            <a:off x="4932040" y="188639"/>
            <a:ext cx="3960440" cy="3672409"/>
          </a:xfrm>
          <a:prstGeom prst="rect">
            <a:avLst/>
          </a:prstGeom>
          <a:noFill/>
        </p:spPr>
      </p:pic>
      <p:pic>
        <p:nvPicPr>
          <p:cNvPr id="49160" name="Picture 8" descr="D:\Новая папка з картинками\921c0aded2a507971e99c81f8d569c57.png"/>
          <p:cNvPicPr>
            <a:picLocks noChangeAspect="1" noChangeArrowheads="1"/>
          </p:cNvPicPr>
          <p:nvPr/>
        </p:nvPicPr>
        <p:blipFill>
          <a:blip r:embed="rId6" cstate="print"/>
          <a:srcRect/>
          <a:stretch>
            <a:fillRect/>
          </a:stretch>
        </p:blipFill>
        <p:spPr bwMode="auto">
          <a:xfrm>
            <a:off x="3563888" y="1844825"/>
            <a:ext cx="1224136" cy="636710"/>
          </a:xfrm>
          <a:prstGeom prst="rect">
            <a:avLst/>
          </a:prstGeom>
          <a:noFill/>
        </p:spPr>
      </p:pic>
      <p:pic>
        <p:nvPicPr>
          <p:cNvPr id="49161" name="Picture 9" descr="D:\Новая папка з картинками\921c0aded2a507971e99c81f8d569c57.png"/>
          <p:cNvPicPr>
            <a:picLocks noChangeAspect="1" noChangeArrowheads="1"/>
          </p:cNvPicPr>
          <p:nvPr/>
        </p:nvPicPr>
        <p:blipFill>
          <a:blip r:embed="rId7" cstate="print"/>
          <a:srcRect/>
          <a:stretch>
            <a:fillRect/>
          </a:stretch>
        </p:blipFill>
        <p:spPr bwMode="auto">
          <a:xfrm>
            <a:off x="3419872" y="1340768"/>
            <a:ext cx="1236014" cy="642888"/>
          </a:xfrm>
          <a:prstGeom prst="rect">
            <a:avLst/>
          </a:prstGeom>
          <a:noFill/>
        </p:spPr>
      </p:pic>
      <p:sp>
        <p:nvSpPr>
          <p:cNvPr id="9" name="Прямоугольник 8"/>
          <p:cNvSpPr/>
          <p:nvPr/>
        </p:nvSpPr>
        <p:spPr>
          <a:xfrm>
            <a:off x="251520" y="2636912"/>
            <a:ext cx="3744416" cy="1015663"/>
          </a:xfrm>
          <a:prstGeom prst="rect">
            <a:avLst/>
          </a:prstGeom>
        </p:spPr>
        <p:txBody>
          <a:bodyPr wrap="square">
            <a:spAutoFit/>
          </a:bodyPr>
          <a:lstStyle/>
          <a:p>
            <a:r>
              <a:rPr lang="ru-RU" sz="2000" b="1" dirty="0" err="1" smtClean="0">
                <a:latin typeface="Times New Roman" pitchFamily="18" charset="0"/>
                <a:cs typeface="Times New Roman" pitchFamily="18" charset="0"/>
              </a:rPr>
              <a:t>Відповідь</a:t>
            </a:r>
            <a:r>
              <a:rPr lang="ru-RU" sz="2000" b="1" dirty="0" smtClean="0">
                <a:latin typeface="Times New Roman" pitchFamily="18" charset="0"/>
                <a:cs typeface="Times New Roman" pitchFamily="18" charset="0"/>
              </a:rPr>
              <a:t> за </a:t>
            </a:r>
            <a:r>
              <a:rPr lang="ru-RU" sz="2000" b="1" dirty="0" err="1" smtClean="0">
                <a:latin typeface="Times New Roman" pitchFamily="18" charset="0"/>
                <a:cs typeface="Times New Roman" pitchFamily="18" charset="0"/>
              </a:rPr>
              <a:t>опорним</a:t>
            </a:r>
            <a:r>
              <a:rPr lang="ru-RU" sz="2000" b="1" dirty="0" smtClean="0">
                <a:latin typeface="Times New Roman" pitchFamily="18" charset="0"/>
                <a:cs typeface="Times New Roman" pitchFamily="18" charset="0"/>
              </a:rPr>
              <a:t> конспектом, опорною схемою, таблицею, </a:t>
            </a:r>
            <a:r>
              <a:rPr lang="ru-RU" sz="2000" b="1" dirty="0" err="1" smtClean="0">
                <a:latin typeface="Times New Roman" pitchFamily="18" charset="0"/>
                <a:cs typeface="Times New Roman" pitchFamily="18" charset="0"/>
              </a:rPr>
              <a:t>ілюстрацією</a:t>
            </a: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331640" y="94632"/>
            <a:ext cx="7200800" cy="461665"/>
          </a:xfrm>
          <a:prstGeom prst="rect">
            <a:avLst/>
          </a:prstGeom>
          <a:solidFill>
            <a:schemeClr val="tx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uk-UA" sz="2400" dirty="0" smtClean="0">
                <a:latin typeface="Times New Roman" pitchFamily="18" charset="0"/>
                <a:cs typeface="Times New Roman" pitchFamily="18" charset="0"/>
              </a:rPr>
              <a:t>АЛЬБОМ КАБІНЕТУ ГЕОГРАФІЇ. </a:t>
            </a:r>
            <a:r>
              <a:rPr lang="uk-UA" sz="2400" smtClean="0">
                <a:latin typeface="Times New Roman" pitchFamily="18" charset="0"/>
                <a:cs typeface="Times New Roman" pitchFamily="18" charset="0"/>
              </a:rPr>
              <a:t>2004-2015 рр</a:t>
            </a:r>
            <a:r>
              <a:rPr lang="uk-UA" sz="2400" dirty="0" smtClean="0">
                <a:latin typeface="Times New Roman" pitchFamily="18"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pic>
        <p:nvPicPr>
          <p:cNvPr id="1026" name="Picture 2" descr="E:\АТЕСТАЦІЯ\до атестації\P2087155.JPG"/>
          <p:cNvPicPr>
            <a:picLocks noChangeAspect="1" noChangeArrowheads="1"/>
          </p:cNvPicPr>
          <p:nvPr/>
        </p:nvPicPr>
        <p:blipFill>
          <a:blip r:embed="rId2" cstate="print"/>
          <a:srcRect/>
          <a:stretch>
            <a:fillRect/>
          </a:stretch>
        </p:blipFill>
        <p:spPr bwMode="auto">
          <a:xfrm>
            <a:off x="323528" y="692696"/>
            <a:ext cx="8496944" cy="5904656"/>
          </a:xfrm>
          <a:prstGeom prst="rect">
            <a:avLst/>
          </a:prstGeom>
          <a:ln w="76200">
            <a:solidFill>
              <a:schemeClr val="accent5">
                <a:lumMod val="75000"/>
              </a:schemeClr>
            </a:solidFill>
          </a:ln>
          <a:effectLst>
            <a:outerShdw blurRad="292100" dist="139700" dir="2700000" algn="tl" rotWithShape="0">
              <a:srgbClr val="333333">
                <a:alpha val="65000"/>
              </a:srgbClr>
            </a:outerShdw>
          </a:effectLst>
        </p:spPr>
      </p:pic>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Шпалери\1322322241_shablon-dlya-detskih-prezentaci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9512" y="5085184"/>
            <a:ext cx="8712968" cy="1323439"/>
          </a:xfrm>
          <a:prstGeom prst="rect">
            <a:avLst/>
          </a:prstGeom>
          <a:solidFill>
            <a:srgbClr val="92D050"/>
          </a:solidFill>
        </p:spPr>
        <p:txBody>
          <a:bodyPr wrap="square">
            <a:spAutoFit/>
          </a:bodyPr>
          <a:lstStyle/>
          <a:p>
            <a:r>
              <a:rPr lang="ru-RU" sz="8000" b="1" dirty="0" err="1" smtClean="0">
                <a:latin typeface="Times New Roman" pitchFamily="18" charset="0"/>
                <a:cs typeface="Times New Roman" pitchFamily="18" charset="0"/>
              </a:rPr>
              <a:t>ПОПС-формула</a:t>
            </a:r>
            <a:r>
              <a:rPr lang="ru-RU" sz="8000" b="1" dirty="0" smtClean="0">
                <a:latin typeface="Times New Roman" pitchFamily="18" charset="0"/>
                <a:cs typeface="Times New Roman" pitchFamily="18" charset="0"/>
              </a:rPr>
              <a:t>.</a:t>
            </a:r>
            <a:r>
              <a:rPr lang="ru-RU" sz="8000" dirty="0" smtClean="0">
                <a:latin typeface="Times New Roman" pitchFamily="18" charset="0"/>
                <a:cs typeface="Times New Roman" pitchFamily="18" charset="0"/>
              </a:rPr>
              <a:t> </a:t>
            </a:r>
            <a:endParaRPr lang="ru-RU" sz="8000" dirty="0">
              <a:latin typeface="Times New Roman" pitchFamily="18" charset="0"/>
              <a:cs typeface="Times New Roman" pitchFamily="18" charset="0"/>
            </a:endParaRPr>
          </a:p>
        </p:txBody>
      </p:sp>
      <p:sp>
        <p:nvSpPr>
          <p:cNvPr id="29699" name="Rectangle 3"/>
          <p:cNvSpPr>
            <a:spLocks noChangeArrowheads="1"/>
          </p:cNvSpPr>
          <p:nvPr/>
        </p:nvSpPr>
        <p:spPr bwMode="auto">
          <a:xfrm>
            <a:off x="323528" y="496841"/>
            <a:ext cx="3888432"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П – </a:t>
            </a:r>
            <a:r>
              <a:rPr kumimoji="0" lang="ru-RU" sz="3200" b="1" i="0" u="none" strike="noStrike" cap="none" normalizeH="0" baseline="0" dirty="0" err="1" smtClean="0">
                <a:ln>
                  <a:noFill/>
                </a:ln>
                <a:solidFill>
                  <a:schemeClr val="accent2">
                    <a:lumMod val="50000"/>
                  </a:schemeClr>
                </a:solidFill>
                <a:effectLst/>
                <a:latin typeface="Times New Roman" pitchFamily="18" charset="0"/>
                <a:ea typeface="Calibri" pitchFamily="34" charset="0"/>
                <a:cs typeface="Times New Roman" pitchFamily="18" charset="0"/>
              </a:rPr>
              <a:t>позиція</a:t>
            </a:r>
            <a:r>
              <a:rPr kumimoji="0" lang="ru-RU" sz="3200" b="1" i="0" u="none" strike="noStrike" cap="none" normalizeH="0" baseline="0" dirty="0" smtClean="0">
                <a:ln>
                  <a:noFill/>
                </a:ln>
                <a:solidFill>
                  <a:schemeClr val="accent2">
                    <a:lumMod val="50000"/>
                  </a:schemeClr>
                </a:solidFill>
                <a:effectLst/>
                <a:latin typeface="Times New Roman" pitchFamily="18" charset="0"/>
                <a:ea typeface="Calibri" pitchFamily="34" charset="0"/>
                <a:cs typeface="Times New Roman" pitchFamily="18" charset="0"/>
              </a:rPr>
              <a:t>,</a:t>
            </a:r>
            <a:endParaRPr kumimoji="0" lang="ru-RU" sz="3200" b="0" i="0" u="none" strike="noStrike" cap="none" normalizeH="0" baseline="0" dirty="0" smtClean="0">
              <a:ln>
                <a:noFill/>
              </a:ln>
              <a:solidFill>
                <a:schemeClr val="accent2">
                  <a:lumMod val="50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О - </a:t>
            </a:r>
            <a:r>
              <a:rPr kumimoji="0" lang="ru-RU" sz="3200" b="1" i="0" u="none" strike="noStrike" cap="none" normalizeH="0" baseline="0" dirty="0" err="1" smtClean="0">
                <a:ln>
                  <a:noFill/>
                </a:ln>
                <a:solidFill>
                  <a:srgbClr val="00B050"/>
                </a:solidFill>
                <a:effectLst/>
                <a:latin typeface="Times New Roman" pitchFamily="18" charset="0"/>
                <a:ea typeface="Calibri" pitchFamily="34" charset="0"/>
                <a:cs typeface="Times New Roman" pitchFamily="18" charset="0"/>
              </a:rPr>
              <a:t>обгрунтування</a:t>
            </a:r>
            <a:r>
              <a:rPr kumimoji="0" lang="ru-RU" sz="3200" b="1"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err="1" smtClean="0">
                <a:ln>
                  <a:noFill/>
                </a:ln>
                <a:solidFill>
                  <a:srgbClr val="00B050"/>
                </a:solidFill>
                <a:effectLst/>
                <a:latin typeface="Times New Roman" pitchFamily="18" charset="0"/>
                <a:ea typeface="Calibri" pitchFamily="34" charset="0"/>
                <a:cs typeface="Times New Roman" pitchFamily="18" charset="0"/>
              </a:rPr>
              <a:t>або</a:t>
            </a:r>
            <a:r>
              <a:rPr kumimoji="0" lang="ru-RU" sz="3200" b="1"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err="1" smtClean="0">
                <a:ln>
                  <a:noFill/>
                </a:ln>
                <a:solidFill>
                  <a:srgbClr val="00B050"/>
                </a:solidFill>
                <a:effectLst/>
                <a:latin typeface="Times New Roman" pitchFamily="18" charset="0"/>
                <a:ea typeface="Calibri" pitchFamily="34" charset="0"/>
                <a:cs typeface="Times New Roman" pitchFamily="18" charset="0"/>
              </a:rPr>
              <a:t>пояснення</a:t>
            </a:r>
            <a:r>
              <a:rPr kumimoji="0" lang="ru-RU" sz="3200" b="1"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a:t>
            </a:r>
            <a:endParaRPr lang="ru-RU" sz="3200" dirty="0" smtClean="0">
              <a:solidFill>
                <a:srgbClr val="00B05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smtClean="0">
                <a:ln>
                  <a:noFill/>
                </a:ln>
                <a:solidFill>
                  <a:schemeClr val="accent4">
                    <a:lumMod val="50000"/>
                  </a:schemeClr>
                </a:solidFill>
                <a:effectLst/>
                <a:latin typeface="Times New Roman" pitchFamily="18" charset="0"/>
                <a:ea typeface="Calibri" pitchFamily="34" charset="0"/>
                <a:cs typeface="Times New Roman" pitchFamily="18" charset="0"/>
              </a:rPr>
              <a:t>П – приклад, </a:t>
            </a:r>
            <a:endParaRPr kumimoji="0" lang="ru-RU" sz="3200" b="0" i="0" u="none" strike="noStrike" cap="none" normalizeH="0" baseline="0" dirty="0" smtClean="0">
              <a:ln>
                <a:noFill/>
              </a:ln>
              <a:solidFill>
                <a:schemeClr val="accent4">
                  <a:lumMod val="50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С - </a:t>
            </a:r>
            <a:r>
              <a:rPr kumimoji="0" lang="ru-RU" sz="32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судження</a:t>
            </a:r>
            <a:r>
              <a:rPr kumimoji="0" lang="ru-RU"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або</a:t>
            </a:r>
            <a:r>
              <a:rPr kumimoji="0" lang="ru-RU"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ru-RU" sz="32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наслідок</a:t>
            </a:r>
            <a:r>
              <a:rPr kumimoji="0" lang="ru-RU"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ru-RU" sz="32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 name="Прямоугольник 4"/>
          <p:cNvSpPr/>
          <p:nvPr/>
        </p:nvSpPr>
        <p:spPr>
          <a:xfrm>
            <a:off x="4499992" y="620688"/>
            <a:ext cx="4176464" cy="400110"/>
          </a:xfrm>
          <a:prstGeom prst="rect">
            <a:avLst/>
          </a:prstGeom>
        </p:spPr>
        <p:txBody>
          <a:bodyPr wrap="square">
            <a:spAutoFit/>
          </a:bodyPr>
          <a:lstStyle/>
          <a:p>
            <a:r>
              <a:rPr lang="ru-RU" sz="2000" b="1" dirty="0" smtClean="0">
                <a:solidFill>
                  <a:schemeClr val="accent2">
                    <a:lumMod val="50000"/>
                  </a:schemeClr>
                </a:solidFill>
              </a:rPr>
              <a:t>«Я </a:t>
            </a:r>
            <a:r>
              <a:rPr lang="ru-RU" sz="2000" b="1" dirty="0" err="1" smtClean="0">
                <a:solidFill>
                  <a:schemeClr val="accent2">
                    <a:lumMod val="50000"/>
                  </a:schemeClr>
                </a:solidFill>
              </a:rPr>
              <a:t>вважаю</a:t>
            </a:r>
            <a:r>
              <a:rPr lang="ru-RU" sz="2000" b="1" dirty="0" smtClean="0">
                <a:solidFill>
                  <a:schemeClr val="accent2">
                    <a:lumMod val="50000"/>
                  </a:schemeClr>
                </a:solidFill>
              </a:rPr>
              <a:t>, </a:t>
            </a:r>
            <a:r>
              <a:rPr lang="ru-RU" sz="2000" b="1" dirty="0" err="1" smtClean="0">
                <a:solidFill>
                  <a:schemeClr val="accent2">
                    <a:lumMod val="50000"/>
                  </a:schemeClr>
                </a:solidFill>
              </a:rPr>
              <a:t>що</a:t>
            </a:r>
            <a:r>
              <a:rPr lang="ru-RU" sz="2000" b="1" dirty="0" smtClean="0">
                <a:solidFill>
                  <a:schemeClr val="accent2">
                    <a:lumMod val="50000"/>
                  </a:schemeClr>
                </a:solidFill>
              </a:rPr>
              <a:t> ...»</a:t>
            </a:r>
            <a:endParaRPr lang="ru-RU" sz="2000" dirty="0">
              <a:solidFill>
                <a:schemeClr val="accent2">
                  <a:lumMod val="50000"/>
                </a:schemeClr>
              </a:solidFill>
            </a:endParaRPr>
          </a:p>
        </p:txBody>
      </p:sp>
      <p:sp>
        <p:nvSpPr>
          <p:cNvPr id="6" name="Прямоугольник 5"/>
          <p:cNvSpPr/>
          <p:nvPr/>
        </p:nvSpPr>
        <p:spPr>
          <a:xfrm>
            <a:off x="4499992" y="1124744"/>
            <a:ext cx="4644008" cy="400110"/>
          </a:xfrm>
          <a:prstGeom prst="rect">
            <a:avLst/>
          </a:prstGeom>
        </p:spPr>
        <p:txBody>
          <a:bodyPr wrap="square">
            <a:spAutoFit/>
          </a:bodyPr>
          <a:lstStyle/>
          <a:p>
            <a:r>
              <a:rPr lang="ru-RU" sz="2000" b="1" dirty="0" smtClean="0">
                <a:solidFill>
                  <a:srgbClr val="00B050"/>
                </a:solidFill>
              </a:rPr>
              <a:t>«Тому </a:t>
            </a:r>
            <a:r>
              <a:rPr lang="ru-RU" sz="2000" b="1" dirty="0" err="1" smtClean="0">
                <a:solidFill>
                  <a:srgbClr val="00B050"/>
                </a:solidFill>
              </a:rPr>
              <a:t>що</a:t>
            </a:r>
            <a:r>
              <a:rPr lang="ru-RU" sz="2000" b="1" dirty="0" smtClean="0">
                <a:solidFill>
                  <a:srgbClr val="00B050"/>
                </a:solidFill>
              </a:rPr>
              <a:t> ...»</a:t>
            </a:r>
            <a:endParaRPr lang="ru-RU" sz="2000" dirty="0">
              <a:solidFill>
                <a:srgbClr val="00B050"/>
              </a:solidFill>
            </a:endParaRPr>
          </a:p>
        </p:txBody>
      </p:sp>
      <p:sp>
        <p:nvSpPr>
          <p:cNvPr id="7" name="Прямоугольник 6"/>
          <p:cNvSpPr/>
          <p:nvPr/>
        </p:nvSpPr>
        <p:spPr>
          <a:xfrm>
            <a:off x="4499992" y="2060848"/>
            <a:ext cx="4464496" cy="400110"/>
          </a:xfrm>
          <a:prstGeom prst="rect">
            <a:avLst/>
          </a:prstGeom>
        </p:spPr>
        <p:txBody>
          <a:bodyPr wrap="square">
            <a:spAutoFit/>
          </a:bodyPr>
          <a:lstStyle/>
          <a:p>
            <a:r>
              <a:rPr lang="ru-RU" sz="2000" b="1" dirty="0" smtClean="0">
                <a:solidFill>
                  <a:schemeClr val="accent4">
                    <a:lumMod val="50000"/>
                  </a:schemeClr>
                </a:solidFill>
              </a:rPr>
              <a:t>«Я </a:t>
            </a:r>
            <a:r>
              <a:rPr lang="ru-RU" sz="2000" b="1" dirty="0" err="1" smtClean="0">
                <a:solidFill>
                  <a:schemeClr val="accent4">
                    <a:lumMod val="50000"/>
                  </a:schemeClr>
                </a:solidFill>
              </a:rPr>
              <a:t>можу</a:t>
            </a:r>
            <a:r>
              <a:rPr lang="ru-RU" sz="2000" b="1" dirty="0" smtClean="0">
                <a:solidFill>
                  <a:schemeClr val="accent4">
                    <a:lumMod val="50000"/>
                  </a:schemeClr>
                </a:solidFill>
              </a:rPr>
              <a:t> </a:t>
            </a:r>
            <a:r>
              <a:rPr lang="ru-RU" sz="2000" b="1" dirty="0" err="1" smtClean="0">
                <a:solidFill>
                  <a:schemeClr val="accent4">
                    <a:lumMod val="50000"/>
                  </a:schemeClr>
                </a:solidFill>
              </a:rPr>
              <a:t>це</a:t>
            </a:r>
            <a:r>
              <a:rPr lang="ru-RU" sz="2000" b="1" dirty="0" smtClean="0">
                <a:solidFill>
                  <a:schemeClr val="accent4">
                    <a:lumMod val="50000"/>
                  </a:schemeClr>
                </a:solidFill>
              </a:rPr>
              <a:t> довести на </a:t>
            </a:r>
            <a:r>
              <a:rPr lang="ru-RU" sz="2000" b="1" dirty="0" err="1" smtClean="0">
                <a:solidFill>
                  <a:schemeClr val="accent4">
                    <a:lumMod val="50000"/>
                  </a:schemeClr>
                </a:solidFill>
              </a:rPr>
              <a:t>прикладі</a:t>
            </a:r>
            <a:r>
              <a:rPr lang="ru-RU" sz="2000" b="1" dirty="0" smtClean="0">
                <a:solidFill>
                  <a:schemeClr val="accent4">
                    <a:lumMod val="50000"/>
                  </a:schemeClr>
                </a:solidFill>
              </a:rPr>
              <a:t> </a:t>
            </a:r>
            <a:r>
              <a:rPr lang="ru-RU" sz="2000" b="1" dirty="0" smtClean="0">
                <a:solidFill>
                  <a:srgbClr val="002060"/>
                </a:solidFill>
              </a:rPr>
              <a:t>...»</a:t>
            </a:r>
            <a:endParaRPr lang="ru-RU" sz="2000" dirty="0">
              <a:solidFill>
                <a:srgbClr val="002060"/>
              </a:solidFill>
            </a:endParaRPr>
          </a:p>
        </p:txBody>
      </p:sp>
      <p:sp>
        <p:nvSpPr>
          <p:cNvPr id="8" name="Прямоугольник 7"/>
          <p:cNvSpPr/>
          <p:nvPr/>
        </p:nvSpPr>
        <p:spPr>
          <a:xfrm>
            <a:off x="4499992" y="2636913"/>
            <a:ext cx="4464496" cy="646331"/>
          </a:xfrm>
          <a:prstGeom prst="rect">
            <a:avLst/>
          </a:prstGeom>
        </p:spPr>
        <p:txBody>
          <a:bodyPr wrap="square">
            <a:spAutoFit/>
          </a:bodyPr>
          <a:lstStyle/>
          <a:p>
            <a:r>
              <a:rPr lang="ru-RU" b="1" dirty="0" smtClean="0">
                <a:solidFill>
                  <a:srgbClr val="FF0000"/>
                </a:solidFill>
              </a:rPr>
              <a:t>«</a:t>
            </a:r>
            <a:r>
              <a:rPr lang="ru-RU" b="1" dirty="0" err="1" smtClean="0">
                <a:solidFill>
                  <a:srgbClr val="FF0000"/>
                </a:solidFill>
              </a:rPr>
              <a:t>Виходячи</a:t>
            </a:r>
            <a:r>
              <a:rPr lang="ru-RU" b="1" dirty="0" smtClean="0">
                <a:solidFill>
                  <a:srgbClr val="FF0000"/>
                </a:solidFill>
              </a:rPr>
              <a:t> </a:t>
            </a:r>
            <a:r>
              <a:rPr lang="ru-RU" b="1" dirty="0" err="1" smtClean="0">
                <a:solidFill>
                  <a:srgbClr val="FF0000"/>
                </a:solidFill>
              </a:rPr>
              <a:t>з</a:t>
            </a:r>
            <a:r>
              <a:rPr lang="ru-RU" b="1" dirty="0" smtClean="0">
                <a:solidFill>
                  <a:srgbClr val="FF0000"/>
                </a:solidFill>
              </a:rPr>
              <a:t> </a:t>
            </a:r>
            <a:r>
              <a:rPr lang="ru-RU" b="1" dirty="0" err="1" smtClean="0">
                <a:solidFill>
                  <a:srgbClr val="FF0000"/>
                </a:solidFill>
              </a:rPr>
              <a:t>цього</a:t>
            </a:r>
            <a:r>
              <a:rPr lang="ru-RU" b="1" dirty="0" smtClean="0">
                <a:solidFill>
                  <a:srgbClr val="FF0000"/>
                </a:solidFill>
              </a:rPr>
              <a:t>, я </a:t>
            </a:r>
            <a:r>
              <a:rPr lang="ru-RU" b="1" dirty="0" err="1" smtClean="0">
                <a:solidFill>
                  <a:srgbClr val="FF0000"/>
                </a:solidFill>
              </a:rPr>
              <a:t>роблю</a:t>
            </a:r>
            <a:r>
              <a:rPr lang="ru-RU" b="1" dirty="0" smtClean="0">
                <a:solidFill>
                  <a:srgbClr val="FF0000"/>
                </a:solidFill>
              </a:rPr>
              <a:t> </a:t>
            </a:r>
            <a:r>
              <a:rPr lang="ru-RU" b="1" dirty="0" err="1" smtClean="0">
                <a:solidFill>
                  <a:srgbClr val="FF0000"/>
                </a:solidFill>
              </a:rPr>
              <a:t>висновок</a:t>
            </a:r>
            <a:r>
              <a:rPr lang="ru-RU" b="1" dirty="0" smtClean="0">
                <a:solidFill>
                  <a:srgbClr val="FF0000"/>
                </a:solidFill>
              </a:rPr>
              <a:t> про те, </a:t>
            </a:r>
            <a:r>
              <a:rPr lang="ru-RU" b="1" dirty="0" err="1" smtClean="0">
                <a:solidFill>
                  <a:srgbClr val="FF0000"/>
                </a:solidFill>
              </a:rPr>
              <a:t>що</a:t>
            </a:r>
            <a:r>
              <a:rPr lang="ru-RU" b="1" dirty="0" smtClean="0">
                <a:solidFill>
                  <a:srgbClr val="FF0000"/>
                </a:solidFill>
              </a:rPr>
              <a:t> ...»</a:t>
            </a:r>
            <a:endParaRPr lang="ru-RU" dirty="0">
              <a:solidFill>
                <a:srgbClr val="FF0000"/>
              </a:solidFill>
            </a:endParaRPr>
          </a:p>
        </p:txBody>
      </p:sp>
    </p:spTree>
  </p:cSld>
  <p:clrMapOvr>
    <a:masterClrMapping/>
  </p:clrMapOvr>
  <p:transition>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палери\kalendar-fon-dlya-prezentacij.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7" name="Picture 3" descr="C:\Users\Вита\Desktop\Виступ на МО\6-9-638.jpg"/>
          <p:cNvPicPr>
            <a:picLocks noChangeAspect="1" noChangeArrowheads="1"/>
          </p:cNvPicPr>
          <p:nvPr/>
        </p:nvPicPr>
        <p:blipFill>
          <a:blip r:embed="rId3" cstate="print"/>
          <a:srcRect/>
          <a:stretch>
            <a:fillRect/>
          </a:stretch>
        </p:blipFill>
        <p:spPr bwMode="auto">
          <a:xfrm>
            <a:off x="0" y="1484784"/>
            <a:ext cx="9144000" cy="5373216"/>
          </a:xfrm>
          <a:prstGeom prst="rect">
            <a:avLst/>
          </a:prstGeom>
          <a:noFill/>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Шпалери\kalendar-fon-dlya-prezentacij.jpg"/>
          <p:cNvPicPr>
            <a:picLocks noChangeAspect="1" noChangeArrowheads="1"/>
          </p:cNvPicPr>
          <p:nvPr/>
        </p:nvPicPr>
        <p:blipFill>
          <a:blip r:embed="rId2" cstate="print"/>
          <a:srcRect/>
          <a:stretch>
            <a:fillRect/>
          </a:stretch>
        </p:blipFill>
        <p:spPr bwMode="auto">
          <a:xfrm>
            <a:off x="-26294" y="0"/>
            <a:ext cx="9170294" cy="6858000"/>
          </a:xfrm>
          <a:prstGeom prst="rect">
            <a:avLst/>
          </a:prstGeom>
          <a:noFill/>
        </p:spPr>
      </p:pic>
      <p:sp>
        <p:nvSpPr>
          <p:cNvPr id="3" name="Прямоугольник 2"/>
          <p:cNvSpPr/>
          <p:nvPr/>
        </p:nvSpPr>
        <p:spPr>
          <a:xfrm>
            <a:off x="827584" y="1988840"/>
            <a:ext cx="7488832" cy="584775"/>
          </a:xfrm>
          <a:prstGeom prst="rect">
            <a:avLst/>
          </a:prstGeom>
          <a:solidFill>
            <a:schemeClr val="accent2">
              <a:lumMod val="60000"/>
              <a:lumOff val="40000"/>
            </a:schemeClr>
          </a:solidFill>
        </p:spPr>
        <p:txBody>
          <a:bodyPr wrap="square">
            <a:spAutoFit/>
          </a:bodyPr>
          <a:lstStyle/>
          <a:p>
            <a:r>
              <a:rPr lang="ru-RU" sz="3200" b="1" dirty="0" err="1" smtClean="0">
                <a:latin typeface="Times New Roman" pitchFamily="18" charset="0"/>
                <a:cs typeface="Times New Roman" pitchFamily="18" charset="0"/>
              </a:rPr>
              <a:t>Синквейн</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сенкан</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синканта</a:t>
            </a:r>
            <a:r>
              <a:rPr lang="ru-RU" sz="3200" b="1" dirty="0" smtClean="0">
                <a:latin typeface="Times New Roman" pitchFamily="18" charset="0"/>
                <a:cs typeface="Times New Roman" pitchFamily="18" charset="0"/>
              </a:rPr>
              <a:t>)</a:t>
            </a:r>
            <a:endParaRPr lang="ru-RU" sz="3200" dirty="0">
              <a:latin typeface="Times New Roman" pitchFamily="18" charset="0"/>
              <a:cs typeface="Times New Roman" pitchFamily="18" charset="0"/>
            </a:endParaRPr>
          </a:p>
        </p:txBody>
      </p:sp>
      <p:sp>
        <p:nvSpPr>
          <p:cNvPr id="30723" name="Rectangle 3"/>
          <p:cNvSpPr>
            <a:spLocks noChangeArrowheads="1"/>
          </p:cNvSpPr>
          <p:nvPr/>
        </p:nvSpPr>
        <p:spPr bwMode="auto">
          <a:xfrm>
            <a:off x="0" y="2696914"/>
            <a:ext cx="2843808"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іменник</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прикметник</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прикметник</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дієслово</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дієслово</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дієслово</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ключова</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фраза</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іменник</a:t>
            </a:r>
            <a:endParaRPr kumimoji="0" lang="ru-RU"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24" name="Rectangle 4"/>
          <p:cNvSpPr>
            <a:spLocks noChangeArrowheads="1"/>
          </p:cNvSpPr>
          <p:nvPr/>
        </p:nvSpPr>
        <p:spPr bwMode="auto">
          <a:xfrm>
            <a:off x="2699792" y="2756727"/>
            <a:ext cx="4176464"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Молекула.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Маленька,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рухлива.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Рухається,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притягається, відштовхується.</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Молекула – найменша частинка речовини.</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Частинка.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5" name="Rectangle 5"/>
          <p:cNvSpPr>
            <a:spLocks noChangeArrowheads="1"/>
          </p:cNvSpPr>
          <p:nvPr/>
        </p:nvSpPr>
        <p:spPr bwMode="auto">
          <a:xfrm>
            <a:off x="6156176" y="2708920"/>
            <a:ext cx="2987824" cy="34962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Температура.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Вимірювана, залежна.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Підвищується, знижується - змінюється.</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Ступінь </a:t>
            </a:r>
            <a:r>
              <a:rPr kumimoji="0" lang="uk-UA"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нагрітості</a:t>
            </a: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тіла.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Величина.</a:t>
            </a: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plu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2769" name="Object 1"/>
          <p:cNvGraphicFramePr>
            <a:graphicFrameLocks noChangeAspect="1"/>
          </p:cNvGraphicFramePr>
          <p:nvPr/>
        </p:nvGraphicFramePr>
        <p:xfrm>
          <a:off x="0" y="0"/>
          <a:ext cx="9144000" cy="6858000"/>
        </p:xfrm>
        <a:graphic>
          <a:graphicData uri="http://schemas.openxmlformats.org/presentationml/2006/ole">
            <p:oleObj spid="_x0000_s32769" name="Слайд" r:id="rId3" imgW="4570541" imgH="3427323" progId="PowerPoint.Slide.12">
              <p:embed/>
            </p:oleObj>
          </a:graphicData>
        </a:graphic>
      </p:graphicFrame>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D:\Шпалери\fon-osenni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1746" name="Rectangle 2"/>
          <p:cNvSpPr>
            <a:spLocks noChangeArrowheads="1"/>
          </p:cNvSpPr>
          <p:nvPr/>
        </p:nvSpPr>
        <p:spPr bwMode="auto">
          <a:xfrm>
            <a:off x="1691680" y="1929495"/>
            <a:ext cx="619268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9600" b="0" i="0" u="none" strike="noStrike" cap="none" normalizeH="0" baseline="0" dirty="0" smtClean="0">
                <a:ln>
                  <a:noFill/>
                </a:ln>
                <a:solidFill>
                  <a:schemeClr val="accent2">
                    <a:lumMod val="50000"/>
                  </a:schemeClr>
                </a:solidFill>
                <a:effectLst/>
                <a:latin typeface="Monotype Corsiva" pitchFamily="66" charset="0"/>
                <a:ea typeface="Calibri" pitchFamily="34" charset="0"/>
                <a:cs typeface="Times New Roman" pitchFamily="18" charset="0"/>
              </a:rPr>
              <a:t>Творчість</a:t>
            </a:r>
            <a:endParaRPr kumimoji="0" lang="uk-UA" sz="9600" b="0" i="0" u="none" strike="noStrike" cap="none" normalizeH="0" baseline="0" dirty="0" smtClean="0">
              <a:ln>
                <a:noFill/>
              </a:ln>
              <a:solidFill>
                <a:schemeClr val="accent2">
                  <a:lumMod val="50000"/>
                </a:schemeClr>
              </a:solidFill>
              <a:effectLst/>
              <a:latin typeface="Monotype Corsiva" pitchFamily="66"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АТЕСТАЦІЯ\до атестації\DSC_0282.JPG"/>
          <p:cNvPicPr>
            <a:picLocks noChangeAspect="1" noChangeArrowheads="1"/>
          </p:cNvPicPr>
          <p:nvPr/>
        </p:nvPicPr>
        <p:blipFill>
          <a:blip r:embed="rId2" cstate="print"/>
          <a:srcRect/>
          <a:stretch>
            <a:fillRect/>
          </a:stretch>
        </p:blipFill>
        <p:spPr bwMode="auto">
          <a:xfrm>
            <a:off x="179512" y="260648"/>
            <a:ext cx="4464496" cy="6408712"/>
          </a:xfrm>
          <a:prstGeom prst="rect">
            <a:avLst/>
          </a:prstGeom>
          <a:noFill/>
          <a:ln w="57150">
            <a:solidFill>
              <a:srgbClr val="0070C0"/>
            </a:solidFill>
          </a:ln>
        </p:spPr>
      </p:pic>
      <p:sp>
        <p:nvSpPr>
          <p:cNvPr id="3" name="Прямоугольник 2"/>
          <p:cNvSpPr/>
          <p:nvPr/>
        </p:nvSpPr>
        <p:spPr>
          <a:xfrm>
            <a:off x="5076056" y="1484784"/>
            <a:ext cx="3744416" cy="1200329"/>
          </a:xfrm>
          <a:prstGeom prst="rect">
            <a:avLst/>
          </a:prstGeom>
        </p:spPr>
        <p:txBody>
          <a:bodyPr wrap="square">
            <a:spAutoFit/>
          </a:bodyPr>
          <a:lstStyle/>
          <a:p>
            <a:r>
              <a:rPr lang="uk-UA" b="1" dirty="0" smtClean="0">
                <a:solidFill>
                  <a:srgbClr val="3A1A68"/>
                </a:solidFill>
                <a:effectLst>
                  <a:outerShdw blurRad="38100" dist="38100" dir="2700000" algn="tl">
                    <a:srgbClr val="000000"/>
                  </a:outerShdw>
                </a:effectLst>
              </a:rPr>
              <a:t>Основні річкові системи України.</a:t>
            </a:r>
            <a:br>
              <a:rPr lang="uk-UA" b="1" dirty="0" smtClean="0">
                <a:solidFill>
                  <a:srgbClr val="3A1A68"/>
                </a:solidFill>
                <a:effectLst>
                  <a:outerShdw blurRad="38100" dist="38100" dir="2700000" algn="tl">
                    <a:srgbClr val="000000"/>
                  </a:outerShdw>
                </a:effectLst>
              </a:rPr>
            </a:br>
            <a:r>
              <a:rPr lang="uk-UA" b="1" dirty="0" smtClean="0">
                <a:solidFill>
                  <a:srgbClr val="3A1A68"/>
                </a:solidFill>
                <a:effectLst>
                  <a:outerShdw blurRad="38100" dist="38100" dir="2700000" algn="tl">
                    <a:srgbClr val="000000"/>
                  </a:outerShdw>
                </a:effectLst>
              </a:rPr>
              <a:t>Річки </a:t>
            </a:r>
            <a:r>
              <a:rPr lang="uk-UA" b="1" dirty="0" err="1" smtClean="0">
                <a:solidFill>
                  <a:srgbClr val="3A1A68"/>
                </a:solidFill>
                <a:effectLst>
                  <a:outerShdw blurRad="38100" dist="38100" dir="2700000" algn="tl">
                    <a:srgbClr val="000000"/>
                  </a:outerShdw>
                </a:effectLst>
              </a:rPr>
              <a:t>Тернопілля</a:t>
            </a:r>
            <a:r>
              <a:rPr lang="uk-UA" b="1" dirty="0" smtClean="0">
                <a:solidFill>
                  <a:srgbClr val="3A1A68"/>
                </a:solidFill>
                <a:effectLst>
                  <a:outerShdw blurRad="38100" dist="38100" dir="2700000" algn="tl">
                    <a:srgbClr val="000000"/>
                  </a:outerShdw>
                </a:effectLst>
              </a:rPr>
              <a:t> у віршах поетів-краян</a:t>
            </a:r>
            <a:endParaRPr lang="ru-RU" dirty="0"/>
          </a:p>
        </p:txBody>
      </p:sp>
      <p:sp>
        <p:nvSpPr>
          <p:cNvPr id="25603" name="Rectangle 3"/>
          <p:cNvSpPr>
            <a:spLocks noChangeArrowheads="1"/>
          </p:cNvSpPr>
          <p:nvPr/>
        </p:nvSpPr>
        <p:spPr bwMode="auto">
          <a:xfrm>
            <a:off x="4788024" y="692695"/>
            <a:ext cx="435597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solidFill>
                    <a:srgbClr val="7030A0"/>
                  </a:solidFill>
                </a:ln>
                <a:solidFill>
                  <a:schemeClr val="tx1"/>
                </a:solidFill>
                <a:effectLst/>
                <a:latin typeface="Times New Roman" pitchFamily="18" charset="0"/>
                <a:ea typeface="Calibri" pitchFamily="34" charset="0"/>
                <a:cs typeface="Times New Roman" pitchFamily="18" charset="0"/>
              </a:rPr>
              <a:t>ІНТЕГРОВАНИЙ УРОК: ГЕОГРАФІЯ-УКРАЇНСЬКА ЛІТЕРАТУРА</a:t>
            </a:r>
            <a:endParaRPr kumimoji="0" lang="uk-UA" sz="1800" b="0" i="0" u="none" strike="noStrike" cap="none" normalizeH="0" baseline="0" dirty="0" smtClean="0">
              <a:ln>
                <a:solidFill>
                  <a:srgbClr val="7030A0"/>
                </a:solidFill>
              </a:ln>
              <a:solidFill>
                <a:schemeClr val="tx1"/>
              </a:solidFill>
              <a:effectLst/>
              <a:latin typeface="Arial" pitchFamily="34" charset="0"/>
            </a:endParaRPr>
          </a:p>
        </p:txBody>
      </p:sp>
      <p:pic>
        <p:nvPicPr>
          <p:cNvPr id="6" name="Рисунок 5"/>
          <p:cNvPicPr/>
          <p:nvPr/>
        </p:nvPicPr>
        <p:blipFill>
          <a:blip r:embed="rId3" cstate="print"/>
          <a:srcRect/>
          <a:stretch>
            <a:fillRect/>
          </a:stretch>
        </p:blipFill>
        <p:spPr bwMode="auto">
          <a:xfrm>
            <a:off x="4932040" y="3356992"/>
            <a:ext cx="3888432" cy="3240360"/>
          </a:xfrm>
          <a:prstGeom prst="rect">
            <a:avLst/>
          </a:prstGeom>
          <a:noFill/>
          <a:ln w="9525">
            <a:noFill/>
            <a:miter lim="800000"/>
            <a:headEnd/>
            <a:tailEnd/>
          </a:ln>
        </p:spPr>
      </p:pic>
      <p:sp>
        <p:nvSpPr>
          <p:cNvPr id="39937" name="Rectangle 1"/>
          <p:cNvSpPr>
            <a:spLocks noChangeArrowheads="1"/>
          </p:cNvSpPr>
          <p:nvPr/>
        </p:nvSpPr>
        <p:spPr bwMode="auto">
          <a:xfrm>
            <a:off x="6012160" y="2816374"/>
            <a:ext cx="31318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solidFill>
                    <a:srgbClr val="7030A0"/>
                  </a:solidFill>
                </a:ln>
                <a:solidFill>
                  <a:schemeClr val="tx1"/>
                </a:solidFill>
                <a:effectLst/>
                <a:latin typeface="Times New Roman" pitchFamily="18" charset="0"/>
                <a:ea typeface="Calibri" pitchFamily="34" charset="0"/>
                <a:cs typeface="Times New Roman" pitchFamily="18" charset="0"/>
              </a:rPr>
              <a:t>(фрагменти уроку)</a:t>
            </a:r>
            <a:endParaRPr kumimoji="0" lang="uk-UA" sz="1800" b="0" i="0" u="none" strike="noStrike" cap="none" normalizeH="0" baseline="0" dirty="0" smtClean="0">
              <a:ln>
                <a:solidFill>
                  <a:srgbClr val="7030A0"/>
                </a:solidFill>
              </a:ln>
              <a:solidFill>
                <a:schemeClr val="tx1"/>
              </a:solidFill>
              <a:effectLst/>
              <a:latin typeface="Arial" pitchFamily="34" charset="0"/>
            </a:endParaRP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E:\АТЕСТАЦІЯ\до атестації\DSC_0323.JPG"/>
          <p:cNvPicPr>
            <a:picLocks noChangeAspect="1" noChangeArrowheads="1"/>
          </p:cNvPicPr>
          <p:nvPr/>
        </p:nvPicPr>
        <p:blipFill>
          <a:blip r:embed="rId2" cstate="print"/>
          <a:srcRect/>
          <a:stretch>
            <a:fillRect/>
          </a:stretch>
        </p:blipFill>
        <p:spPr bwMode="auto">
          <a:xfrm>
            <a:off x="395536" y="260648"/>
            <a:ext cx="5040560" cy="3360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794" name="Picture 2" descr="E:\АТЕСТАЦІЯ\до атестації\DSC_0342.JPG"/>
          <p:cNvPicPr>
            <a:picLocks noChangeAspect="1" noChangeArrowheads="1"/>
          </p:cNvPicPr>
          <p:nvPr/>
        </p:nvPicPr>
        <p:blipFill>
          <a:blip r:embed="rId3" cstate="print"/>
          <a:srcRect/>
          <a:stretch>
            <a:fillRect/>
          </a:stretch>
        </p:blipFill>
        <p:spPr bwMode="auto">
          <a:xfrm>
            <a:off x="3995936" y="3284984"/>
            <a:ext cx="4752528" cy="31683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3553" name="Picture 1" descr="E:\АТЕСТАЦІЯ\до атестації\imagesяй.jpeg"/>
          <p:cNvPicPr>
            <a:picLocks noChangeAspect="1" noChangeArrowheads="1"/>
          </p:cNvPicPr>
          <p:nvPr/>
        </p:nvPicPr>
        <p:blipFill>
          <a:blip r:embed="rId4" cstate="print"/>
          <a:srcRect/>
          <a:stretch>
            <a:fillRect/>
          </a:stretch>
        </p:blipFill>
        <p:spPr bwMode="auto">
          <a:xfrm>
            <a:off x="971600" y="4077072"/>
            <a:ext cx="2438400" cy="1828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2465" name="Rectangle 1"/>
          <p:cNvSpPr>
            <a:spLocks noChangeArrowheads="1"/>
          </p:cNvSpPr>
          <p:nvPr/>
        </p:nvSpPr>
        <p:spPr bwMode="auto">
          <a:xfrm>
            <a:off x="5580112" y="1216541"/>
            <a:ext cx="356388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Робота з таблицею (</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роздатковий</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матеріал №2)</a:t>
            </a: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6561" name="Object 1"/>
          <p:cNvGraphicFramePr>
            <a:graphicFrameLocks noChangeAspect="1"/>
          </p:cNvGraphicFramePr>
          <p:nvPr/>
        </p:nvGraphicFramePr>
        <p:xfrm>
          <a:off x="4932040" y="673329"/>
          <a:ext cx="3995936" cy="2728286"/>
        </p:xfrm>
        <a:graphic>
          <a:graphicData uri="http://schemas.openxmlformats.org/presentationml/2006/ole">
            <p:oleObj spid="_x0000_s35842" name="Слайд" r:id="rId3" imgW="4572049" imgH="3429015" progId="PowerPoint.Slide.8">
              <p:embed/>
            </p:oleObj>
          </a:graphicData>
        </a:graphic>
      </p:graphicFrame>
      <p:sp>
        <p:nvSpPr>
          <p:cNvPr id="665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6563" name="Object 3"/>
          <p:cNvGraphicFramePr>
            <a:graphicFrameLocks noChangeAspect="1"/>
          </p:cNvGraphicFramePr>
          <p:nvPr/>
        </p:nvGraphicFramePr>
        <p:xfrm>
          <a:off x="4932040" y="3645024"/>
          <a:ext cx="3960440" cy="2970330"/>
        </p:xfrm>
        <a:graphic>
          <a:graphicData uri="http://schemas.openxmlformats.org/presentationml/2006/ole">
            <p:oleObj spid="_x0000_s35843" name="Слайд" r:id="rId4" imgW="4572049" imgH="3429015" progId="PowerPoint.Slide.8">
              <p:embed/>
            </p:oleObj>
          </a:graphicData>
        </a:graphic>
      </p:graphicFrame>
      <p:sp>
        <p:nvSpPr>
          <p:cNvPr id="665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70" name="Picture 10" descr="E:\АТЕСТАЦІЯ\до атестації\DSC_0326.JPG"/>
          <p:cNvPicPr>
            <a:picLocks noChangeAspect="1" noChangeArrowheads="1"/>
          </p:cNvPicPr>
          <p:nvPr/>
        </p:nvPicPr>
        <p:blipFill>
          <a:blip r:embed="rId5" cstate="print"/>
          <a:srcRect/>
          <a:stretch>
            <a:fillRect/>
          </a:stretch>
        </p:blipFill>
        <p:spPr bwMode="auto">
          <a:xfrm>
            <a:off x="179512" y="908720"/>
            <a:ext cx="4320480" cy="5688632"/>
          </a:xfrm>
          <a:prstGeom prst="ellipse">
            <a:avLst/>
          </a:prstGeom>
          <a:ln w="762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6571" name="Rectangle 11"/>
          <p:cNvSpPr>
            <a:spLocks noChangeArrowheads="1"/>
          </p:cNvSpPr>
          <p:nvPr/>
        </p:nvSpPr>
        <p:spPr bwMode="auto">
          <a:xfrm>
            <a:off x="179512" y="188640"/>
            <a:ext cx="496855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solidFill>
                    <a:srgbClr val="002060"/>
                  </a:solidFill>
                </a:ln>
                <a:solidFill>
                  <a:schemeClr val="tx1"/>
                </a:solidFill>
                <a:effectLst/>
                <a:latin typeface="Times New Roman" pitchFamily="18" charset="0"/>
                <a:ea typeface="Calibri" pitchFamily="34" charset="0"/>
                <a:cs typeface="Times New Roman" pitchFamily="18" charset="0"/>
              </a:rPr>
              <a:t>ВИПЕРЕДЖУВАЛЬНІ ЗАВДАННЯ</a:t>
            </a:r>
            <a:endParaRPr kumimoji="0" lang="uk-UA" sz="2400" b="0" i="0" u="none" strike="noStrike" cap="none" normalizeH="0" baseline="0" dirty="0" smtClean="0">
              <a:ln>
                <a:solidFill>
                  <a:srgbClr val="002060"/>
                </a:solidFill>
              </a:ln>
              <a:solidFill>
                <a:schemeClr val="tx1"/>
              </a:solidFill>
              <a:effectLst/>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6801" name="Object 1"/>
          <p:cNvGraphicFramePr>
            <a:graphicFrameLocks noChangeAspect="1"/>
          </p:cNvGraphicFramePr>
          <p:nvPr/>
        </p:nvGraphicFramePr>
        <p:xfrm>
          <a:off x="251520" y="332656"/>
          <a:ext cx="4533900" cy="3400425"/>
        </p:xfrm>
        <a:graphic>
          <a:graphicData uri="http://schemas.openxmlformats.org/presentationml/2006/ole">
            <p:oleObj spid="_x0000_s76801" name="Слайд" r:id="rId3" imgW="4572049" imgH="3429015" progId="PowerPoint.Slide.8">
              <p:embed/>
            </p:oleObj>
          </a:graphicData>
        </a:graphic>
      </p:graphicFrame>
      <p:sp>
        <p:nvSpPr>
          <p:cNvPr id="76803" name="Rectangle 3"/>
          <p:cNvSpPr>
            <a:spLocks noChangeArrowheads="1"/>
          </p:cNvSpPr>
          <p:nvPr/>
        </p:nvSpPr>
        <p:spPr bwMode="auto">
          <a:xfrm>
            <a:off x="5076056" y="296993"/>
            <a:ext cx="345638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Оцей води блакитний лет – </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 мій Серет,</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 мій Серет.</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 ніби вчора ще було:</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сонці скупане село.</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Сади зелені, череда,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 мама, гарна й молода,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 промінь сонця у руці,</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 ми купаємось в ріці.</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 ніби вчора ще було.</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Але усе пройшло, </a:t>
            </a:r>
            <a:r>
              <a:rPr kumimoji="0" lang="uk-UA"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пройшло</a:t>
            </a: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Шалений час летить вперед,</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Та не минає мій Серет.</a:t>
            </a:r>
            <a:endParaRPr kumimoji="0" lang="uk-UA"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2" descr="D:\Новая папка з картинками\До презентації вчитель\Psiholog..png"/>
          <p:cNvPicPr>
            <a:picLocks noChangeAspect="1" noChangeArrowheads="1"/>
          </p:cNvPicPr>
          <p:nvPr/>
        </p:nvPicPr>
        <p:blipFill>
          <a:blip r:embed="rId4" cstate="print"/>
          <a:srcRect/>
          <a:stretch>
            <a:fillRect/>
          </a:stretch>
        </p:blipFill>
        <p:spPr bwMode="auto">
          <a:xfrm>
            <a:off x="1259632" y="3768472"/>
            <a:ext cx="2851939" cy="288804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sz="quarter"/>
          </p:nvPr>
        </p:nvSpPr>
        <p:spPr>
          <a:xfrm>
            <a:off x="457200" y="188640"/>
            <a:ext cx="8229600" cy="1152128"/>
          </a:xfrm>
          <a:solidFill>
            <a:schemeClr val="tx2">
              <a:lumMod val="60000"/>
              <a:lumOff val="40000"/>
            </a:schemeClr>
          </a:solidFill>
        </p:spPr>
        <p:txBody>
          <a:bodyPr/>
          <a:lstStyle/>
          <a:p>
            <a:pPr algn="ctr"/>
            <a:r>
              <a:rPr lang="uk-UA" sz="4800" b="1" dirty="0" smtClean="0">
                <a:solidFill>
                  <a:srgbClr val="511F51"/>
                </a:solidFill>
              </a:rPr>
              <a:t>Над річкою </a:t>
            </a:r>
            <a:r>
              <a:rPr lang="uk-UA" sz="4800" b="1" dirty="0" err="1" smtClean="0">
                <a:solidFill>
                  <a:srgbClr val="511F51"/>
                </a:solidFill>
              </a:rPr>
              <a:t>Ценівкою</a:t>
            </a:r>
            <a:endParaRPr lang="ru-RU" sz="4800" b="1" dirty="0" smtClean="0">
              <a:solidFill>
                <a:srgbClr val="511F51"/>
              </a:solidFill>
            </a:endParaRPr>
          </a:p>
        </p:txBody>
      </p:sp>
      <p:pic>
        <p:nvPicPr>
          <p:cNvPr id="50179" name="Picture 7"/>
          <p:cNvPicPr>
            <a:picLocks noGrp="1" noChangeAspect="1" noChangeArrowheads="1"/>
          </p:cNvPicPr>
          <p:nvPr>
            <p:ph sz="quarter" idx="1"/>
          </p:nvPr>
        </p:nvPicPr>
        <p:blipFill>
          <a:blip r:embed="rId2" cstate="print"/>
          <a:srcRect/>
          <a:stretch>
            <a:fillRect/>
          </a:stretch>
        </p:blipFill>
        <p:spPr>
          <a:xfrm>
            <a:off x="250825" y="1628775"/>
            <a:ext cx="4537075" cy="2305050"/>
          </a:xfrm>
        </p:spPr>
      </p:pic>
      <p:pic>
        <p:nvPicPr>
          <p:cNvPr id="50180" name="Picture 13"/>
          <p:cNvPicPr>
            <a:picLocks noGrp="1" noChangeAspect="1" noChangeArrowheads="1"/>
          </p:cNvPicPr>
          <p:nvPr>
            <p:ph sz="quarter" idx="2"/>
          </p:nvPr>
        </p:nvPicPr>
        <p:blipFill>
          <a:blip r:embed="rId3" cstate="print"/>
          <a:srcRect/>
          <a:stretch>
            <a:fillRect/>
          </a:stretch>
        </p:blipFill>
        <p:spPr>
          <a:xfrm>
            <a:off x="4716463" y="1628775"/>
            <a:ext cx="4176712" cy="2305050"/>
          </a:xfrm>
        </p:spPr>
      </p:pic>
      <p:pic>
        <p:nvPicPr>
          <p:cNvPr id="50178" name="Picture 11"/>
          <p:cNvPicPr>
            <a:picLocks noGrp="1" noChangeAspect="1" noChangeArrowheads="1"/>
          </p:cNvPicPr>
          <p:nvPr>
            <p:ph sz="quarter" idx="3"/>
          </p:nvPr>
        </p:nvPicPr>
        <p:blipFill>
          <a:blip r:embed="rId4" cstate="print"/>
          <a:stretch>
            <a:fillRect/>
          </a:stretch>
        </p:blipFill>
        <p:spPr>
          <a:xfrm>
            <a:off x="1077880" y="4000500"/>
            <a:ext cx="2797239" cy="1866900"/>
          </a:xfrm>
        </p:spPr>
      </p:pic>
      <p:pic>
        <p:nvPicPr>
          <p:cNvPr id="50181" name="Picture 14"/>
          <p:cNvPicPr>
            <a:picLocks noGrp="1" noChangeAspect="1" noChangeArrowheads="1"/>
          </p:cNvPicPr>
          <p:nvPr>
            <p:ph sz="quarter" idx="4"/>
          </p:nvPr>
        </p:nvPicPr>
        <p:blipFill>
          <a:blip r:embed="rId5" cstate="print"/>
          <a:stretch>
            <a:fillRect/>
          </a:stretch>
        </p:blipFill>
        <p:spPr>
          <a:xfrm>
            <a:off x="5967412" y="4000500"/>
            <a:ext cx="1400175" cy="1866900"/>
          </a:xfr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diamond(in)">
                                      <p:cBhvr>
                                        <p:cTn id="7" dur="2000"/>
                                        <p:tgtEl>
                                          <p:spTgt spid="50179"/>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50180"/>
                                        </p:tgtEl>
                                        <p:attrNameLst>
                                          <p:attrName>style.visibility</p:attrName>
                                        </p:attrNameLst>
                                      </p:cBhvr>
                                      <p:to>
                                        <p:strVal val="visible"/>
                                      </p:to>
                                    </p:set>
                                    <p:animEffect transition="in" filter="diamond(in)">
                                      <p:cBhvr>
                                        <p:cTn id="11" dur="2000"/>
                                        <p:tgtEl>
                                          <p:spTgt spid="50180"/>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50178"/>
                                        </p:tgtEl>
                                        <p:attrNameLst>
                                          <p:attrName>style.visibility</p:attrName>
                                        </p:attrNameLst>
                                      </p:cBhvr>
                                      <p:to>
                                        <p:strVal val="visible"/>
                                      </p:to>
                                    </p:set>
                                    <p:animEffect transition="in" filter="diamond(in)">
                                      <p:cBhvr>
                                        <p:cTn id="15" dur="2000"/>
                                        <p:tgtEl>
                                          <p:spTgt spid="50178"/>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50181"/>
                                        </p:tgtEl>
                                        <p:attrNameLst>
                                          <p:attrName>style.visibility</p:attrName>
                                        </p:attrNameLst>
                                      </p:cBhvr>
                                      <p:to>
                                        <p:strVal val="visible"/>
                                      </p:to>
                                    </p:set>
                                    <p:animEffect transition="in" filter="diamond(in)">
                                      <p:cBhvr>
                                        <p:cTn id="19"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p:cNvSpPr>
            <a:spLocks noGrp="1" noChangeArrowheads="1"/>
          </p:cNvSpPr>
          <p:nvPr>
            <p:ph type="title"/>
          </p:nvPr>
        </p:nvSpPr>
        <p:spPr>
          <a:xfrm>
            <a:off x="468313" y="188640"/>
            <a:ext cx="8229600" cy="1440160"/>
          </a:xfrm>
          <a:solidFill>
            <a:schemeClr val="accent4">
              <a:lumMod val="40000"/>
              <a:lumOff val="60000"/>
            </a:schemeClr>
          </a:solidFill>
        </p:spPr>
        <p:txBody>
          <a:bodyPr/>
          <a:lstStyle/>
          <a:p>
            <a:pPr algn="ctr">
              <a:defRPr/>
            </a:pPr>
            <a:r>
              <a:rPr lang="uk-UA" sz="4000" b="1" dirty="0" smtClean="0">
                <a:solidFill>
                  <a:srgbClr val="511F51"/>
                </a:solidFill>
                <a:effectLst>
                  <a:outerShdw blurRad="38100" dist="38100" dir="2700000" algn="tl">
                    <a:srgbClr val="000000"/>
                  </a:outerShdw>
                </a:effectLst>
              </a:rPr>
              <a:t>Роман </a:t>
            </a:r>
            <a:r>
              <a:rPr lang="uk-UA" sz="4000" b="1" dirty="0" err="1" smtClean="0">
                <a:solidFill>
                  <a:srgbClr val="511F51"/>
                </a:solidFill>
                <a:effectLst>
                  <a:outerShdw blurRad="38100" dist="38100" dir="2700000" algn="tl">
                    <a:srgbClr val="000000"/>
                  </a:outerShdw>
                </a:effectLst>
              </a:rPr>
              <a:t>Купчинський</a:t>
            </a:r>
            <a:r>
              <a:rPr lang="uk-UA" sz="4000" b="1" dirty="0" smtClean="0">
                <a:solidFill>
                  <a:srgbClr val="511F51"/>
                </a:solidFill>
                <a:effectLst>
                  <a:outerShdw blurRad="38100" dist="38100" dir="2700000" algn="tl">
                    <a:srgbClr val="000000"/>
                  </a:outerShdw>
                </a:effectLst>
              </a:rPr>
              <a:t/>
            </a:r>
            <a:br>
              <a:rPr lang="uk-UA" sz="4000" b="1" dirty="0" smtClean="0">
                <a:solidFill>
                  <a:srgbClr val="511F51"/>
                </a:solidFill>
                <a:effectLst>
                  <a:outerShdw blurRad="38100" dist="38100" dir="2700000" algn="tl">
                    <a:srgbClr val="000000"/>
                  </a:outerShdw>
                </a:effectLst>
              </a:rPr>
            </a:br>
            <a:r>
              <a:rPr lang="uk-UA" sz="4000" b="1" dirty="0" err="1" smtClean="0">
                <a:solidFill>
                  <a:srgbClr val="511F51"/>
                </a:solidFill>
                <a:effectLst>
                  <a:outerShdw blurRad="38100" dist="38100" dir="2700000" algn="tl">
                    <a:srgbClr val="000000"/>
                  </a:outerShdw>
                </a:effectLst>
              </a:rPr>
              <a:t>“Човен</a:t>
            </a:r>
            <a:r>
              <a:rPr lang="uk-UA" sz="4000" b="1" dirty="0" smtClean="0">
                <a:solidFill>
                  <a:srgbClr val="511F51"/>
                </a:solidFill>
                <a:effectLst>
                  <a:outerShdw blurRad="38100" dist="38100" dir="2700000" algn="tl">
                    <a:srgbClr val="000000"/>
                  </a:outerShdw>
                </a:effectLst>
              </a:rPr>
              <a:t> хитається серед </a:t>
            </a:r>
            <a:r>
              <a:rPr lang="uk-UA" sz="4000" b="1" dirty="0" err="1" smtClean="0">
                <a:solidFill>
                  <a:srgbClr val="511F51"/>
                </a:solidFill>
                <a:effectLst>
                  <a:outerShdw blurRad="38100" dist="38100" dir="2700000" algn="tl">
                    <a:srgbClr val="000000"/>
                  </a:outerShdw>
                </a:effectLst>
              </a:rPr>
              <a:t>води”</a:t>
            </a:r>
            <a:endParaRPr lang="ru-RU" sz="4000" b="1" dirty="0" smtClean="0">
              <a:solidFill>
                <a:srgbClr val="511F51"/>
              </a:solidFill>
              <a:effectLst>
                <a:outerShdw blurRad="38100" dist="38100" dir="2700000" algn="tl">
                  <a:srgbClr val="000000"/>
                </a:outerShdw>
              </a:effectLst>
            </a:endParaRPr>
          </a:p>
        </p:txBody>
      </p:sp>
      <p:pic>
        <p:nvPicPr>
          <p:cNvPr id="52226" name="Picture 4"/>
          <p:cNvPicPr>
            <a:picLocks noGrp="1" noChangeAspect="1" noChangeArrowheads="1"/>
          </p:cNvPicPr>
          <p:nvPr>
            <p:ph sz="half" idx="1"/>
          </p:nvPr>
        </p:nvPicPr>
        <p:blipFill>
          <a:blip r:embed="rId3" cstate="print"/>
          <a:srcRect/>
          <a:stretch>
            <a:fillRect/>
          </a:stretch>
        </p:blipFill>
        <p:spPr>
          <a:xfrm>
            <a:off x="468313" y="1844675"/>
            <a:ext cx="3887787" cy="4537075"/>
          </a:xfrm>
        </p:spPr>
      </p:pic>
      <p:sp>
        <p:nvSpPr>
          <p:cNvPr id="52227" name="Rectangle 7"/>
          <p:cNvSpPr>
            <a:spLocks noGrp="1" noChangeArrowheads="1"/>
          </p:cNvSpPr>
          <p:nvPr>
            <p:ph sz="half" idx="2"/>
          </p:nvPr>
        </p:nvSpPr>
        <p:spPr>
          <a:xfrm>
            <a:off x="4648200" y="1981200"/>
            <a:ext cx="4171950" cy="4471988"/>
          </a:xfrm>
        </p:spPr>
        <p:txBody>
          <a:bodyPr/>
          <a:lstStyle/>
          <a:p>
            <a:pPr>
              <a:lnSpc>
                <a:spcPct val="80000"/>
              </a:lnSpc>
            </a:pPr>
            <a:r>
              <a:rPr lang="uk-UA" sz="2400" smtClean="0">
                <a:solidFill>
                  <a:srgbClr val="511F51"/>
                </a:solidFill>
              </a:rPr>
              <a:t>Народився на Зборівщині 1894р. – поет, прозаїк, журналіст, композитор, критик, громадський діяч. Вступив до Легіону УСС(Українських Січових Стрільців). Емігрував до США, де і помер 1976 р. У Тернополі 1990р. видано збірку «Як з Бережан до кадри:Стрілецькі пісні Романа Купчинського»</a:t>
            </a:r>
            <a:endParaRPr lang="ru-RU" sz="2400" smtClean="0">
              <a:solidFill>
                <a:srgbClr val="511F51"/>
              </a:solidFill>
            </a:endParaRPr>
          </a:p>
        </p:txBody>
      </p:sp>
      <p:pic>
        <p:nvPicPr>
          <p:cNvPr id="6" name="03. Choven hitaetsia - D. Gnatiuk.wma">
            <a:hlinkClick r:id="" action="ppaction://media"/>
          </p:cNvPr>
          <p:cNvPicPr>
            <a:picLocks noRot="1" noChangeAspect="1"/>
          </p:cNvPicPr>
          <p:nvPr>
            <a:audioFile r:link="rId1"/>
          </p:nvPr>
        </p:nvPicPr>
        <p:blipFill>
          <a:blip r:embed="rId4" cstate="print"/>
          <a:stretch>
            <a:fillRect/>
          </a:stretch>
        </p:blipFill>
        <p:spPr>
          <a:xfrm>
            <a:off x="8028384" y="5733256"/>
            <a:ext cx="880864" cy="88086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2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E:\АТЕСТАЦІЯ\до атестації\PC130045.JPG"/>
          <p:cNvPicPr>
            <a:picLocks noChangeAspect="1" noChangeArrowheads="1"/>
          </p:cNvPicPr>
          <p:nvPr/>
        </p:nvPicPr>
        <p:blipFill>
          <a:blip r:embed="rId2" cstate="print"/>
          <a:srcRect/>
          <a:stretch>
            <a:fillRect/>
          </a:stretch>
        </p:blipFill>
        <p:spPr bwMode="auto">
          <a:xfrm>
            <a:off x="395536" y="404664"/>
            <a:ext cx="4536504" cy="5544616"/>
          </a:xfrm>
          <a:prstGeom prst="rect">
            <a:avLst/>
          </a:prstGeom>
          <a:solidFill>
            <a:srgbClr val="FFFFFF">
              <a:shade val="85000"/>
            </a:srgbClr>
          </a:solidFill>
          <a:ln w="1905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22" name="Picture 2" descr="E:\АТЕСТАЦІЯ\до атестації\PC130043.JPG"/>
          <p:cNvPicPr>
            <a:picLocks noChangeAspect="1" noChangeArrowheads="1"/>
          </p:cNvPicPr>
          <p:nvPr/>
        </p:nvPicPr>
        <p:blipFill>
          <a:blip r:embed="rId3" cstate="print"/>
          <a:srcRect/>
          <a:stretch>
            <a:fillRect/>
          </a:stretch>
        </p:blipFill>
        <p:spPr bwMode="auto">
          <a:xfrm>
            <a:off x="4860032" y="188640"/>
            <a:ext cx="4104456" cy="6552728"/>
          </a:xfrm>
          <a:prstGeom prst="ellipse">
            <a:avLst/>
          </a:prstGeom>
          <a:ln w="190500" cap="rnd">
            <a:solidFill>
              <a:schemeClr val="tx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D:\Шпалери\veselyie-rebyata-shablon-prevyu-2.png"/>
          <p:cNvPicPr>
            <a:picLocks noChangeAspect="1" noChangeArrowheads="1"/>
          </p:cNvPicPr>
          <p:nvPr/>
        </p:nvPicPr>
        <p:blipFill>
          <a:blip r:embed="rId2" cstate="print"/>
          <a:srcRect/>
          <a:stretch>
            <a:fillRect/>
          </a:stretch>
        </p:blipFill>
        <p:spPr bwMode="auto">
          <a:xfrm>
            <a:off x="1" y="-45404"/>
            <a:ext cx="9167812" cy="6966904"/>
          </a:xfrm>
          <a:prstGeom prst="rect">
            <a:avLst/>
          </a:prstGeom>
          <a:noFill/>
        </p:spPr>
      </p:pic>
      <p:sp>
        <p:nvSpPr>
          <p:cNvPr id="7169" name="Rectangle 1"/>
          <p:cNvSpPr>
            <a:spLocks noChangeArrowheads="1"/>
          </p:cNvSpPr>
          <p:nvPr/>
        </p:nvSpPr>
        <p:spPr bwMode="auto">
          <a:xfrm>
            <a:off x="2771800" y="232286"/>
            <a:ext cx="5904656"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сучасній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дидактиці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виділяються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такі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методи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контролю:</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щоденне</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спостереження</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навчально-пізнавальною</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діяльністю</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заняттях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дозволяє</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учителеві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скласти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уявлення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про те, як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сприймають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осмислюють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навчальний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матеріал</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якій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мірі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виявляють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самостійність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кмітливість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творчість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тощо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усне</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опитування</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індивідуальне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фронтальне</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усні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заліки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екзамени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тощо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полягає</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постановці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перед школярами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запитань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змістом</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вивченого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матеріалу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оцінюванні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повноти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логічності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обґрунтованості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їхніх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відповідей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письмовий</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контроль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знань</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умінь</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здійснюється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допомогою</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письмових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робіт</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диктанти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перекази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класні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домашні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твори,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письмові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відповіді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питання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реферати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вирішення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різних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задач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вправ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дозволяє</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виявити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уміння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послідовно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викладати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матеріал</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висловлювати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свої</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думки 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письмі</a:t>
            </a:r>
            <a:r>
              <a:rPr lang="ru-RU" sz="2000" dirty="0" smtClean="0">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0" y="0"/>
            <a:ext cx="9144000" cy="457200"/>
          </a:xfrm>
          <a:prstGeom prst="rect">
            <a:avLst/>
          </a:prstGeom>
          <a:solidFill>
            <a:schemeClr val="tx2">
              <a:lumMod val="40000"/>
              <a:lumOff val="6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ЕКОНОМІКА 11КЛАС. УРОК: </a:t>
            </a:r>
            <a:r>
              <a:rPr kumimoji="0" lang="uk-UA" sz="1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ФАБРИКА ІГРАШОК</a:t>
            </a:r>
            <a:r>
              <a:rPr kumimoji="0" lang="uk-UA" sz="18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uk-UA"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endParaRPr>
          </a:p>
        </p:txBody>
      </p:sp>
      <p:pic>
        <p:nvPicPr>
          <p:cNvPr id="31748" name="Picture 4" descr="E:\АТЕСТАЦІЯ\до атестації\Photo-1267.jpg"/>
          <p:cNvPicPr>
            <a:picLocks noChangeAspect="1" noChangeArrowheads="1"/>
          </p:cNvPicPr>
          <p:nvPr/>
        </p:nvPicPr>
        <p:blipFill>
          <a:blip r:embed="rId2" cstate="print"/>
          <a:srcRect/>
          <a:stretch>
            <a:fillRect/>
          </a:stretch>
        </p:blipFill>
        <p:spPr bwMode="auto">
          <a:xfrm>
            <a:off x="251520" y="836712"/>
            <a:ext cx="4032448" cy="5664629"/>
          </a:xfrm>
          <a:prstGeom prst="roundRect">
            <a:avLst>
              <a:gd name="adj" fmla="val 8594"/>
            </a:avLst>
          </a:prstGeom>
          <a:solidFill>
            <a:srgbClr val="FFFFFF">
              <a:shade val="85000"/>
            </a:srgbClr>
          </a:solidFill>
          <a:ln w="76200">
            <a:solidFill>
              <a:schemeClr val="tx2">
                <a:lumMod val="60000"/>
                <a:lumOff val="40000"/>
              </a:schemeClr>
            </a:solidFill>
          </a:ln>
          <a:effectLst>
            <a:reflection blurRad="12700" stA="38000" endPos="28000" dist="5000" dir="5400000" sy="-100000" algn="bl" rotWithShape="0"/>
          </a:effectLst>
        </p:spPr>
      </p:pic>
      <p:pic>
        <p:nvPicPr>
          <p:cNvPr id="31749" name="Picture 5" descr="E:\АТЕСТАЦІЯ\до атестації\Photo-1259.jpg"/>
          <p:cNvPicPr>
            <a:picLocks noChangeAspect="1" noChangeArrowheads="1"/>
          </p:cNvPicPr>
          <p:nvPr/>
        </p:nvPicPr>
        <p:blipFill>
          <a:blip r:embed="rId3" cstate="print"/>
          <a:srcRect/>
          <a:stretch>
            <a:fillRect/>
          </a:stretch>
        </p:blipFill>
        <p:spPr bwMode="auto">
          <a:xfrm>
            <a:off x="4572000" y="836712"/>
            <a:ext cx="4212976" cy="2448272"/>
          </a:xfrm>
          <a:prstGeom prst="roundRect">
            <a:avLst>
              <a:gd name="adj" fmla="val 8594"/>
            </a:avLst>
          </a:prstGeom>
          <a:solidFill>
            <a:srgbClr val="FFFFFF">
              <a:shade val="85000"/>
            </a:srgbClr>
          </a:solidFill>
          <a:ln w="76200">
            <a:solidFill>
              <a:schemeClr val="tx2">
                <a:lumMod val="60000"/>
                <a:lumOff val="40000"/>
              </a:schemeClr>
            </a:solidFill>
          </a:ln>
          <a:effectLst>
            <a:reflection blurRad="12700" stA="38000" endPos="28000" dist="5000" dir="5400000" sy="-100000" algn="bl" rotWithShape="0"/>
          </a:effectLst>
        </p:spPr>
      </p:pic>
      <p:pic>
        <p:nvPicPr>
          <p:cNvPr id="37890" name="Picture 2" descr="D:\Мамуся\Мої фото\До атестації 2015-2016\Моя робота\DSCN5013.JPG"/>
          <p:cNvPicPr>
            <a:picLocks noChangeAspect="1" noChangeArrowheads="1"/>
          </p:cNvPicPr>
          <p:nvPr/>
        </p:nvPicPr>
        <p:blipFill>
          <a:blip r:embed="rId4" cstate="print"/>
          <a:srcRect/>
          <a:stretch>
            <a:fillRect/>
          </a:stretch>
        </p:blipFill>
        <p:spPr bwMode="auto">
          <a:xfrm>
            <a:off x="5364088" y="3573016"/>
            <a:ext cx="2952328" cy="3054773"/>
          </a:xfrm>
          <a:prstGeom prst="rect">
            <a:avLst/>
          </a:prstGeom>
          <a:noFill/>
          <a:ln w="76200">
            <a:solidFill>
              <a:schemeClr val="tx2">
                <a:lumMod val="60000"/>
                <a:lumOff val="40000"/>
              </a:schemeClr>
            </a:solidFill>
          </a:ln>
        </p:spPr>
      </p:pic>
    </p:spTree>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E:\АТЕСТАЦІЯ\до атестації\PC130048.JPG"/>
          <p:cNvPicPr>
            <a:picLocks noChangeAspect="1" noChangeArrowheads="1"/>
          </p:cNvPicPr>
          <p:nvPr/>
        </p:nvPicPr>
        <p:blipFill>
          <a:blip r:embed="rId2" cstate="print"/>
          <a:srcRect/>
          <a:stretch>
            <a:fillRect/>
          </a:stretch>
        </p:blipFill>
        <p:spPr bwMode="auto">
          <a:xfrm>
            <a:off x="179512" y="188640"/>
            <a:ext cx="4680520" cy="6408712"/>
          </a:xfrm>
          <a:prstGeom prst="rect">
            <a:avLst/>
          </a:prstGeom>
          <a:ln w="76200">
            <a:solidFill>
              <a:schemeClr val="tx2">
                <a:lumMod val="75000"/>
              </a:schemeClr>
            </a:solidFill>
          </a:ln>
          <a:effectLst>
            <a:outerShdw blurRad="292100" dist="139700" dir="2700000" algn="tl" rotWithShape="0">
              <a:srgbClr val="333333">
                <a:alpha val="65000"/>
              </a:srgbClr>
            </a:outerShdw>
          </a:effectLst>
        </p:spPr>
      </p:pic>
      <p:pic>
        <p:nvPicPr>
          <p:cNvPr id="28674" name="Picture 2" descr="E:\АТЕСТАЦІЯ\до атестації\нго.jpeg"/>
          <p:cNvPicPr>
            <a:picLocks noChangeAspect="1" noChangeArrowheads="1"/>
          </p:cNvPicPr>
          <p:nvPr/>
        </p:nvPicPr>
        <p:blipFill>
          <a:blip r:embed="rId3" cstate="print"/>
          <a:srcRect/>
          <a:stretch>
            <a:fillRect/>
          </a:stretch>
        </p:blipFill>
        <p:spPr bwMode="auto">
          <a:xfrm>
            <a:off x="5220072" y="188640"/>
            <a:ext cx="3672408" cy="6408712"/>
          </a:xfrm>
          <a:prstGeom prst="rect">
            <a:avLst/>
          </a:prstGeom>
          <a:noFill/>
          <a:ln w="28575">
            <a:solidFill>
              <a:schemeClr val="tx2">
                <a:lumMod val="75000"/>
              </a:schemeClr>
            </a:solidFill>
          </a:ln>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E:\АТЕСТАЦІЯ\до атестації\PC200025.JPG"/>
          <p:cNvPicPr>
            <a:picLocks noChangeAspect="1" noChangeArrowheads="1"/>
          </p:cNvPicPr>
          <p:nvPr/>
        </p:nvPicPr>
        <p:blipFill>
          <a:blip r:embed="rId2" cstate="print"/>
          <a:srcRect/>
          <a:stretch>
            <a:fillRect/>
          </a:stretch>
        </p:blipFill>
        <p:spPr bwMode="auto">
          <a:xfrm>
            <a:off x="395536" y="532204"/>
            <a:ext cx="8352928" cy="5537624"/>
          </a:xfrm>
          <a:prstGeom prst="rect">
            <a:avLst/>
          </a:prstGeom>
          <a:solidFill>
            <a:srgbClr val="FFFFFF">
              <a:shade val="85000"/>
            </a:srgbClr>
          </a:solidFill>
          <a:ln w="76200" cap="sq">
            <a:solidFill>
              <a:schemeClr val="accent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6866" name="Picture 2" descr="D:\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rot="1551636">
            <a:off x="6804248" y="4581128"/>
            <a:ext cx="1885900" cy="1885900"/>
          </a:xfrm>
          <a:prstGeom prst="rect">
            <a:avLst/>
          </a:prstGeom>
          <a:noFill/>
        </p:spPr>
      </p:pic>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D:\Мамуся\Мої фото\До атестації 2015-2016\Моя робота\DSCN5991.JPG"/>
          <p:cNvPicPr>
            <a:picLocks noChangeAspect="1" noChangeArrowheads="1"/>
          </p:cNvPicPr>
          <p:nvPr/>
        </p:nvPicPr>
        <p:blipFill>
          <a:blip r:embed="rId2" cstate="print"/>
          <a:srcRect/>
          <a:stretch>
            <a:fillRect/>
          </a:stretch>
        </p:blipFill>
        <p:spPr bwMode="auto">
          <a:xfrm>
            <a:off x="0" y="0"/>
            <a:ext cx="3851920" cy="6858000"/>
          </a:xfrm>
          <a:prstGeom prst="rect">
            <a:avLst/>
          </a:prstGeom>
          <a:noFill/>
        </p:spPr>
      </p:pic>
      <p:pic>
        <p:nvPicPr>
          <p:cNvPr id="38916" name="Picture 4" descr="D:\Мамуся\Мої фото\До атестації 2015-2016\Моя робота\DSCN5990.JPG"/>
          <p:cNvPicPr>
            <a:picLocks noChangeAspect="1" noChangeArrowheads="1"/>
          </p:cNvPicPr>
          <p:nvPr/>
        </p:nvPicPr>
        <p:blipFill>
          <a:blip r:embed="rId3" cstate="print"/>
          <a:srcRect/>
          <a:stretch>
            <a:fillRect/>
          </a:stretch>
        </p:blipFill>
        <p:spPr bwMode="auto">
          <a:xfrm>
            <a:off x="5364088" y="0"/>
            <a:ext cx="3779912" cy="6858000"/>
          </a:xfrm>
          <a:prstGeom prst="rect">
            <a:avLst/>
          </a:prstGeom>
          <a:noFill/>
        </p:spPr>
      </p:pic>
      <p:pic>
        <p:nvPicPr>
          <p:cNvPr id="38917" name="Picture 5" descr="D:\Новая папка з картинками\Новая папка (2)\Картинки\p23.gif"/>
          <p:cNvPicPr>
            <a:picLocks noChangeAspect="1" noChangeArrowheads="1" noCrop="1"/>
          </p:cNvPicPr>
          <p:nvPr/>
        </p:nvPicPr>
        <p:blipFill>
          <a:blip r:embed="rId4" cstate="print"/>
          <a:srcRect/>
          <a:stretch>
            <a:fillRect/>
          </a:stretch>
        </p:blipFill>
        <p:spPr bwMode="auto">
          <a:xfrm>
            <a:off x="3851920" y="0"/>
            <a:ext cx="1512168"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Шпалери\54308021.jpg"/>
          <p:cNvPicPr>
            <a:picLocks noChangeAspect="1" noChangeArrowheads="1"/>
          </p:cNvPicPr>
          <p:nvPr/>
        </p:nvPicPr>
        <p:blipFill>
          <a:blip r:embed="rId2" cstate="print"/>
          <a:srcRect/>
          <a:stretch>
            <a:fillRect/>
          </a:stretch>
        </p:blipFill>
        <p:spPr bwMode="auto">
          <a:xfrm>
            <a:off x="0" y="0"/>
            <a:ext cx="9144000" cy="7046640"/>
          </a:xfrm>
          <a:prstGeom prst="rect">
            <a:avLst/>
          </a:prstGeom>
          <a:noFill/>
        </p:spPr>
      </p:pic>
      <p:sp>
        <p:nvSpPr>
          <p:cNvPr id="39939" name="Rectangle 3"/>
          <p:cNvSpPr>
            <a:spLocks noChangeArrowheads="1"/>
          </p:cNvSpPr>
          <p:nvPr/>
        </p:nvSpPr>
        <p:spPr bwMode="auto">
          <a:xfrm>
            <a:off x="2483768" y="158193"/>
            <a:ext cx="648072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Принципи</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організації</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контролю </a:t>
            </a: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і</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діагностики</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за </a:t>
            </a: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навчальною</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діяльністю</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8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учнів</a:t>
            </a:r>
            <a:r>
              <a:rPr kumimoji="0" lang="ru-RU" sz="28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ru-RU" sz="28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4" name="Прямоугольник 3"/>
          <p:cNvSpPr/>
          <p:nvPr/>
        </p:nvSpPr>
        <p:spPr>
          <a:xfrm>
            <a:off x="3131840" y="1700808"/>
            <a:ext cx="3528392" cy="461665"/>
          </a:xfrm>
          <a:prstGeom prst="rect">
            <a:avLst/>
          </a:prstGeom>
        </p:spPr>
        <p:txBody>
          <a:bodyPr wrap="square">
            <a:spAutoFit/>
          </a:bodyPr>
          <a:lstStyle/>
          <a:p>
            <a:r>
              <a:rPr lang="ru-RU" sz="2400" dirty="0" smtClean="0">
                <a:solidFill>
                  <a:srgbClr val="FF0000"/>
                </a:solidFill>
                <a:latin typeface="Times New Roman" pitchFamily="18" charset="0"/>
                <a:cs typeface="Times New Roman" pitchFamily="18" charset="0"/>
              </a:rPr>
              <a:t>1. </a:t>
            </a:r>
            <a:r>
              <a:rPr lang="ru-RU" sz="2400" dirty="0" err="1" smtClean="0">
                <a:solidFill>
                  <a:srgbClr val="FF0000"/>
                </a:solidFill>
                <a:latin typeface="Times New Roman" pitchFamily="18" charset="0"/>
                <a:cs typeface="Times New Roman" pitchFamily="18" charset="0"/>
              </a:rPr>
              <a:t>Об'єктивність</a:t>
            </a:r>
            <a:endParaRPr lang="ru-RU" sz="2400" dirty="0">
              <a:solidFill>
                <a:srgbClr val="FF0000"/>
              </a:solidFill>
              <a:latin typeface="Times New Roman" pitchFamily="18" charset="0"/>
              <a:cs typeface="Times New Roman" pitchFamily="18" charset="0"/>
            </a:endParaRPr>
          </a:p>
        </p:txBody>
      </p:sp>
      <p:sp>
        <p:nvSpPr>
          <p:cNvPr id="5" name="Прямоугольник 4"/>
          <p:cNvSpPr/>
          <p:nvPr/>
        </p:nvSpPr>
        <p:spPr>
          <a:xfrm>
            <a:off x="4067944" y="2276872"/>
            <a:ext cx="3312368" cy="461665"/>
          </a:xfrm>
          <a:prstGeom prst="rect">
            <a:avLst/>
          </a:prstGeom>
        </p:spPr>
        <p:txBody>
          <a:bodyPr wrap="square">
            <a:spAutoFit/>
          </a:bodyPr>
          <a:lstStyle/>
          <a:p>
            <a:r>
              <a:rPr lang="ru-RU" sz="2400" dirty="0" smtClean="0">
                <a:solidFill>
                  <a:srgbClr val="FF0000"/>
                </a:solidFill>
                <a:latin typeface="Times New Roman" pitchFamily="18" charset="0"/>
                <a:cs typeface="Times New Roman" pitchFamily="18" charset="0"/>
              </a:rPr>
              <a:t>2. </a:t>
            </a:r>
            <a:r>
              <a:rPr lang="ru-RU" sz="2400" dirty="0" err="1" smtClean="0">
                <a:solidFill>
                  <a:srgbClr val="FF0000"/>
                </a:solidFill>
                <a:latin typeface="Times New Roman" pitchFamily="18" charset="0"/>
                <a:cs typeface="Times New Roman" pitchFamily="18" charset="0"/>
              </a:rPr>
              <a:t>Систематичність</a:t>
            </a:r>
            <a:endParaRPr lang="ru-RU" sz="2400" dirty="0">
              <a:solidFill>
                <a:srgbClr val="FF0000"/>
              </a:solidFill>
              <a:latin typeface="Times New Roman" pitchFamily="18" charset="0"/>
              <a:cs typeface="Times New Roman" pitchFamily="18" charset="0"/>
            </a:endParaRPr>
          </a:p>
        </p:txBody>
      </p:sp>
      <p:sp>
        <p:nvSpPr>
          <p:cNvPr id="6" name="Прямоугольник 5"/>
          <p:cNvSpPr/>
          <p:nvPr/>
        </p:nvSpPr>
        <p:spPr>
          <a:xfrm>
            <a:off x="5220072" y="2996952"/>
            <a:ext cx="3168352" cy="461665"/>
          </a:xfrm>
          <a:prstGeom prst="rect">
            <a:avLst/>
          </a:prstGeom>
        </p:spPr>
        <p:txBody>
          <a:bodyPr wrap="square">
            <a:spAutoFit/>
          </a:bodyPr>
          <a:lstStyle/>
          <a:p>
            <a:r>
              <a:rPr lang="ru-RU" sz="2400" dirty="0" smtClean="0">
                <a:solidFill>
                  <a:srgbClr val="FF0000"/>
                </a:solidFill>
                <a:latin typeface="Times New Roman" pitchFamily="18" charset="0"/>
                <a:cs typeface="Times New Roman" pitchFamily="18" charset="0"/>
              </a:rPr>
              <a:t>3. </a:t>
            </a:r>
            <a:r>
              <a:rPr lang="ru-RU" sz="2400" dirty="0" err="1" smtClean="0">
                <a:solidFill>
                  <a:srgbClr val="FF0000"/>
                </a:solidFill>
                <a:latin typeface="Times New Roman" pitchFamily="18" charset="0"/>
                <a:cs typeface="Times New Roman" pitchFamily="18" charset="0"/>
              </a:rPr>
              <a:t>Гласність</a:t>
            </a:r>
            <a:endParaRPr lang="ru-RU" sz="2400" dirty="0">
              <a:solidFill>
                <a:srgbClr val="FF0000"/>
              </a:solidFill>
              <a:latin typeface="Times New Roman" pitchFamily="18" charset="0"/>
              <a:cs typeface="Times New Roman" pitchFamily="18" charset="0"/>
            </a:endParaRPr>
          </a:p>
        </p:txBody>
      </p:sp>
      <p:sp>
        <p:nvSpPr>
          <p:cNvPr id="39940" name="Rectangle 4"/>
          <p:cNvSpPr>
            <a:spLocks noChangeArrowheads="1"/>
          </p:cNvSpPr>
          <p:nvPr/>
        </p:nvSpPr>
        <p:spPr bwMode="auto">
          <a:xfrm>
            <a:off x="3779912" y="4865747"/>
            <a:ext cx="496855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Дотримання</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вищеназваних</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принципів</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забезпечить</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надійність</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діагностики</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і</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контролю та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виконання</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учнями</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своїх</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завдань</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у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процесі</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навчання</a:t>
            </a:r>
            <a:r>
              <a:rPr kumimoji="0" lang="ru-RU"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ru-RU" sz="24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8" name="Picture 2" descr="D:\Новая папка з картинками\Новая папка (2)\Картинки\hareketli-duvar-kagitlari-android-ikon_300x300.png">
            <a:hlinkClick r:id="rId3" action="ppaction://hlinkfile"/>
          </p:cNvPr>
          <p:cNvPicPr>
            <a:picLocks noChangeAspect="1" noChangeArrowheads="1"/>
          </p:cNvPicPr>
          <p:nvPr/>
        </p:nvPicPr>
        <p:blipFill>
          <a:blip r:embed="rId4" cstate="print"/>
          <a:srcRect/>
          <a:stretch>
            <a:fillRect/>
          </a:stretch>
        </p:blipFill>
        <p:spPr bwMode="auto">
          <a:xfrm rot="1551636">
            <a:off x="1996246" y="4021598"/>
            <a:ext cx="955537" cy="955537"/>
          </a:xfrm>
          <a:prstGeom prst="rect">
            <a:avLst/>
          </a:prstGeo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Шпалери\kalendar-fon-dlya-prezentacij.jpg"/>
          <p:cNvPicPr>
            <a:picLocks noChangeAspect="1" noChangeArrowheads="1"/>
          </p:cNvPicPr>
          <p:nvPr/>
        </p:nvPicPr>
        <p:blipFill>
          <a:blip r:embed="rId2" cstate="print"/>
          <a:srcRect/>
          <a:stretch>
            <a:fillRect/>
          </a:stretch>
        </p:blipFill>
        <p:spPr bwMode="auto">
          <a:xfrm>
            <a:off x="-26296" y="0"/>
            <a:ext cx="9170296" cy="6858000"/>
          </a:xfrm>
          <a:prstGeom prst="rect">
            <a:avLst/>
          </a:prstGeom>
          <a:noFill/>
        </p:spPr>
      </p:pic>
      <p:sp>
        <p:nvSpPr>
          <p:cNvPr id="48129" name="Rectangle 1"/>
          <p:cNvSpPr>
            <a:spLocks noChangeArrowheads="1"/>
          </p:cNvSpPr>
          <p:nvPr/>
        </p:nvSpPr>
        <p:spPr bwMode="auto">
          <a:xfrm>
            <a:off x="0" y="1353382"/>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Отже, про письмові види робіт:</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baseline="0" dirty="0" smtClean="0">
                <a:ln>
                  <a:noFill/>
                </a:ln>
                <a:solidFill>
                  <a:srgbClr val="000000"/>
                </a:solidFill>
                <a:effectLst/>
                <a:latin typeface="Times New Roman" pitchFamily="18" charset="0"/>
                <a:ea typeface="HG Mincho Light J"/>
                <a:cs typeface="Times New Roman" pitchFamily="18" charset="0"/>
              </a:rPr>
              <a:t>контрольні роботи ( готую диференційовані контрольні роботи; з метою контролю вмінь учнів орієнтуватися по карті, користуватися масштабом карти й глобуса застосовую контрольні вимірні завдання, а також у вигляді рішення географічних  задач);</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графічна перевірка у формі складання таблиць, схем, побудови діаграм, графіків, роботи з контурною картою, схематичного зображення різних предметів, механізмів, пристроїв тощо виявляє вміння учнів узагальнювати, систематизувати, класифікувати вивчений матеріал, сприяє розвитку їх абстрактного мислення;</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практичн</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перевірк</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провод</a:t>
            </a:r>
            <a:r>
              <a:rPr kumimoji="0" lang="uk-UA"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жу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шляхом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виконання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учнями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певних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досліджень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практичних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робіт</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Вона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дає</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можливість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перевірити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уміння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учнів</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застосовувати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набуті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практиці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естовий</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контроль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здійсню</a:t>
            </a:r>
            <a:r>
              <a:rPr kumimoji="0" lang="uk-UA"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ю</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допомогою</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набору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стандартизованих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завдань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які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дають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можливість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порівняно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короткий час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перевірити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засвоєння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навчального</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матеріалу</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всіма</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учнями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виміряти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обсяг</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рівень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конкретних</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знань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умінь</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і</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навичок</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Вита\Desktop\1.jpg"/>
          <p:cNvPicPr>
            <a:picLocks noChangeAspect="1" noChangeArrowheads="1"/>
          </p:cNvPicPr>
          <p:nvPr/>
        </p:nvPicPr>
        <p:blipFill>
          <a:blip r:embed="rId2" cstate="print"/>
          <a:srcRect/>
          <a:stretch>
            <a:fillRect/>
          </a:stretch>
        </p:blipFill>
        <p:spPr bwMode="auto">
          <a:xfrm>
            <a:off x="17277" y="0"/>
            <a:ext cx="9126723" cy="6858000"/>
          </a:xfrm>
          <a:prstGeom prst="rect">
            <a:avLst/>
          </a:prstGeom>
          <a:noFill/>
        </p:spPr>
      </p:pic>
      <p:pic>
        <p:nvPicPr>
          <p:cNvPr id="3" name="Picture 5" descr="C:\Users\Вита\Desktop\DSCN6090.JPG"/>
          <p:cNvPicPr>
            <a:picLocks noChangeAspect="1" noChangeArrowheads="1"/>
          </p:cNvPicPr>
          <p:nvPr/>
        </p:nvPicPr>
        <p:blipFill>
          <a:blip r:embed="rId3" cstate="print"/>
          <a:srcRect/>
          <a:stretch>
            <a:fillRect/>
          </a:stretch>
        </p:blipFill>
        <p:spPr bwMode="auto">
          <a:xfrm>
            <a:off x="4902905" y="548680"/>
            <a:ext cx="4241095" cy="49685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0657" name="Rectangle 1"/>
          <p:cNvSpPr>
            <a:spLocks noChangeArrowheads="1"/>
          </p:cNvSpPr>
          <p:nvPr/>
        </p:nvSpPr>
        <p:spPr bwMode="auto">
          <a:xfrm>
            <a:off x="251520" y="715593"/>
            <a:ext cx="446449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У 6 класі учні проводять творче вирішення практичних завдань. Так, під час вивчення теми «План місцевості» пропоную учням написати топографічний лист товаришеві, де географічні об’єкти зашифровані умовними знаками. На наступному уроці шестикласники обмінюються листами і читають їх.</a:t>
            </a:r>
            <a:endParaRPr kumimoji="0" lang="uk-UA" sz="24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6" name="Прямоугольник 5"/>
          <p:cNvSpPr/>
          <p:nvPr/>
        </p:nvSpPr>
        <p:spPr>
          <a:xfrm>
            <a:off x="683568" y="5445224"/>
            <a:ext cx="6624736" cy="1077218"/>
          </a:xfrm>
          <a:prstGeom prst="rect">
            <a:avLst/>
          </a:prstGeom>
        </p:spPr>
        <p:txBody>
          <a:bodyPr wrap="square">
            <a:spAutoFit/>
          </a:bodyPr>
          <a:lstStyle/>
          <a:p>
            <a:pPr lvl="0" fontAlgn="base">
              <a:spcBef>
                <a:spcPct val="0"/>
              </a:spcBef>
              <a:spcAft>
                <a:spcPct val="0"/>
              </a:spcAft>
              <a:buFontTx/>
              <a:buChar char="•"/>
            </a:pPr>
            <a:r>
              <a:rPr lang="uk-UA" sz="3200" b="1" dirty="0" smtClean="0">
                <a:solidFill>
                  <a:schemeClr val="tx2">
                    <a:lumMod val="50000"/>
                  </a:schemeClr>
                </a:solidFill>
                <a:latin typeface="Times New Roman" pitchFamily="18" charset="0"/>
                <a:ea typeface="Calibri" pitchFamily="34" charset="0"/>
                <a:cs typeface="Times New Roman" pitchFamily="18" charset="0"/>
              </a:rPr>
              <a:t>Географічний твір з використанням умовних знаків</a:t>
            </a:r>
          </a:p>
        </p:txBody>
      </p:sp>
    </p:spTree>
  </p:cSld>
  <p:clrMapOvr>
    <a:masterClrMapping/>
  </p:clrMapOvr>
  <p:transition>
    <p:pull dir="l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
            <a:ext cx="8640960" cy="1484784"/>
          </a:xfrm>
          <a:solidFill>
            <a:schemeClr val="accent2">
              <a:lumMod val="40000"/>
              <a:lumOff val="60000"/>
            </a:schemeClr>
          </a:solidFill>
          <a:ln>
            <a:solidFill>
              <a:srgbClr val="7030A0"/>
            </a:solidFill>
          </a:ln>
        </p:spPr>
        <p:txBody>
          <a:bodyPr>
            <a:normAutofit/>
          </a:bodyPr>
          <a:lstStyle/>
          <a:p>
            <a:r>
              <a:rPr lang="uk-UA" sz="2800" dirty="0" err="1" smtClean="0">
                <a:solidFill>
                  <a:schemeClr val="accent2">
                    <a:lumMod val="75000"/>
                  </a:schemeClr>
                </a:solidFill>
                <a:latin typeface="Times New Roman" pitchFamily="18" charset="0"/>
                <a:cs typeface="Times New Roman" pitchFamily="18" charset="0"/>
              </a:rPr>
              <a:t>Турисько-краєзнавчий</a:t>
            </a:r>
            <a:r>
              <a:rPr lang="uk-UA" sz="2800" dirty="0" smtClean="0">
                <a:solidFill>
                  <a:schemeClr val="accent2">
                    <a:lumMod val="75000"/>
                  </a:schemeClr>
                </a:solidFill>
                <a:latin typeface="Times New Roman" pitchFamily="18" charset="0"/>
                <a:cs typeface="Times New Roman" pitchFamily="18" charset="0"/>
              </a:rPr>
              <a:t> екологічний конкурс  </a:t>
            </a:r>
            <a:r>
              <a:rPr lang="uk-UA" sz="2800" dirty="0" err="1" smtClean="0">
                <a:solidFill>
                  <a:schemeClr val="accent2">
                    <a:lumMod val="75000"/>
                  </a:schemeClr>
                </a:solidFill>
                <a:latin typeface="Times New Roman" pitchFamily="18" charset="0"/>
                <a:cs typeface="Times New Roman" pitchFamily="18" charset="0"/>
              </a:rPr>
              <a:t>“Посадіть</a:t>
            </a:r>
            <a:r>
              <a:rPr lang="uk-UA" sz="2800" dirty="0" smtClean="0">
                <a:solidFill>
                  <a:schemeClr val="accent2">
                    <a:lumMod val="75000"/>
                  </a:schemeClr>
                </a:solidFill>
                <a:latin typeface="Times New Roman" pitchFamily="18" charset="0"/>
                <a:cs typeface="Times New Roman" pitchFamily="18" charset="0"/>
              </a:rPr>
              <a:t> калину біля </a:t>
            </a:r>
            <a:r>
              <a:rPr lang="uk-UA" sz="2800" dirty="0" err="1" smtClean="0">
                <a:solidFill>
                  <a:schemeClr val="accent2">
                    <a:lumMod val="75000"/>
                  </a:schemeClr>
                </a:solidFill>
                <a:latin typeface="Times New Roman" pitchFamily="18" charset="0"/>
                <a:cs typeface="Times New Roman" pitchFamily="18" charset="0"/>
              </a:rPr>
              <a:t>школи”</a:t>
            </a:r>
            <a:r>
              <a:rPr lang="uk-UA" sz="2800" dirty="0">
                <a:latin typeface="Times New Roman" pitchFamily="18" charset="0"/>
                <a:cs typeface="Times New Roman" pitchFamily="18" charset="0"/>
              </a:rPr>
              <a:t> </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5" name="Рисунок 4" descr="C:\Users\Home\Desktop\калина\фото\tgtCEwv2yUc.jpg"/>
          <p:cNvPicPr/>
          <p:nvPr/>
        </p:nvPicPr>
        <p:blipFill>
          <a:blip r:embed="rId2" cstate="print"/>
          <a:srcRect/>
          <a:stretch>
            <a:fillRect/>
          </a:stretch>
        </p:blipFill>
        <p:spPr bwMode="auto">
          <a:xfrm>
            <a:off x="467544" y="1628800"/>
            <a:ext cx="4320480" cy="2664296"/>
          </a:xfrm>
          <a:prstGeom prst="rect">
            <a:avLst/>
          </a:prstGeom>
          <a:noFill/>
          <a:ln w="9525">
            <a:noFill/>
            <a:miter lim="800000"/>
            <a:headEnd/>
            <a:tailEnd/>
          </a:ln>
        </p:spPr>
      </p:pic>
      <p:sp>
        <p:nvSpPr>
          <p:cNvPr id="17409" name="Rectangle 1"/>
          <p:cNvSpPr>
            <a:spLocks noChangeArrowheads="1"/>
          </p:cNvSpPr>
          <p:nvPr/>
        </p:nvSpPr>
        <p:spPr bwMode="auto">
          <a:xfrm>
            <a:off x="5796136" y="1678856"/>
            <a:ext cx="2808312" cy="2554545"/>
          </a:xfrm>
          <a:prstGeom prst="rect">
            <a:avLst/>
          </a:prstGeom>
          <a:solidFill>
            <a:schemeClr val="bg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Свідома</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молодь -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нації</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надія</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Єднає</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всіх</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нас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спільна</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добра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мрія</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В наших руках природа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і</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життя</a:t>
            </a:r>
            <a:endParaRPr kumimoji="0" lang="ru-RU" sz="2000" b="0" i="0" u="none" strike="noStrike" cap="none" normalizeH="0" baseline="0" dirty="0" smtClean="0">
              <a:ln>
                <a:noFill/>
              </a:ln>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Тож</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збережімо</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їх</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 для </a:t>
            </a:r>
            <a:r>
              <a:rPr kumimoji="0" lang="ru-RU" sz="2000" b="0" i="1" u="none" strike="noStrike" cap="none" normalizeH="0" baseline="0" dirty="0" err="1" smtClean="0">
                <a:ln>
                  <a:noFill/>
                </a:ln>
                <a:effectLst/>
                <a:latin typeface="Times New Roman" pitchFamily="18" charset="0"/>
                <a:ea typeface="Calibri" pitchFamily="34" charset="0"/>
                <a:cs typeface="Times New Roman" pitchFamily="18" charset="0"/>
              </a:rPr>
              <a:t>майбуття</a:t>
            </a:r>
            <a:r>
              <a:rPr kumimoji="0" lang="ru-RU" sz="2000" b="0" i="1" u="none" strike="noStrike" cap="none" normalizeH="0" baseline="0" dirty="0" smtClean="0">
                <a:ln>
                  <a:noFill/>
                </a:ln>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effectLst/>
              <a:latin typeface="Times New Roman" pitchFamily="18" charset="0"/>
              <a:cs typeface="Times New Roman" pitchFamily="18" charset="0"/>
            </a:endParaRPr>
          </a:p>
        </p:txBody>
      </p:sp>
      <p:pic>
        <p:nvPicPr>
          <p:cNvPr id="7" name="Рисунок 6" descr="C:\Users\Home\Desktop\калина\131676171.jpg"/>
          <p:cNvPicPr/>
          <p:nvPr/>
        </p:nvPicPr>
        <p:blipFill>
          <a:blip r:embed="rId3" cstate="print"/>
          <a:srcRect/>
          <a:stretch>
            <a:fillRect/>
          </a:stretch>
        </p:blipFill>
        <p:spPr bwMode="auto">
          <a:xfrm>
            <a:off x="1763688" y="4486275"/>
            <a:ext cx="5743575" cy="2183085"/>
          </a:xfrm>
          <a:prstGeom prst="rect">
            <a:avLst/>
          </a:prstGeom>
          <a:noFill/>
          <a:ln w="9525">
            <a:solidFill>
              <a:schemeClr val="accent1">
                <a:lumMod val="50000"/>
              </a:schemeClr>
            </a:solidFill>
            <a:miter lim="800000"/>
            <a:headEnd/>
            <a:tailEnd/>
          </a:ln>
        </p:spPr>
      </p:pic>
    </p:spTree>
  </p:cSld>
  <p:clrMapOvr>
    <a:masterClrMapping/>
  </p:clrMapOvr>
  <p:transition>
    <p:pull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Мамуся\Мої роботи\Проект Калина\Карта-схема.jpg"/>
          <p:cNvPicPr>
            <a:picLocks noChangeAspect="1" noChangeArrowheads="1"/>
          </p:cNvPicPr>
          <p:nvPr/>
        </p:nvPicPr>
        <p:blipFill>
          <a:blip r:embed="rId2" cstate="print"/>
          <a:srcRect/>
          <a:stretch>
            <a:fillRect/>
          </a:stretch>
        </p:blipFill>
        <p:spPr bwMode="auto">
          <a:xfrm>
            <a:off x="395536" y="332656"/>
            <a:ext cx="3744416" cy="619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D:\Мамуся\Мої роботи\Проект Калина\Дизайнерська розробка ландшафту\DSCN3221.JPG"/>
          <p:cNvPicPr>
            <a:picLocks noChangeAspect="1" noChangeArrowheads="1"/>
          </p:cNvPicPr>
          <p:nvPr/>
        </p:nvPicPr>
        <p:blipFill>
          <a:blip r:embed="rId3" cstate="print"/>
          <a:srcRect/>
          <a:stretch>
            <a:fillRect/>
          </a:stretch>
        </p:blipFill>
        <p:spPr bwMode="auto">
          <a:xfrm>
            <a:off x="4427985" y="332656"/>
            <a:ext cx="2160240" cy="194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D:\Мамуся\Мої роботи\Проект Калина\Дизайнерська розробка ландшафту\DSCN3225.JPG"/>
          <p:cNvPicPr>
            <a:picLocks noChangeAspect="1" noChangeArrowheads="1"/>
          </p:cNvPicPr>
          <p:nvPr/>
        </p:nvPicPr>
        <p:blipFill>
          <a:blip r:embed="rId4" cstate="print"/>
          <a:srcRect/>
          <a:stretch>
            <a:fillRect/>
          </a:stretch>
        </p:blipFill>
        <p:spPr bwMode="auto">
          <a:xfrm>
            <a:off x="6804248" y="332656"/>
            <a:ext cx="2108762" cy="194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426" name="Picture 2" descr="D:\Мамуся\Мої фото\До атестації 2015-2016\Моя робота\Нагородження\DSCN4578.JPG"/>
          <p:cNvPicPr>
            <a:picLocks noChangeAspect="1" noChangeArrowheads="1"/>
          </p:cNvPicPr>
          <p:nvPr/>
        </p:nvPicPr>
        <p:blipFill>
          <a:blip r:embed="rId5" cstate="print"/>
          <a:srcRect/>
          <a:stretch>
            <a:fillRect/>
          </a:stretch>
        </p:blipFill>
        <p:spPr bwMode="auto">
          <a:xfrm>
            <a:off x="4499992" y="2492896"/>
            <a:ext cx="3744416" cy="41764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Вита\Desktop\aa509d4553.jpg"/>
          <p:cNvPicPr>
            <a:picLocks noChangeAspect="1" noChangeArrowheads="1"/>
          </p:cNvPicPr>
          <p:nvPr/>
        </p:nvPicPr>
        <p:blipFill>
          <a:blip r:embed="rId2" cstate="print"/>
          <a:srcRect/>
          <a:stretch>
            <a:fillRect/>
          </a:stretch>
        </p:blipFill>
        <p:spPr bwMode="auto">
          <a:xfrm>
            <a:off x="127000" y="95250"/>
            <a:ext cx="8890000" cy="6667500"/>
          </a:xfrm>
          <a:prstGeom prst="rect">
            <a:avLst/>
          </a:prstGeom>
          <a:noFill/>
        </p:spPr>
      </p:pic>
      <p:sp>
        <p:nvSpPr>
          <p:cNvPr id="3" name="Прямоугольник 2"/>
          <p:cNvSpPr/>
          <p:nvPr/>
        </p:nvSpPr>
        <p:spPr>
          <a:xfrm>
            <a:off x="323528" y="188641"/>
            <a:ext cx="3528392" cy="6248446"/>
          </a:xfrm>
          <a:prstGeom prst="rect">
            <a:avLst/>
          </a:prstGeom>
        </p:spPr>
        <p:txBody>
          <a:bodyPr wrap="square">
            <a:spAutoFit/>
          </a:bodyPr>
          <a:lstStyle/>
          <a:p>
            <a:pPr lvl="0" fontAlgn="base">
              <a:spcBef>
                <a:spcPct val="0"/>
              </a:spcBef>
              <a:spcAft>
                <a:spcPct val="0"/>
              </a:spcAft>
            </a:pPr>
            <a:r>
              <a:rPr lang="uk-UA" sz="3600" dirty="0" smtClean="0">
                <a:latin typeface="Times New Roman" pitchFamily="18" charset="0"/>
                <a:ea typeface="Calibri" pitchFamily="34" charset="0"/>
                <a:cs typeface="Times New Roman" pitchFamily="18" charset="0"/>
              </a:rPr>
              <a:t>Географічний твір.</a:t>
            </a:r>
          </a:p>
          <a:p>
            <a:pPr lvl="0" fontAlgn="base">
              <a:spcBef>
                <a:spcPct val="0"/>
              </a:spcBef>
              <a:spcAft>
                <a:spcPct val="0"/>
              </a:spcAft>
            </a:pPr>
            <a:endParaRPr lang="ru-RU" sz="1200" dirty="0" smtClean="0">
              <a:latin typeface="Times New Roman" pitchFamily="18" charset="0"/>
              <a:cs typeface="Times New Roman" pitchFamily="18" charset="0"/>
            </a:endParaRPr>
          </a:p>
          <a:p>
            <a:pPr lvl="0" eaLnBrk="0" fontAlgn="base" hangingPunct="0">
              <a:spcBef>
                <a:spcPct val="0"/>
              </a:spcBef>
              <a:spcAft>
                <a:spcPct val="0"/>
              </a:spcAft>
            </a:pPr>
            <a:r>
              <a:rPr lang="uk-UA" sz="3200" dirty="0" err="1" smtClean="0">
                <a:latin typeface="Monotype Corsiva" pitchFamily="66" charset="0"/>
                <a:ea typeface="Calibri" pitchFamily="34" charset="0"/>
                <a:cs typeface="Times New Roman" pitchFamily="18" charset="0"/>
              </a:rPr>
              <a:t>“Діалог</a:t>
            </a:r>
            <a:r>
              <a:rPr lang="uk-UA" sz="3200" dirty="0" smtClean="0">
                <a:latin typeface="Monotype Corsiva" pitchFamily="66" charset="0"/>
                <a:ea typeface="Calibri" pitchFamily="34" charset="0"/>
                <a:cs typeface="Times New Roman" pitchFamily="18" charset="0"/>
              </a:rPr>
              <a:t> про </a:t>
            </a:r>
            <a:r>
              <a:rPr lang="uk-UA" sz="3200" dirty="0" err="1" smtClean="0">
                <a:latin typeface="Monotype Corsiva" pitchFamily="66" charset="0"/>
                <a:ea typeface="Calibri" pitchFamily="34" charset="0"/>
                <a:cs typeface="Times New Roman" pitchFamily="18" charset="0"/>
              </a:rPr>
              <a:t>савану”</a:t>
            </a:r>
            <a:r>
              <a:rPr lang="uk-UA" sz="3200" dirty="0" smtClean="0">
                <a:latin typeface="Monotype Corsiva" pitchFamily="66" charset="0"/>
                <a:ea typeface="Calibri" pitchFamily="34" charset="0"/>
                <a:cs typeface="Times New Roman" pitchFamily="18" charset="0"/>
              </a:rPr>
              <a:t>.</a:t>
            </a:r>
            <a:endParaRPr lang="ru-RU" sz="3200" dirty="0" smtClean="0">
              <a:latin typeface="Monotype Corsiva" pitchFamily="66" charset="0"/>
              <a:cs typeface="Arial" pitchFamily="34" charset="0"/>
            </a:endParaRPr>
          </a:p>
          <a:p>
            <a:pPr lvl="0" eaLnBrk="0" fontAlgn="base" hangingPunct="0">
              <a:spcBef>
                <a:spcPct val="0"/>
              </a:spcBef>
              <a:spcAft>
                <a:spcPct val="0"/>
              </a:spcAft>
            </a:pPr>
            <a:r>
              <a:rPr lang="uk-UA" dirty="0" smtClean="0">
                <a:solidFill>
                  <a:schemeClr val="bg2">
                    <a:lumMod val="10000"/>
                  </a:schemeClr>
                </a:solidFill>
                <a:latin typeface="Monotype Corsiva" pitchFamily="66" charset="0"/>
                <a:ea typeface="Calibri" pitchFamily="34" charset="0"/>
                <a:cs typeface="Times New Roman" pitchFamily="18" charset="0"/>
              </a:rPr>
              <a:t>… Де це ми? Та не може бути. У мене просто не має слів. Ти мабуть чарівник.</a:t>
            </a:r>
            <a:endParaRPr lang="ru-RU" dirty="0" smtClean="0">
              <a:solidFill>
                <a:schemeClr val="bg2">
                  <a:lumMod val="10000"/>
                </a:schemeClr>
              </a:solidFill>
              <a:latin typeface="Monotype Corsiva" pitchFamily="66" charset="0"/>
              <a:cs typeface="Arial" pitchFamily="34" charset="0"/>
            </a:endParaRPr>
          </a:p>
          <a:p>
            <a:pPr lvl="0" eaLnBrk="0" fontAlgn="base" hangingPunct="0">
              <a:spcBef>
                <a:spcPct val="0"/>
              </a:spcBef>
              <a:spcAft>
                <a:spcPct val="0"/>
              </a:spcAft>
              <a:buFontTx/>
              <a:buChar char="•"/>
            </a:pPr>
            <a:r>
              <a:rPr lang="uk-UA" dirty="0" smtClean="0">
                <a:solidFill>
                  <a:schemeClr val="bg2">
                    <a:lumMod val="10000"/>
                  </a:schemeClr>
                </a:solidFill>
                <a:latin typeface="Monotype Corsiva" pitchFamily="66" charset="0"/>
                <a:ea typeface="Calibri" pitchFamily="34" charset="0"/>
                <a:cs typeface="Times New Roman" pitchFamily="18" charset="0"/>
              </a:rPr>
              <a:t>Донечко, тобі потрібно менше дивитись «Гарі </a:t>
            </a:r>
            <a:r>
              <a:rPr lang="uk-UA" dirty="0" err="1" smtClean="0">
                <a:solidFill>
                  <a:schemeClr val="bg2">
                    <a:lumMod val="10000"/>
                  </a:schemeClr>
                </a:solidFill>
                <a:latin typeface="Monotype Corsiva" pitchFamily="66" charset="0"/>
                <a:ea typeface="Calibri" pitchFamily="34" charset="0"/>
                <a:cs typeface="Times New Roman" pitchFamily="18" charset="0"/>
              </a:rPr>
              <a:t>Поттера</a:t>
            </a:r>
            <a:r>
              <a:rPr lang="uk-UA" dirty="0" smtClean="0">
                <a:solidFill>
                  <a:schemeClr val="bg2">
                    <a:lumMod val="10000"/>
                  </a:schemeClr>
                </a:solidFill>
                <a:latin typeface="Monotype Corsiva" pitchFamily="66" charset="0"/>
                <a:ea typeface="Calibri" pitchFamily="34" charset="0"/>
                <a:cs typeface="Times New Roman" pitchFamily="18" charset="0"/>
              </a:rPr>
              <a:t>». Ми у африканській савані. Це – степи з трав</a:t>
            </a:r>
            <a:r>
              <a:rPr lang="ru-RU" dirty="0" smtClean="0">
                <a:solidFill>
                  <a:schemeClr val="bg2">
                    <a:lumMod val="10000"/>
                  </a:schemeClr>
                </a:solidFill>
                <a:latin typeface="Monotype Corsiva" pitchFamily="66" charset="0"/>
                <a:ea typeface="Calibri" pitchFamily="34" charset="0"/>
                <a:cs typeface="Times New Roman" pitchFamily="18" charset="0"/>
              </a:rPr>
              <a:t>’</a:t>
            </a:r>
            <a:r>
              <a:rPr lang="ru-RU" dirty="0" err="1" smtClean="0">
                <a:solidFill>
                  <a:schemeClr val="bg2">
                    <a:lumMod val="10000"/>
                  </a:schemeClr>
                </a:solidFill>
                <a:latin typeface="Monotype Corsiva" pitchFamily="66" charset="0"/>
                <a:ea typeface="Calibri" pitchFamily="34" charset="0"/>
                <a:cs typeface="Times New Roman" pitchFamily="18" charset="0"/>
              </a:rPr>
              <a:t>янистим</a:t>
            </a:r>
            <a:r>
              <a:rPr lang="ru-RU" dirty="0" smtClean="0">
                <a:solidFill>
                  <a:schemeClr val="bg2">
                    <a:lumMod val="10000"/>
                  </a:schemeClr>
                </a:solidFill>
                <a:latin typeface="Monotype Corsiva" pitchFamily="66" charset="0"/>
                <a:ea typeface="Calibri" pitchFamily="34" charset="0"/>
                <a:cs typeface="Times New Roman" pitchFamily="18" charset="0"/>
              </a:rPr>
              <a:t> </a:t>
            </a:r>
            <a:r>
              <a:rPr lang="ru-RU" dirty="0" err="1" smtClean="0">
                <a:solidFill>
                  <a:schemeClr val="bg2">
                    <a:lumMod val="10000"/>
                  </a:schemeClr>
                </a:solidFill>
                <a:latin typeface="Monotype Corsiva" pitchFamily="66" charset="0"/>
                <a:ea typeface="Calibri" pitchFamily="34" charset="0"/>
                <a:cs typeface="Times New Roman" pitchFamily="18" charset="0"/>
              </a:rPr>
              <a:t>покривом</a:t>
            </a:r>
            <a:r>
              <a:rPr lang="ru-RU" dirty="0" smtClean="0">
                <a:solidFill>
                  <a:schemeClr val="bg2">
                    <a:lumMod val="10000"/>
                  </a:schemeClr>
                </a:solidFill>
                <a:latin typeface="Monotype Corsiva" pitchFamily="66" charset="0"/>
                <a:ea typeface="Calibri" pitchFamily="34" charset="0"/>
                <a:cs typeface="Times New Roman" pitchFamily="18" charset="0"/>
              </a:rPr>
              <a:t>, </a:t>
            </a:r>
            <a:r>
              <a:rPr lang="ru-RU" dirty="0" err="1" smtClean="0">
                <a:solidFill>
                  <a:schemeClr val="bg2">
                    <a:lumMod val="10000"/>
                  </a:schemeClr>
                </a:solidFill>
                <a:latin typeface="Monotype Corsiva" pitchFamily="66" charset="0"/>
                <a:ea typeface="Calibri" pitchFamily="34" charset="0"/>
                <a:cs typeface="Times New Roman" pitchFamily="18" charset="0"/>
              </a:rPr>
              <a:t>з</a:t>
            </a:r>
            <a:r>
              <a:rPr lang="ru-RU" dirty="0" smtClean="0">
                <a:solidFill>
                  <a:schemeClr val="bg2">
                    <a:lumMod val="10000"/>
                  </a:schemeClr>
                </a:solidFill>
                <a:latin typeface="Monotype Corsiva" pitchFamily="66" charset="0"/>
                <a:ea typeface="Calibri" pitchFamily="34" charset="0"/>
                <a:cs typeface="Times New Roman" pitchFamily="18" charset="0"/>
              </a:rPr>
              <a:t> </a:t>
            </a:r>
            <a:r>
              <a:rPr lang="ru-RU" dirty="0" err="1" smtClean="0">
                <a:solidFill>
                  <a:schemeClr val="bg2">
                    <a:lumMod val="10000"/>
                  </a:schemeClr>
                </a:solidFill>
                <a:latin typeface="Monotype Corsiva" pitchFamily="66" charset="0"/>
                <a:ea typeface="Calibri" pitchFamily="34" charset="0"/>
                <a:cs typeface="Times New Roman" pitchFamily="18" charset="0"/>
              </a:rPr>
              <a:t>розкиданими</a:t>
            </a:r>
            <a:r>
              <a:rPr lang="ru-RU" dirty="0" smtClean="0">
                <a:solidFill>
                  <a:schemeClr val="bg2">
                    <a:lumMod val="10000"/>
                  </a:schemeClr>
                </a:solidFill>
                <a:latin typeface="Monotype Corsiva" pitchFamily="66" charset="0"/>
                <a:ea typeface="Calibri" pitchFamily="34" charset="0"/>
                <a:cs typeface="Times New Roman" pitchFamily="18" charset="0"/>
              </a:rPr>
              <a:t> </a:t>
            </a:r>
            <a:r>
              <a:rPr lang="ru-RU" dirty="0" err="1" smtClean="0">
                <a:solidFill>
                  <a:schemeClr val="bg2">
                    <a:lumMod val="10000"/>
                  </a:schemeClr>
                </a:solidFill>
                <a:latin typeface="Monotype Corsiva" pitchFamily="66" charset="0"/>
                <a:ea typeface="Calibri" pitchFamily="34" charset="0"/>
                <a:cs typeface="Times New Roman" pitchFamily="18" charset="0"/>
              </a:rPr>
              <a:t>поодинц</a:t>
            </a:r>
            <a:r>
              <a:rPr lang="uk-UA" dirty="0" smtClean="0">
                <a:solidFill>
                  <a:schemeClr val="bg2">
                    <a:lumMod val="10000"/>
                  </a:schemeClr>
                </a:solidFill>
                <a:latin typeface="Monotype Corsiva" pitchFamily="66" charset="0"/>
                <a:ea typeface="Calibri" pitchFamily="34" charset="0"/>
                <a:cs typeface="Times New Roman" pitchFamily="18" charset="0"/>
              </a:rPr>
              <a:t>і</a:t>
            </a:r>
            <a:r>
              <a:rPr lang="ru-RU" dirty="0" smtClean="0">
                <a:solidFill>
                  <a:schemeClr val="bg2">
                    <a:lumMod val="10000"/>
                  </a:schemeClr>
                </a:solidFill>
                <a:latin typeface="Monotype Corsiva" pitchFamily="66" charset="0"/>
                <a:ea typeface="Calibri" pitchFamily="34" charset="0"/>
                <a:cs typeface="Times New Roman" pitchFamily="18" charset="0"/>
              </a:rPr>
              <a:t> </a:t>
            </a:r>
            <a:r>
              <a:rPr lang="ru-RU" dirty="0" err="1" smtClean="0">
                <a:solidFill>
                  <a:schemeClr val="bg2">
                    <a:lumMod val="10000"/>
                  </a:schemeClr>
                </a:solidFill>
                <a:latin typeface="Monotype Corsiva" pitchFamily="66" charset="0"/>
                <a:ea typeface="Calibri" pitchFamily="34" charset="0"/>
                <a:cs typeface="Times New Roman" pitchFamily="18" charset="0"/>
              </a:rPr>
              <a:t>або</a:t>
            </a:r>
            <a:r>
              <a:rPr lang="ru-RU" dirty="0" smtClean="0">
                <a:solidFill>
                  <a:schemeClr val="bg2">
                    <a:lumMod val="10000"/>
                  </a:schemeClr>
                </a:solidFill>
                <a:latin typeface="Monotype Corsiva" pitchFamily="66" charset="0"/>
                <a:ea typeface="Calibri" pitchFamily="34" charset="0"/>
                <a:cs typeface="Times New Roman" pitchFamily="18" charset="0"/>
              </a:rPr>
              <a:t> невеликими группами дерев </a:t>
            </a:r>
            <a:r>
              <a:rPr lang="uk-UA" dirty="0" smtClean="0">
                <a:solidFill>
                  <a:schemeClr val="bg2">
                    <a:lumMod val="10000"/>
                  </a:schemeClr>
                </a:solidFill>
                <a:latin typeface="Monotype Corsiva" pitchFamily="66" charset="0"/>
                <a:ea typeface="Calibri" pitchFamily="34" charset="0"/>
                <a:cs typeface="Times New Roman" pitchFamily="18" charset="0"/>
              </a:rPr>
              <a:t>і </a:t>
            </a:r>
            <a:r>
              <a:rPr lang="ru-RU" dirty="0" err="1" smtClean="0">
                <a:solidFill>
                  <a:schemeClr val="bg2">
                    <a:lumMod val="10000"/>
                  </a:schemeClr>
                </a:solidFill>
                <a:latin typeface="Monotype Corsiva" pitchFamily="66" charset="0"/>
                <a:ea typeface="Calibri" pitchFamily="34" charset="0"/>
                <a:cs typeface="Times New Roman" pitchFamily="18" charset="0"/>
              </a:rPr>
              <a:t>чагарник</a:t>
            </a:r>
            <a:r>
              <a:rPr lang="uk-UA" dirty="0" smtClean="0">
                <a:solidFill>
                  <a:schemeClr val="bg2">
                    <a:lumMod val="10000"/>
                  </a:schemeClr>
                </a:solidFill>
                <a:latin typeface="Monotype Corsiva" pitchFamily="66" charset="0"/>
                <a:ea typeface="Calibri" pitchFamily="34" charset="0"/>
                <a:cs typeface="Times New Roman" pitchFamily="18" charset="0"/>
              </a:rPr>
              <a:t>і</a:t>
            </a:r>
            <a:r>
              <a:rPr lang="ru-RU" dirty="0" smtClean="0">
                <a:solidFill>
                  <a:schemeClr val="bg2">
                    <a:lumMod val="10000"/>
                  </a:schemeClr>
                </a:solidFill>
                <a:latin typeface="Monotype Corsiva" pitchFamily="66" charset="0"/>
                <a:ea typeface="Calibri" pitchFamily="34" charset="0"/>
                <a:cs typeface="Times New Roman" pitchFamily="18" charset="0"/>
              </a:rPr>
              <a:t>в. </a:t>
            </a:r>
            <a:r>
              <a:rPr lang="ru-RU" dirty="0" err="1" smtClean="0">
                <a:solidFill>
                  <a:schemeClr val="bg2">
                    <a:lumMod val="10000"/>
                  </a:schemeClr>
                </a:solidFill>
                <a:latin typeface="Monotype Corsiva" pitchFamily="66" charset="0"/>
                <a:ea typeface="Calibri" pitchFamily="34" charset="0"/>
                <a:cs typeface="Times New Roman" pitchFamily="18" charset="0"/>
              </a:rPr>
              <a:t>Поглянь</a:t>
            </a:r>
            <a:r>
              <a:rPr lang="ru-RU" dirty="0" smtClean="0">
                <a:solidFill>
                  <a:schemeClr val="bg2">
                    <a:lumMod val="10000"/>
                  </a:schemeClr>
                </a:solidFill>
                <a:latin typeface="Monotype Corsiva" pitchFamily="66" charset="0"/>
                <a:ea typeface="Calibri" pitchFamily="34" charset="0"/>
                <a:cs typeface="Times New Roman" pitchFamily="18" charset="0"/>
              </a:rPr>
              <a:t> на грунт. </a:t>
            </a:r>
            <a:r>
              <a:rPr lang="ru-RU" dirty="0" err="1" smtClean="0">
                <a:solidFill>
                  <a:schemeClr val="bg2">
                    <a:lumMod val="10000"/>
                  </a:schemeClr>
                </a:solidFill>
                <a:latin typeface="Monotype Corsiva" pitchFamily="66" charset="0"/>
                <a:ea typeface="Calibri" pitchFamily="34" charset="0"/>
                <a:cs typeface="Times New Roman" pitchFamily="18" charset="0"/>
              </a:rPr>
              <a:t>Грунти</a:t>
            </a:r>
            <a:r>
              <a:rPr lang="ru-RU" dirty="0" smtClean="0">
                <a:solidFill>
                  <a:schemeClr val="bg2">
                    <a:lumMod val="10000"/>
                  </a:schemeClr>
                </a:solidFill>
                <a:latin typeface="Monotype Corsiva" pitchFamily="66" charset="0"/>
                <a:ea typeface="Calibri" pitchFamily="34" charset="0"/>
                <a:cs typeface="Times New Roman" pitchFamily="18" charset="0"/>
              </a:rPr>
              <a:t> саван </a:t>
            </a:r>
            <a:r>
              <a:rPr lang="ru-RU" dirty="0" err="1" smtClean="0">
                <a:solidFill>
                  <a:schemeClr val="bg2">
                    <a:lumMod val="10000"/>
                  </a:schemeClr>
                </a:solidFill>
                <a:latin typeface="Monotype Corsiva" pitchFamily="66" charset="0"/>
                <a:ea typeface="Calibri" pitchFamily="34" charset="0"/>
                <a:cs typeface="Times New Roman" pitchFamily="18" charset="0"/>
              </a:rPr>
              <a:t>мають</a:t>
            </a:r>
            <a:r>
              <a:rPr lang="ru-RU" dirty="0" smtClean="0">
                <a:solidFill>
                  <a:schemeClr val="bg2">
                    <a:lumMod val="10000"/>
                  </a:schemeClr>
                </a:solidFill>
                <a:latin typeface="Monotype Corsiva" pitchFamily="66" charset="0"/>
                <a:ea typeface="Calibri" pitchFamily="34" charset="0"/>
                <a:cs typeface="Times New Roman" pitchFamily="18" charset="0"/>
              </a:rPr>
              <a:t> б</a:t>
            </a:r>
            <a:r>
              <a:rPr lang="uk-UA" dirty="0" smtClean="0">
                <a:solidFill>
                  <a:schemeClr val="bg2">
                    <a:lumMod val="10000"/>
                  </a:schemeClr>
                </a:solidFill>
                <a:latin typeface="Monotype Corsiva" pitchFamily="66" charset="0"/>
                <a:ea typeface="Calibri" pitchFamily="34" charset="0"/>
                <a:cs typeface="Times New Roman" pitchFamily="18" charset="0"/>
              </a:rPr>
              <a:t>і</a:t>
            </a:r>
            <a:r>
              <a:rPr lang="ru-RU" dirty="0" err="1" smtClean="0">
                <a:solidFill>
                  <a:schemeClr val="bg2">
                    <a:lumMod val="10000"/>
                  </a:schemeClr>
                </a:solidFill>
                <a:latin typeface="Monotype Corsiva" pitchFamily="66" charset="0"/>
                <a:ea typeface="Calibri" pitchFamily="34" charset="0"/>
                <a:cs typeface="Times New Roman" pitchFamily="18" charset="0"/>
              </a:rPr>
              <a:t>льший</a:t>
            </a:r>
            <a:r>
              <a:rPr lang="ru-RU" dirty="0" smtClean="0">
                <a:solidFill>
                  <a:schemeClr val="bg2">
                    <a:lumMod val="10000"/>
                  </a:schemeClr>
                </a:solidFill>
                <a:latin typeface="Monotype Corsiva" pitchFamily="66" charset="0"/>
                <a:ea typeface="Calibri" pitchFamily="34" charset="0"/>
                <a:cs typeface="Times New Roman" pitchFamily="18" charset="0"/>
              </a:rPr>
              <a:t> </a:t>
            </a:r>
            <a:r>
              <a:rPr lang="ru-RU" dirty="0" err="1" smtClean="0">
                <a:solidFill>
                  <a:schemeClr val="bg2">
                    <a:lumMod val="10000"/>
                  </a:schemeClr>
                </a:solidFill>
                <a:latin typeface="Monotype Corsiva" pitchFamily="66" charset="0"/>
                <a:ea typeface="Calibri" pitchFamily="34" charset="0"/>
                <a:cs typeface="Times New Roman" pitchFamily="18" charset="0"/>
              </a:rPr>
              <a:t>вм</a:t>
            </a:r>
            <a:r>
              <a:rPr lang="uk-UA" dirty="0" smtClean="0">
                <a:solidFill>
                  <a:schemeClr val="bg2">
                    <a:lumMod val="10000"/>
                  </a:schemeClr>
                </a:solidFill>
                <a:latin typeface="Monotype Corsiva" pitchFamily="66" charset="0"/>
                <a:ea typeface="Calibri" pitchFamily="34" charset="0"/>
                <a:cs typeface="Times New Roman" pitchFamily="18" charset="0"/>
              </a:rPr>
              <a:t>і</a:t>
            </a:r>
            <a:r>
              <a:rPr lang="ru-RU" dirty="0" err="1" smtClean="0">
                <a:solidFill>
                  <a:schemeClr val="bg2">
                    <a:lumMod val="10000"/>
                  </a:schemeClr>
                </a:solidFill>
                <a:latin typeface="Monotype Corsiva" pitchFamily="66" charset="0"/>
                <a:ea typeface="Calibri" pitchFamily="34" charset="0"/>
                <a:cs typeface="Times New Roman" pitchFamily="18" charset="0"/>
              </a:rPr>
              <a:t>ст</a:t>
            </a:r>
            <a:r>
              <a:rPr lang="ru-RU" dirty="0" smtClean="0">
                <a:solidFill>
                  <a:schemeClr val="bg2">
                    <a:lumMod val="10000"/>
                  </a:schemeClr>
                </a:solidFill>
                <a:latin typeface="Monotype Corsiva" pitchFamily="66" charset="0"/>
                <a:ea typeface="Calibri" pitchFamily="34" charset="0"/>
                <a:cs typeface="Times New Roman" pitchFamily="18" charset="0"/>
              </a:rPr>
              <a:t> перегною.</a:t>
            </a:r>
            <a:r>
              <a:rPr lang="uk-UA" dirty="0" smtClean="0">
                <a:solidFill>
                  <a:schemeClr val="bg2">
                    <a:lumMod val="10000"/>
                  </a:schemeClr>
                </a:solidFill>
                <a:latin typeface="Monotype Corsiva" pitchFamily="66" charset="0"/>
                <a:ea typeface="Calibri" pitchFamily="34" charset="0"/>
                <a:cs typeface="Times New Roman" pitchFamily="18" charset="0"/>
              </a:rPr>
              <a:t> Рослини пристосовані до </a:t>
            </a:r>
            <a:r>
              <a:rPr lang="uk-UA" dirty="0" err="1" smtClean="0">
                <a:solidFill>
                  <a:schemeClr val="bg2">
                    <a:lumMod val="10000"/>
                  </a:schemeClr>
                </a:solidFill>
                <a:latin typeface="Monotype Corsiva" pitchFamily="66" charset="0"/>
                <a:ea typeface="Calibri" pitchFamily="34" charset="0"/>
                <a:cs typeface="Times New Roman" pitchFamily="18" charset="0"/>
              </a:rPr>
              <a:t>пренесення</a:t>
            </a:r>
            <a:r>
              <a:rPr lang="uk-UA" dirty="0" smtClean="0">
                <a:solidFill>
                  <a:schemeClr val="bg2">
                    <a:lumMod val="10000"/>
                  </a:schemeClr>
                </a:solidFill>
                <a:latin typeface="Monotype Corsiva" pitchFamily="66" charset="0"/>
                <a:ea typeface="Calibri" pitchFamily="34" charset="0"/>
                <a:cs typeface="Times New Roman" pitchFamily="18" charset="0"/>
              </a:rPr>
              <a:t> тривалого сухого сезону. Переважають трави. З дерев найбільш відомі баобаб, зонтична акація, молочаї, </a:t>
            </a:r>
            <a:r>
              <a:rPr lang="uk-UA" dirty="0" err="1" smtClean="0">
                <a:solidFill>
                  <a:schemeClr val="bg2">
                    <a:lumMod val="10000"/>
                  </a:schemeClr>
                </a:solidFill>
                <a:latin typeface="Monotype Corsiva" pitchFamily="66" charset="0"/>
                <a:ea typeface="Calibri" pitchFamily="34" charset="0"/>
                <a:cs typeface="Times New Roman" pitchFamily="18" charset="0"/>
              </a:rPr>
              <a:t>алоє</a:t>
            </a:r>
            <a:r>
              <a:rPr lang="uk-UA" dirty="0" smtClean="0">
                <a:solidFill>
                  <a:schemeClr val="bg2">
                    <a:lumMod val="10000"/>
                  </a:schemeClr>
                </a:solidFill>
                <a:latin typeface="Monotype Corsiva" pitchFamily="66" charset="0"/>
                <a:ea typeface="Calibri" pitchFamily="34" charset="0"/>
                <a:cs typeface="Times New Roman" pitchFamily="18" charset="0"/>
              </a:rPr>
              <a:t>.</a:t>
            </a:r>
            <a:endParaRPr lang="ru-RU" dirty="0" smtClean="0">
              <a:solidFill>
                <a:schemeClr val="bg2">
                  <a:lumMod val="10000"/>
                </a:schemeClr>
              </a:solidFill>
              <a:latin typeface="Monotype Corsiva" pitchFamily="66" charset="0"/>
              <a:cs typeface="Arial" pitchFamily="34" charset="0"/>
            </a:endParaRPr>
          </a:p>
        </p:txBody>
      </p:sp>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1125</TotalTime>
  <Words>1584</Words>
  <Application>Microsoft Office PowerPoint</Application>
  <PresentationFormat>Экран (4:3)</PresentationFormat>
  <Paragraphs>169</Paragraphs>
  <Slides>44</Slides>
  <Notes>0</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44</vt:i4>
      </vt:variant>
    </vt:vector>
  </HeadingPairs>
  <TitlesOfParts>
    <vt:vector size="46" baseType="lpstr">
      <vt:lpstr>Трек</vt:lpstr>
      <vt:lpstr>Слайд</vt:lpstr>
      <vt:lpstr>Слайд 1</vt:lpstr>
      <vt:lpstr>Слайд 2</vt:lpstr>
      <vt:lpstr>Слайд 3</vt:lpstr>
      <vt:lpstr>Слайд 4</vt:lpstr>
      <vt:lpstr>Слайд 5</vt:lpstr>
      <vt:lpstr>Слайд 6</vt:lpstr>
      <vt:lpstr>Турисько-краєзнавчий екологічний конкурс  “Посадіть калину біля школи”  </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Над річкою Ценівкою</vt:lpstr>
      <vt:lpstr>Роман Купчинський “Човен хитається серед води”</vt:lpstr>
      <vt:lpstr>Слайд 39</vt:lpstr>
      <vt:lpstr>Слайд 40</vt:lpstr>
      <vt:lpstr>Слайд 41</vt:lpstr>
      <vt:lpstr>Слайд 42</vt:lpstr>
      <vt:lpstr>Слайд 43</vt:lpstr>
      <vt:lpstr>Слайд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Вита</dc:creator>
  <cp:lastModifiedBy>Вита</cp:lastModifiedBy>
  <cp:revision>117</cp:revision>
  <dcterms:created xsi:type="dcterms:W3CDTF">2015-11-25T11:13:46Z</dcterms:created>
  <dcterms:modified xsi:type="dcterms:W3CDTF">2015-12-13T21:20:05Z</dcterms:modified>
</cp:coreProperties>
</file>