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301" r:id="rId4"/>
    <p:sldId id="256" r:id="rId5"/>
    <p:sldId id="295" r:id="rId6"/>
    <p:sldId id="298" r:id="rId7"/>
    <p:sldId id="286" r:id="rId8"/>
    <p:sldId id="264" r:id="rId9"/>
    <p:sldId id="287" r:id="rId10"/>
    <p:sldId id="300" r:id="rId11"/>
    <p:sldId id="297" r:id="rId12"/>
    <p:sldId id="299" r:id="rId13"/>
    <p:sldId id="288" r:id="rId14"/>
    <p:sldId id="296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9FFAD"/>
    <a:srgbClr val="0808B8"/>
    <a:srgbClr val="29A3FF"/>
    <a:srgbClr val="4BB2FF"/>
    <a:srgbClr val="28D248"/>
    <a:srgbClr val="09F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48" autoAdjust="0"/>
  </p:normalViewPr>
  <p:slideViewPr>
    <p:cSldViewPr>
      <p:cViewPr>
        <p:scale>
          <a:sx n="100" d="100"/>
          <a:sy n="100" d="100"/>
        </p:scale>
        <p:origin x="-75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40;&#1064;&#1030;%20&#1044;&#1054;&#1050;&#1059;&#1052;&#1045;&#1053;&#1058;&#1048;\&#1042;&#1030;&#1050;&#1058;&#1054;&#1056;%20&#1055;&#1045;&#1058;&#1056;&#1054;&#1042;&#1048;&#1063;%20+\&#1047;&#1040;&#1042;&#1059;&#1063;\&#1050;&#1086;&#1087;&#1080;&#1103;%20&#1046;&#1091;&#1088;&#1085;&#1072;&#1083;%20&#1091;&#1089;&#1087;&#1110;&#1096;&#1085;&#1086;&#1089;&#1090;&#111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ВИРОБНИЦТВО ЕЛЕКТРОЕНЕРГІЇ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Виробництво електроенергії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299</c:v>
                </c:pt>
                <c:pt idx="1">
                  <c:v>194</c:v>
                </c:pt>
                <c:pt idx="2">
                  <c:v>172</c:v>
                </c:pt>
                <c:pt idx="3">
                  <c:v>175</c:v>
                </c:pt>
                <c:pt idx="4">
                  <c:v>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942720"/>
        <c:axId val="94944256"/>
        <c:axId val="0"/>
      </c:bar3DChart>
      <c:catAx>
        <c:axId val="9494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94944256"/>
        <c:crosses val="autoZero"/>
        <c:auto val="1"/>
        <c:lblAlgn val="ctr"/>
        <c:lblOffset val="100"/>
        <c:noMultiLvlLbl val="0"/>
      </c:catAx>
      <c:valAx>
        <c:axId val="9494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9494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2000" baseline="0" dirty="0" smtClean="0">
                <a:latin typeface="+mn-lt"/>
              </a:rPr>
              <a:t>Щорічне виробництво </a:t>
            </a:r>
            <a:r>
              <a:rPr lang="uk-UA" sz="2000" baseline="0" dirty="0">
                <a:latin typeface="+mn-lt"/>
              </a:rPr>
              <a:t>електроенергії в У</a:t>
            </a:r>
            <a:r>
              <a:rPr lang="uk-UA" sz="2000" baseline="0" dirty="0" smtClean="0">
                <a:latin typeface="+mn-lt"/>
              </a:rPr>
              <a:t>країні</a:t>
            </a:r>
            <a:r>
              <a:rPr lang="uk-UA" sz="2000" baseline="0" dirty="0">
                <a:latin typeface="+mn-lt"/>
              </a:rPr>
              <a:t>, млрд. </a:t>
            </a:r>
            <a:r>
              <a:rPr lang="uk-UA" sz="2000" baseline="0" dirty="0" smtClean="0">
                <a:latin typeface="+mn-lt"/>
              </a:rPr>
              <a:t>кВт</a:t>
            </a:r>
            <a:r>
              <a:rPr lang="en-US" sz="2000" baseline="0" dirty="0" smtClean="0">
                <a:latin typeface="+mn-lt"/>
              </a:rPr>
              <a:t>∙</a:t>
            </a:r>
            <a:r>
              <a:rPr lang="uk-UA" sz="2000" baseline="0" dirty="0" err="1" smtClean="0">
                <a:latin typeface="+mn-lt"/>
              </a:rPr>
              <a:t>год</a:t>
            </a:r>
            <a:endParaRPr lang="uk-UA" sz="2000" baseline="0" dirty="0">
              <a:latin typeface="+mn-lt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Лист7!$B$2</c:f>
              <c:strCache>
                <c:ptCount val="1"/>
                <c:pt idx="0">
                  <c:v>млрд.кВт/рік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2000" b="1" i="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Лист7!$A$3:$A$9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Лист7!$B$3:$B$7</c:f>
              <c:numCache>
                <c:formatCode>General</c:formatCode>
                <c:ptCount val="5"/>
                <c:pt idx="0">
                  <c:v>299</c:v>
                </c:pt>
                <c:pt idx="1">
                  <c:v>194</c:v>
                </c:pt>
                <c:pt idx="2">
                  <c:v>172</c:v>
                </c:pt>
                <c:pt idx="3">
                  <c:v>175</c:v>
                </c:pt>
                <c:pt idx="4">
                  <c:v>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gapDepth val="0"/>
        <c:shape val="cylinder"/>
        <c:axId val="30289280"/>
        <c:axId val="30307456"/>
        <c:axId val="0"/>
      </c:bar3DChart>
      <c:catAx>
        <c:axId val="3028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80000" vert="horz" anchor="ctr" anchorCtr="1"/>
          <a:lstStyle/>
          <a:p>
            <a:pPr>
              <a:defRPr/>
            </a:pPr>
            <a:endParaRPr lang="uk-UA"/>
          </a:p>
        </c:txPr>
        <c:crossAx val="30307456"/>
        <c:crosses val="autoZero"/>
        <c:auto val="1"/>
        <c:lblAlgn val="ctr"/>
        <c:lblOffset val="100"/>
        <c:noMultiLvlLbl val="0"/>
      </c:catAx>
      <c:valAx>
        <c:axId val="3030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89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DDEBCF"/>
        </a:gs>
        <a:gs pos="50000">
          <a:srgbClr val="9DFC68"/>
        </a:gs>
        <a:gs pos="100000">
          <a:srgbClr val="98E915"/>
        </a:gs>
      </a:gsLst>
      <a:lin ang="5400000" scaled="0"/>
      <a:tileRect/>
    </a:gra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СПОЖИВАННЯ ЕЛЕКТРОЕНЕРГІЇ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4740723789677315"/>
          <c:y val="7.969292880925962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Споживання електроенергії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txPr>
              <a:bodyPr/>
              <a:lstStyle/>
              <a:p>
                <a:pPr>
                  <a:defRPr lang="ru-RU" sz="24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Промисловість</c:v>
                </c:pt>
                <c:pt idx="1">
                  <c:v>Сільське господарство</c:v>
                </c:pt>
                <c:pt idx="2">
                  <c:v>ЖКГ</c:v>
                </c:pt>
                <c:pt idx="3">
                  <c:v>Транспорт</c:v>
                </c:pt>
                <c:pt idx="4">
                  <c:v>Населення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7.2119697591222706E-3"/>
          <c:y val="0.1597945393047199"/>
          <c:w val="0.98248429468179754"/>
          <c:h val="0.11196333578220553"/>
        </c:manualLayout>
      </c:layout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/>
            </a:pPr>
            <a:r>
              <a:rPr lang="ru-RU" sz="2800" dirty="0" err="1" smtClean="0">
                <a:solidFill>
                  <a:srgbClr val="0808B8"/>
                </a:solidFill>
                <a:latin typeface="Cambria" pitchFamily="18" charset="0"/>
                <a:cs typeface="Arial" pitchFamily="34" charset="0"/>
              </a:rPr>
              <a:t>Виробництво</a:t>
            </a:r>
            <a:r>
              <a:rPr lang="ru-RU" sz="2800" baseline="0" dirty="0" smtClean="0">
                <a:solidFill>
                  <a:srgbClr val="0808B8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2800" baseline="0" dirty="0" err="1" smtClean="0">
                <a:solidFill>
                  <a:srgbClr val="0808B8"/>
                </a:solidFill>
                <a:latin typeface="Cambria" pitchFamily="18" charset="0"/>
                <a:cs typeface="Arial" pitchFamily="34" charset="0"/>
              </a:rPr>
              <a:t>електроенергії</a:t>
            </a:r>
            <a:r>
              <a:rPr lang="ru-RU" sz="2800" baseline="0" dirty="0" smtClean="0">
                <a:solidFill>
                  <a:srgbClr val="0808B8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2800" baseline="0" dirty="0" err="1" smtClean="0">
                <a:solidFill>
                  <a:srgbClr val="0808B8"/>
                </a:solidFill>
                <a:latin typeface="Cambria" pitchFamily="18" charset="0"/>
                <a:cs typeface="Arial" pitchFamily="34" charset="0"/>
              </a:rPr>
              <a:t>різними</a:t>
            </a:r>
            <a:r>
              <a:rPr lang="ru-RU" sz="2800" baseline="0" dirty="0" smtClean="0">
                <a:solidFill>
                  <a:srgbClr val="0808B8"/>
                </a:solidFill>
                <a:latin typeface="Cambria" pitchFamily="18" charset="0"/>
                <a:cs typeface="Arial" pitchFamily="34" charset="0"/>
              </a:rPr>
              <a:t> типами </a:t>
            </a:r>
            <a:r>
              <a:rPr lang="ru-RU" sz="2800" baseline="0" dirty="0" err="1" smtClean="0">
                <a:solidFill>
                  <a:srgbClr val="0808B8"/>
                </a:solidFill>
                <a:latin typeface="Cambria" pitchFamily="18" charset="0"/>
                <a:cs typeface="Arial" pitchFamily="34" charset="0"/>
              </a:rPr>
              <a:t>електростанцій</a:t>
            </a:r>
            <a:r>
              <a:rPr lang="ru-RU" sz="2800" baseline="0" dirty="0" smtClean="0">
                <a:solidFill>
                  <a:srgbClr val="0808B8"/>
                </a:solidFill>
                <a:latin typeface="Cambria" pitchFamily="18" charset="0"/>
                <a:cs typeface="Arial" pitchFamily="34" charset="0"/>
              </a:rPr>
              <a:t>, у %</a:t>
            </a:r>
            <a:endParaRPr lang="ru-RU" sz="2800" dirty="0">
              <a:solidFill>
                <a:srgbClr val="0808B8"/>
              </a:solidFill>
              <a:latin typeface="Cambria" pitchFamily="18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4740723789677182"/>
          <c:y val="1.226045058603988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688167422769773E-2"/>
          <c:y val="0.28638513969029711"/>
          <c:w val="0.84099072835429334"/>
          <c:h val="0.64206467275055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Споживання електроенергії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bubble3D val="0"/>
            <c:spPr>
              <a:solidFill>
                <a:srgbClr val="29A3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txPr>
              <a:bodyPr/>
              <a:lstStyle/>
              <a:p>
                <a:pPr>
                  <a:defRPr lang="ru-RU" sz="24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ТЕС</c:v>
                </c:pt>
                <c:pt idx="1">
                  <c:v>АЕС</c:v>
                </c:pt>
                <c:pt idx="2">
                  <c:v>ГЕС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47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lang="ru-RU" sz="2400" b="1" i="0" baseline="0"/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lang="ru-RU" sz="2400" b="1" i="0" baseline="0"/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lang="ru-RU" sz="2400" b="1" i="0" baseline="0"/>
            </a:pPr>
            <a:endParaRPr lang="uk-UA"/>
          </a:p>
        </c:txPr>
      </c:legendEntry>
      <c:layout>
        <c:manualLayout>
          <c:xMode val="edge"/>
          <c:yMode val="edge"/>
          <c:x val="7.2119697591222507E-3"/>
          <c:y val="0.1597945393047199"/>
          <c:w val="0.98248429468179754"/>
          <c:h val="0.11196333578220553"/>
        </c:manualLayout>
      </c:layout>
      <c:overlay val="0"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162BF-EBE4-4205-B3E5-6EE20AAA6B73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77F603-A2FD-45F6-9FFE-1FFDAD264867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1" dirty="0" smtClean="0"/>
            <a:t>ПАЛИВНА ПРОМИСЛОВІСТЬ</a:t>
          </a:r>
          <a:endParaRPr lang="ru-RU" sz="2000" b="1" dirty="0"/>
        </a:p>
      </dgm:t>
    </dgm:pt>
    <dgm:pt modelId="{5788D7ED-225A-4BA7-A094-80586CBC0117}" type="parTrans" cxnId="{D59E8E37-DFB0-4698-A821-E2E1A293DD9C}">
      <dgm:prSet/>
      <dgm:spPr/>
      <dgm:t>
        <a:bodyPr/>
        <a:lstStyle/>
        <a:p>
          <a:endParaRPr lang="ru-RU"/>
        </a:p>
      </dgm:t>
    </dgm:pt>
    <dgm:pt modelId="{AC689911-3724-4B77-8936-C61D59A29FB4}" type="sibTrans" cxnId="{D59E8E37-DFB0-4698-A821-E2E1A293DD9C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1B2975EB-2525-4331-B63C-D07349A1BD0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000" b="1" dirty="0" smtClean="0"/>
            <a:t>ЕЛЕКТРОЕНЕРГЕТИКА</a:t>
          </a:r>
          <a:endParaRPr lang="ru-RU" sz="2000" b="1" dirty="0"/>
        </a:p>
      </dgm:t>
    </dgm:pt>
    <dgm:pt modelId="{F96E9B9A-C7FF-4067-B04A-BFB4C73640A1}" type="parTrans" cxnId="{58F89DC0-979D-4AF2-90A8-9B1345570AD4}">
      <dgm:prSet/>
      <dgm:spPr/>
      <dgm:t>
        <a:bodyPr/>
        <a:lstStyle/>
        <a:p>
          <a:endParaRPr lang="ru-RU"/>
        </a:p>
      </dgm:t>
    </dgm:pt>
    <dgm:pt modelId="{52D8E54A-6A84-4422-BE6F-15E8CCE81ED5}" type="sibTrans" cxnId="{58F89DC0-979D-4AF2-90A8-9B1345570AD4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119254EE-97AB-4343-BEF7-F0FBAF9DE2B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2000" b="1" dirty="0" smtClean="0"/>
            <a:t>ПАЛИВНО-ЕНЕРГЕТИЧНИЙ</a:t>
          </a:r>
        </a:p>
        <a:p>
          <a:r>
            <a:rPr lang="uk-UA" sz="2000" b="1" dirty="0" smtClean="0"/>
            <a:t>КОМПЛЕКС</a:t>
          </a:r>
          <a:endParaRPr lang="ru-RU" sz="2000" b="1" dirty="0"/>
        </a:p>
      </dgm:t>
    </dgm:pt>
    <dgm:pt modelId="{83F2AD64-14E8-47C2-9265-47C7A4D25CB9}" type="parTrans" cxnId="{3DA9E87B-DFA0-4F1A-86F5-0191C5F0D50E}">
      <dgm:prSet/>
      <dgm:spPr/>
      <dgm:t>
        <a:bodyPr/>
        <a:lstStyle/>
        <a:p>
          <a:endParaRPr lang="ru-RU"/>
        </a:p>
      </dgm:t>
    </dgm:pt>
    <dgm:pt modelId="{DEF3A31E-D136-488D-B857-BB7174CFC0DE}" type="sibTrans" cxnId="{3DA9E87B-DFA0-4F1A-86F5-0191C5F0D50E}">
      <dgm:prSet/>
      <dgm:spPr/>
      <dgm:t>
        <a:bodyPr/>
        <a:lstStyle/>
        <a:p>
          <a:endParaRPr lang="ru-RU"/>
        </a:p>
      </dgm:t>
    </dgm:pt>
    <dgm:pt modelId="{FE780422-AA19-4F99-82FC-264851748E28}" type="pres">
      <dgm:prSet presAssocID="{027162BF-EBE4-4205-B3E5-6EE20AAA6B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410271-1BD0-4CB3-8566-A6F60595FE48}" type="pres">
      <dgm:prSet presAssocID="{027162BF-EBE4-4205-B3E5-6EE20AAA6B73}" presName="vNodes" presStyleCnt="0"/>
      <dgm:spPr/>
    </dgm:pt>
    <dgm:pt modelId="{2A887637-1D92-4CB3-9A13-C06AD9BFD4C0}" type="pres">
      <dgm:prSet presAssocID="{E277F603-A2FD-45F6-9FFE-1FFDAD264867}" presName="node" presStyleLbl="node1" presStyleIdx="0" presStyleCnt="3" custScaleX="29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BB477-784B-47AF-8CE6-5A8F6D45BC13}" type="pres">
      <dgm:prSet presAssocID="{AC689911-3724-4B77-8936-C61D59A29FB4}" presName="spacerT" presStyleCnt="0"/>
      <dgm:spPr/>
    </dgm:pt>
    <dgm:pt modelId="{A0BC2071-5EDE-4FF2-A5B8-A60808E1C63C}" type="pres">
      <dgm:prSet presAssocID="{AC689911-3724-4B77-8936-C61D59A29FB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71BA5AD-BEDE-40D7-B934-EFEFA0D0F5D8}" type="pres">
      <dgm:prSet presAssocID="{AC689911-3724-4B77-8936-C61D59A29FB4}" presName="spacerB" presStyleCnt="0"/>
      <dgm:spPr/>
    </dgm:pt>
    <dgm:pt modelId="{706419F7-2D19-4381-B3CA-56B48572BC65}" type="pres">
      <dgm:prSet presAssocID="{1B2975EB-2525-4331-B63C-D07349A1BD0C}" presName="node" presStyleLbl="node1" presStyleIdx="1" presStyleCnt="3" custScaleX="291568" custLinFactNeighborX="-392" custLinFactNeighborY="-30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8CF9F-7F12-4013-BEE6-C222FAA9DE86}" type="pres">
      <dgm:prSet presAssocID="{027162BF-EBE4-4205-B3E5-6EE20AAA6B73}" presName="sibTransLast" presStyleLbl="sibTrans2D1" presStyleIdx="1" presStyleCnt="2" custScaleX="307228" custScaleY="206457" custLinFactX="-13676" custLinFactNeighborX="-100000" custLinFactNeighborY="-4658"/>
      <dgm:spPr/>
      <dgm:t>
        <a:bodyPr/>
        <a:lstStyle/>
        <a:p>
          <a:endParaRPr lang="ru-RU"/>
        </a:p>
      </dgm:t>
    </dgm:pt>
    <dgm:pt modelId="{CCC35D6A-D047-4406-B166-A34BC77A7A4C}" type="pres">
      <dgm:prSet presAssocID="{027162BF-EBE4-4205-B3E5-6EE20AAA6B7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C25D4BB-23DE-41F8-AFAE-4073B76DBAF3}" type="pres">
      <dgm:prSet presAssocID="{027162BF-EBE4-4205-B3E5-6EE20AAA6B73}" presName="lastNode" presStyleLbl="node1" presStyleIdx="2" presStyleCnt="3" custScaleX="113909" custScaleY="108055" custLinFactNeighborX="-1066" custLinFactNeighborY="-2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0A9F2-4EC4-461D-BC5E-8E0C2352B91C}" type="presOf" srcId="{1B2975EB-2525-4331-B63C-D07349A1BD0C}" destId="{706419F7-2D19-4381-B3CA-56B48572BC65}" srcOrd="0" destOrd="0" presId="urn:microsoft.com/office/officeart/2005/8/layout/equation2"/>
    <dgm:cxn modelId="{EA9B5AC0-7AAD-414B-9DA8-0D49140245BE}" type="presOf" srcId="{027162BF-EBE4-4205-B3E5-6EE20AAA6B73}" destId="{FE780422-AA19-4F99-82FC-264851748E28}" srcOrd="0" destOrd="0" presId="urn:microsoft.com/office/officeart/2005/8/layout/equation2"/>
    <dgm:cxn modelId="{7E284B94-4D5D-4D87-8926-55FDCD1E55B7}" type="presOf" srcId="{AC689911-3724-4B77-8936-C61D59A29FB4}" destId="{A0BC2071-5EDE-4FF2-A5B8-A60808E1C63C}" srcOrd="0" destOrd="0" presId="urn:microsoft.com/office/officeart/2005/8/layout/equation2"/>
    <dgm:cxn modelId="{5ED3C8E9-4047-4CE9-8F5B-24FFD619F9BB}" type="presOf" srcId="{119254EE-97AB-4343-BEF7-F0FBAF9DE2B8}" destId="{5C25D4BB-23DE-41F8-AFAE-4073B76DBAF3}" srcOrd="0" destOrd="0" presId="urn:microsoft.com/office/officeart/2005/8/layout/equation2"/>
    <dgm:cxn modelId="{44CB54D8-F50E-46F1-9713-181B675FA990}" type="presOf" srcId="{52D8E54A-6A84-4422-BE6F-15E8CCE81ED5}" destId="{2F88CF9F-7F12-4013-BEE6-C222FAA9DE86}" srcOrd="0" destOrd="0" presId="urn:microsoft.com/office/officeart/2005/8/layout/equation2"/>
    <dgm:cxn modelId="{3DA9E87B-DFA0-4F1A-86F5-0191C5F0D50E}" srcId="{027162BF-EBE4-4205-B3E5-6EE20AAA6B73}" destId="{119254EE-97AB-4343-BEF7-F0FBAF9DE2B8}" srcOrd="2" destOrd="0" parTransId="{83F2AD64-14E8-47C2-9265-47C7A4D25CB9}" sibTransId="{DEF3A31E-D136-488D-B857-BB7174CFC0DE}"/>
    <dgm:cxn modelId="{D59E8E37-DFB0-4698-A821-E2E1A293DD9C}" srcId="{027162BF-EBE4-4205-B3E5-6EE20AAA6B73}" destId="{E277F603-A2FD-45F6-9FFE-1FFDAD264867}" srcOrd="0" destOrd="0" parTransId="{5788D7ED-225A-4BA7-A094-80586CBC0117}" sibTransId="{AC689911-3724-4B77-8936-C61D59A29FB4}"/>
    <dgm:cxn modelId="{39B8F31B-41C9-42A4-9C72-922510F15E01}" type="presOf" srcId="{52D8E54A-6A84-4422-BE6F-15E8CCE81ED5}" destId="{CCC35D6A-D047-4406-B166-A34BC77A7A4C}" srcOrd="1" destOrd="0" presId="urn:microsoft.com/office/officeart/2005/8/layout/equation2"/>
    <dgm:cxn modelId="{58F89DC0-979D-4AF2-90A8-9B1345570AD4}" srcId="{027162BF-EBE4-4205-B3E5-6EE20AAA6B73}" destId="{1B2975EB-2525-4331-B63C-D07349A1BD0C}" srcOrd="1" destOrd="0" parTransId="{F96E9B9A-C7FF-4067-B04A-BFB4C73640A1}" sibTransId="{52D8E54A-6A84-4422-BE6F-15E8CCE81ED5}"/>
    <dgm:cxn modelId="{0FDFD09A-A84C-46E2-A2B6-EEC0D52F8311}" type="presOf" srcId="{E277F603-A2FD-45F6-9FFE-1FFDAD264867}" destId="{2A887637-1D92-4CB3-9A13-C06AD9BFD4C0}" srcOrd="0" destOrd="0" presId="urn:microsoft.com/office/officeart/2005/8/layout/equation2"/>
    <dgm:cxn modelId="{D4F5C8B4-82EE-48A9-8D01-45B16EC4FFAA}" type="presParOf" srcId="{FE780422-AA19-4F99-82FC-264851748E28}" destId="{9F410271-1BD0-4CB3-8566-A6F60595FE48}" srcOrd="0" destOrd="0" presId="urn:microsoft.com/office/officeart/2005/8/layout/equation2"/>
    <dgm:cxn modelId="{273E54D7-9B4D-4C7D-A6A0-062936146848}" type="presParOf" srcId="{9F410271-1BD0-4CB3-8566-A6F60595FE48}" destId="{2A887637-1D92-4CB3-9A13-C06AD9BFD4C0}" srcOrd="0" destOrd="0" presId="urn:microsoft.com/office/officeart/2005/8/layout/equation2"/>
    <dgm:cxn modelId="{16153E62-7A1D-4801-B979-B5720798F44C}" type="presParOf" srcId="{9F410271-1BD0-4CB3-8566-A6F60595FE48}" destId="{D82BB477-784B-47AF-8CE6-5A8F6D45BC13}" srcOrd="1" destOrd="0" presId="urn:microsoft.com/office/officeart/2005/8/layout/equation2"/>
    <dgm:cxn modelId="{B0CAAD27-E091-424D-8A38-4F06E195AEF8}" type="presParOf" srcId="{9F410271-1BD0-4CB3-8566-A6F60595FE48}" destId="{A0BC2071-5EDE-4FF2-A5B8-A60808E1C63C}" srcOrd="2" destOrd="0" presId="urn:microsoft.com/office/officeart/2005/8/layout/equation2"/>
    <dgm:cxn modelId="{4F79E3F0-1353-4616-92E5-028FFA8D7AA4}" type="presParOf" srcId="{9F410271-1BD0-4CB3-8566-A6F60595FE48}" destId="{971BA5AD-BEDE-40D7-B934-EFEFA0D0F5D8}" srcOrd="3" destOrd="0" presId="urn:microsoft.com/office/officeart/2005/8/layout/equation2"/>
    <dgm:cxn modelId="{5BE50A5F-1A54-4DE3-88A6-47991EF6FE0D}" type="presParOf" srcId="{9F410271-1BD0-4CB3-8566-A6F60595FE48}" destId="{706419F7-2D19-4381-B3CA-56B48572BC65}" srcOrd="4" destOrd="0" presId="urn:microsoft.com/office/officeart/2005/8/layout/equation2"/>
    <dgm:cxn modelId="{C8C493D3-5A04-40FE-9AA8-0C0E69469841}" type="presParOf" srcId="{FE780422-AA19-4F99-82FC-264851748E28}" destId="{2F88CF9F-7F12-4013-BEE6-C222FAA9DE86}" srcOrd="1" destOrd="0" presId="urn:microsoft.com/office/officeart/2005/8/layout/equation2"/>
    <dgm:cxn modelId="{4DA5882D-13B5-4848-859D-500805C74355}" type="presParOf" srcId="{2F88CF9F-7F12-4013-BEE6-C222FAA9DE86}" destId="{CCC35D6A-D047-4406-B166-A34BC77A7A4C}" srcOrd="0" destOrd="0" presId="urn:microsoft.com/office/officeart/2005/8/layout/equation2"/>
    <dgm:cxn modelId="{87B61C16-712B-415E-A033-2C5AD77718B3}" type="presParOf" srcId="{FE780422-AA19-4F99-82FC-264851748E28}" destId="{5C25D4BB-23DE-41F8-AFAE-4073B76DBAF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87637-1D92-4CB3-9A13-C06AD9BFD4C0}">
      <dsp:nvSpPr>
        <dsp:cNvPr id="0" name=""/>
        <dsp:cNvSpPr/>
      </dsp:nvSpPr>
      <dsp:spPr>
        <a:xfrm>
          <a:off x="3567" y="813542"/>
          <a:ext cx="4384638" cy="1502221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ПАЛИВНА ПРОМИСЛОВІСТЬ</a:t>
          </a:r>
          <a:endParaRPr lang="ru-RU" sz="2000" b="1" kern="1200" dirty="0"/>
        </a:p>
      </dsp:txBody>
      <dsp:txXfrm>
        <a:off x="645682" y="1033537"/>
        <a:ext cx="3100408" cy="1062231"/>
      </dsp:txXfrm>
    </dsp:sp>
    <dsp:sp modelId="{A0BC2071-5EDE-4FF2-A5B8-A60808E1C63C}">
      <dsp:nvSpPr>
        <dsp:cNvPr id="0" name=""/>
        <dsp:cNvSpPr/>
      </dsp:nvSpPr>
      <dsp:spPr>
        <a:xfrm>
          <a:off x="1760242" y="2437743"/>
          <a:ext cx="871288" cy="871288"/>
        </a:xfrm>
        <a:prstGeom prst="mathPlus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875731" y="2770924"/>
        <a:ext cx="640310" cy="204926"/>
      </dsp:txXfrm>
    </dsp:sp>
    <dsp:sp modelId="{706419F7-2D19-4381-B3CA-56B48572BC65}">
      <dsp:nvSpPr>
        <dsp:cNvPr id="0" name=""/>
        <dsp:cNvSpPr/>
      </dsp:nvSpPr>
      <dsp:spPr>
        <a:xfrm>
          <a:off x="0" y="3393305"/>
          <a:ext cx="4379996" cy="150222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ЕЛЕКТРОЕНЕРГЕТИКА</a:t>
          </a:r>
          <a:endParaRPr lang="ru-RU" sz="2000" b="1" kern="1200" dirty="0"/>
        </a:p>
      </dsp:txBody>
      <dsp:txXfrm>
        <a:off x="641436" y="3613300"/>
        <a:ext cx="3097124" cy="1062231"/>
      </dsp:txXfrm>
    </dsp:sp>
    <dsp:sp modelId="{2F88CF9F-7F12-4013-BEE6-C222FAA9DE86}">
      <dsp:nvSpPr>
        <dsp:cNvPr id="0" name=""/>
        <dsp:cNvSpPr/>
      </dsp:nvSpPr>
      <dsp:spPr>
        <a:xfrm rot="21562362">
          <a:off x="3578171" y="2222548"/>
          <a:ext cx="1462828" cy="115373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/>
        </a:p>
      </dsp:txBody>
      <dsp:txXfrm>
        <a:off x="3578181" y="2455190"/>
        <a:ext cx="1116708" cy="692241"/>
      </dsp:txXfrm>
    </dsp:sp>
    <dsp:sp modelId="{5C25D4BB-23DE-41F8-AFAE-4073B76DBAF3}">
      <dsp:nvSpPr>
        <dsp:cNvPr id="0" name=""/>
        <dsp:cNvSpPr/>
      </dsp:nvSpPr>
      <dsp:spPr>
        <a:xfrm>
          <a:off x="5286410" y="1178717"/>
          <a:ext cx="3422330" cy="3246450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ПАЛИВНО-ЕНЕРГЕТИЧНИЙ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КОМПЛЕКС</a:t>
          </a:r>
          <a:endParaRPr lang="ru-RU" sz="2000" b="1" kern="1200" dirty="0"/>
        </a:p>
      </dsp:txBody>
      <dsp:txXfrm>
        <a:off x="5787599" y="1654149"/>
        <a:ext cx="2419952" cy="2295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EE3F18-E321-445B-A08A-50B06001A98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4AB5CE0-2794-4603-BF0F-90BC8344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18" Type="http://schemas.openxmlformats.org/officeDocument/2006/relationships/slide" Target="slide14.xml"/><Relationship Id="rId26" Type="http://schemas.openxmlformats.org/officeDocument/2006/relationships/image" Target="../media/image11.jpg"/><Relationship Id="rId39" Type="http://schemas.openxmlformats.org/officeDocument/2006/relationships/image" Target="../media/image24.jpg"/><Relationship Id="rId3" Type="http://schemas.openxmlformats.org/officeDocument/2006/relationships/audio" Target="../media/audio2.wav"/><Relationship Id="rId21" Type="http://schemas.openxmlformats.org/officeDocument/2006/relationships/image" Target="../media/image6.jpg"/><Relationship Id="rId34" Type="http://schemas.openxmlformats.org/officeDocument/2006/relationships/image" Target="../media/image19.jpeg"/><Relationship Id="rId42" Type="http://schemas.openxmlformats.org/officeDocument/2006/relationships/image" Target="../media/image27.jpg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slide" Target="slide11.xml"/><Relationship Id="rId25" Type="http://schemas.openxmlformats.org/officeDocument/2006/relationships/image" Target="../media/image10.jpg"/><Relationship Id="rId33" Type="http://schemas.openxmlformats.org/officeDocument/2006/relationships/image" Target="../media/image18.jpg"/><Relationship Id="rId38" Type="http://schemas.openxmlformats.org/officeDocument/2006/relationships/image" Target="../media/image23.jpeg"/><Relationship Id="rId46" Type="http://schemas.openxmlformats.org/officeDocument/2006/relationships/image" Target="../media/image31.jpg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20" Type="http://schemas.openxmlformats.org/officeDocument/2006/relationships/image" Target="../media/image5.jpeg"/><Relationship Id="rId29" Type="http://schemas.openxmlformats.org/officeDocument/2006/relationships/image" Target="../media/image14.jpg"/><Relationship Id="rId41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image" Target="../media/image9.jpeg"/><Relationship Id="rId32" Type="http://schemas.openxmlformats.org/officeDocument/2006/relationships/image" Target="../media/image17.jpg"/><Relationship Id="rId37" Type="http://schemas.openxmlformats.org/officeDocument/2006/relationships/image" Target="../media/image22.jpg"/><Relationship Id="rId40" Type="http://schemas.openxmlformats.org/officeDocument/2006/relationships/image" Target="../media/image25.jpg"/><Relationship Id="rId45" Type="http://schemas.openxmlformats.org/officeDocument/2006/relationships/image" Target="../media/image30.jpg"/><Relationship Id="rId5" Type="http://schemas.openxmlformats.org/officeDocument/2006/relationships/audio" Target="../media/audio4.wav"/><Relationship Id="rId15" Type="http://schemas.openxmlformats.org/officeDocument/2006/relationships/image" Target="../media/image4.jpeg"/><Relationship Id="rId23" Type="http://schemas.openxmlformats.org/officeDocument/2006/relationships/image" Target="../media/image8.jpg"/><Relationship Id="rId28" Type="http://schemas.openxmlformats.org/officeDocument/2006/relationships/image" Target="../media/image13.jpg"/><Relationship Id="rId36" Type="http://schemas.openxmlformats.org/officeDocument/2006/relationships/image" Target="../media/image21.jpg"/><Relationship Id="rId10" Type="http://schemas.openxmlformats.org/officeDocument/2006/relationships/audio" Target="../media/audio9.wav"/><Relationship Id="rId19" Type="http://schemas.openxmlformats.org/officeDocument/2006/relationships/slide" Target="slide12.xml"/><Relationship Id="rId31" Type="http://schemas.openxmlformats.org/officeDocument/2006/relationships/image" Target="../media/image16.jpg"/><Relationship Id="rId44" Type="http://schemas.openxmlformats.org/officeDocument/2006/relationships/image" Target="../media/image29.jp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Relationship Id="rId22" Type="http://schemas.openxmlformats.org/officeDocument/2006/relationships/image" Target="../media/image7.jpg"/><Relationship Id="rId27" Type="http://schemas.openxmlformats.org/officeDocument/2006/relationships/image" Target="../media/image12.jpg"/><Relationship Id="rId30" Type="http://schemas.openxmlformats.org/officeDocument/2006/relationships/image" Target="../media/image15.jpg"/><Relationship Id="rId35" Type="http://schemas.openxmlformats.org/officeDocument/2006/relationships/image" Target="../media/image20.jpg"/><Relationship Id="rId43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928670"/>
          <a:ext cx="8715436" cy="574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7772400" cy="78581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ПЕК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УКРАЇНИ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-Контури України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622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7" name="Group 75"/>
          <p:cNvGrpSpPr>
            <a:grpSpLocks/>
          </p:cNvGrpSpPr>
          <p:nvPr/>
        </p:nvGrpSpPr>
        <p:grpSpPr bwMode="auto">
          <a:xfrm>
            <a:off x="0" y="0"/>
            <a:ext cx="9144000" cy="609600"/>
            <a:chOff x="0" y="0"/>
            <a:chExt cx="5760" cy="384"/>
          </a:xfrm>
        </p:grpSpPr>
        <p:sp>
          <p:nvSpPr>
            <p:cNvPr id="1153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ect">
              <a:avLst/>
            </a:prstGeom>
            <a:solidFill>
              <a:srgbClr val="CCFFFF"/>
            </a:solidFill>
            <a:ln w="762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53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0" y="96"/>
              <a:ext cx="537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uk-UA" sz="3600" kern="1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ЕЛЕКТРОЕНЕРГЕТИКА</a:t>
              </a:r>
            </a:p>
          </p:txBody>
        </p:sp>
      </p:grp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0" y="4572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/>
              <a:t>Типи електростанцій:</a:t>
            </a:r>
            <a:endParaRPr lang="ru-RU" b="1"/>
          </a:p>
        </p:txBody>
      </p:sp>
      <p:grpSp>
        <p:nvGrpSpPr>
          <p:cNvPr id="11340" name="Group 76"/>
          <p:cNvGrpSpPr>
            <a:grpSpLocks/>
          </p:cNvGrpSpPr>
          <p:nvPr/>
        </p:nvGrpSpPr>
        <p:grpSpPr bwMode="auto">
          <a:xfrm>
            <a:off x="304800" y="5943600"/>
            <a:ext cx="390525" cy="414338"/>
            <a:chOff x="1151" y="3356"/>
            <a:chExt cx="246" cy="261"/>
          </a:xfrm>
        </p:grpSpPr>
        <p:sp>
          <p:nvSpPr>
            <p:cNvPr id="11533" name="Oval 77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534" name="Line 78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" name="Line 79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36" name="Line 80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345" name="Group 81"/>
          <p:cNvGrpSpPr>
            <a:grpSpLocks/>
          </p:cNvGrpSpPr>
          <p:nvPr/>
        </p:nvGrpSpPr>
        <p:grpSpPr bwMode="auto">
          <a:xfrm rot="1009560">
            <a:off x="304800" y="5029200"/>
            <a:ext cx="390525" cy="381000"/>
            <a:chOff x="1152" y="3312"/>
            <a:chExt cx="288" cy="288"/>
          </a:xfrm>
        </p:grpSpPr>
        <p:sp>
          <p:nvSpPr>
            <p:cNvPr id="11529" name="Oval 82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" name="Line 83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31" name="Line 84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32" name="Line 85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350" name="Group 86"/>
          <p:cNvGrpSpPr>
            <a:grpSpLocks/>
          </p:cNvGrpSpPr>
          <p:nvPr/>
        </p:nvGrpSpPr>
        <p:grpSpPr bwMode="auto">
          <a:xfrm rot="1009560">
            <a:off x="304800" y="5486400"/>
            <a:ext cx="390525" cy="381000"/>
            <a:chOff x="1152" y="3312"/>
            <a:chExt cx="288" cy="288"/>
          </a:xfrm>
        </p:grpSpPr>
        <p:sp>
          <p:nvSpPr>
            <p:cNvPr id="4" name="Oval 87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33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526" name="Line 88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27" name="Line 89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28" name="Line 90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762000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b="1" i="1"/>
              <a:t>- ТЕС;</a:t>
            </a:r>
            <a:endParaRPr lang="ru-RU" b="1" i="1"/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762000" y="5486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b="1" i="1"/>
              <a:t>- ГЕС;</a:t>
            </a:r>
            <a:endParaRPr lang="ru-RU" b="1" i="1"/>
          </a:p>
        </p:txBody>
      </p:sp>
      <p:sp>
        <p:nvSpPr>
          <p:cNvPr id="11357" name="Text Box 93"/>
          <p:cNvSpPr txBox="1">
            <a:spLocks noChangeArrowheads="1"/>
          </p:cNvSpPr>
          <p:nvPr/>
        </p:nvSpPr>
        <p:spPr bwMode="auto">
          <a:xfrm>
            <a:off x="762000" y="5943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b="1" i="1"/>
              <a:t>- АЕС;</a:t>
            </a:r>
            <a:endParaRPr lang="ru-RU" b="1" i="1"/>
          </a:p>
        </p:txBody>
      </p:sp>
      <p:grpSp>
        <p:nvGrpSpPr>
          <p:cNvPr id="11374" name="Group 110"/>
          <p:cNvGrpSpPr>
            <a:grpSpLocks/>
          </p:cNvGrpSpPr>
          <p:nvPr/>
        </p:nvGrpSpPr>
        <p:grpSpPr bwMode="auto">
          <a:xfrm rot="1009560">
            <a:off x="8153400" y="2971800"/>
            <a:ext cx="390525" cy="381000"/>
            <a:chOff x="1152" y="3312"/>
            <a:chExt cx="288" cy="288"/>
          </a:xfrm>
        </p:grpSpPr>
        <p:sp>
          <p:nvSpPr>
            <p:cNvPr id="11521" name="Oval 111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522" name="Line 112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23" name="Line 113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Line 114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384" name="Group 120"/>
          <p:cNvGrpSpPr>
            <a:grpSpLocks/>
          </p:cNvGrpSpPr>
          <p:nvPr/>
        </p:nvGrpSpPr>
        <p:grpSpPr bwMode="auto">
          <a:xfrm rot="1009560">
            <a:off x="1219200" y="2819400"/>
            <a:ext cx="390525" cy="381000"/>
            <a:chOff x="1152" y="3312"/>
            <a:chExt cx="288" cy="288"/>
          </a:xfrm>
        </p:grpSpPr>
        <p:sp>
          <p:nvSpPr>
            <p:cNvPr id="11517" name="Oval 121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518" name="Line 122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19" name="Line 123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20" name="Line 124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389" name="Group 125"/>
          <p:cNvGrpSpPr>
            <a:grpSpLocks/>
          </p:cNvGrpSpPr>
          <p:nvPr/>
        </p:nvGrpSpPr>
        <p:grpSpPr bwMode="auto">
          <a:xfrm rot="1009560">
            <a:off x="990600" y="2209800"/>
            <a:ext cx="390525" cy="381000"/>
            <a:chOff x="1152" y="3312"/>
            <a:chExt cx="288" cy="288"/>
          </a:xfrm>
        </p:grpSpPr>
        <p:sp>
          <p:nvSpPr>
            <p:cNvPr id="11513" name="Oval 126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" name="Line 127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15" name="Line 128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16" name="Line 129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394" name="Group 130"/>
          <p:cNvGrpSpPr>
            <a:grpSpLocks/>
          </p:cNvGrpSpPr>
          <p:nvPr/>
        </p:nvGrpSpPr>
        <p:grpSpPr bwMode="auto">
          <a:xfrm rot="1009560">
            <a:off x="6324600" y="4267200"/>
            <a:ext cx="390525" cy="381000"/>
            <a:chOff x="1152" y="3312"/>
            <a:chExt cx="288" cy="288"/>
          </a:xfrm>
        </p:grpSpPr>
        <p:sp>
          <p:nvSpPr>
            <p:cNvPr id="7" name="Oval 131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510" name="Line 132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11" name="Line 133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12" name="Line 134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399" name="Group 135"/>
          <p:cNvGrpSpPr>
            <a:grpSpLocks/>
          </p:cNvGrpSpPr>
          <p:nvPr/>
        </p:nvGrpSpPr>
        <p:grpSpPr bwMode="auto">
          <a:xfrm rot="1009560">
            <a:off x="5486400" y="3886200"/>
            <a:ext cx="390525" cy="381000"/>
            <a:chOff x="1152" y="3312"/>
            <a:chExt cx="288" cy="288"/>
          </a:xfrm>
        </p:grpSpPr>
        <p:sp>
          <p:nvSpPr>
            <p:cNvPr id="11505" name="Oval 136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506" name="Line 137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07" name="Line 138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08" name="Line 139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09" name="Group 145"/>
          <p:cNvGrpSpPr>
            <a:grpSpLocks/>
          </p:cNvGrpSpPr>
          <p:nvPr/>
        </p:nvGrpSpPr>
        <p:grpSpPr bwMode="auto">
          <a:xfrm rot="1009560">
            <a:off x="4114800" y="2514600"/>
            <a:ext cx="390525" cy="381000"/>
            <a:chOff x="1152" y="3312"/>
            <a:chExt cx="288" cy="288"/>
          </a:xfrm>
        </p:grpSpPr>
        <p:sp>
          <p:nvSpPr>
            <p:cNvPr id="11501" name="Oval 146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502" name="Line 147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03" name="Line 148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Line 149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14" name="Group 150"/>
          <p:cNvGrpSpPr>
            <a:grpSpLocks/>
          </p:cNvGrpSpPr>
          <p:nvPr/>
        </p:nvGrpSpPr>
        <p:grpSpPr bwMode="auto">
          <a:xfrm rot="1009560">
            <a:off x="7010400" y="2590800"/>
            <a:ext cx="390525" cy="381000"/>
            <a:chOff x="1152" y="3312"/>
            <a:chExt cx="288" cy="288"/>
          </a:xfrm>
        </p:grpSpPr>
        <p:sp>
          <p:nvSpPr>
            <p:cNvPr id="11497" name="Oval 151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98" name="Line 152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Line 153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500" name="Line 154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19" name="Group 155"/>
          <p:cNvGrpSpPr>
            <a:grpSpLocks/>
          </p:cNvGrpSpPr>
          <p:nvPr/>
        </p:nvGrpSpPr>
        <p:grpSpPr bwMode="auto">
          <a:xfrm rot="1009560">
            <a:off x="4267200" y="2133600"/>
            <a:ext cx="231775" cy="233363"/>
            <a:chOff x="1152" y="3312"/>
            <a:chExt cx="288" cy="288"/>
          </a:xfrm>
        </p:grpSpPr>
        <p:sp>
          <p:nvSpPr>
            <p:cNvPr id="11493" name="Oval 156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" name="Line 157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95" name="Line 158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96" name="Line 159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24" name="Group 160"/>
          <p:cNvGrpSpPr>
            <a:grpSpLocks/>
          </p:cNvGrpSpPr>
          <p:nvPr/>
        </p:nvGrpSpPr>
        <p:grpSpPr bwMode="auto">
          <a:xfrm rot="1009560">
            <a:off x="3962400" y="2133600"/>
            <a:ext cx="231775" cy="233363"/>
            <a:chOff x="1152" y="3312"/>
            <a:chExt cx="288" cy="288"/>
          </a:xfrm>
        </p:grpSpPr>
        <p:sp>
          <p:nvSpPr>
            <p:cNvPr id="11" name="Oval 161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90" name="Line 162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91" name="Line 163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92" name="Line 164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29" name="Group 165"/>
          <p:cNvGrpSpPr>
            <a:grpSpLocks/>
          </p:cNvGrpSpPr>
          <p:nvPr/>
        </p:nvGrpSpPr>
        <p:grpSpPr bwMode="auto">
          <a:xfrm rot="1009560">
            <a:off x="6705600" y="2286000"/>
            <a:ext cx="231775" cy="233363"/>
            <a:chOff x="1152" y="3312"/>
            <a:chExt cx="288" cy="288"/>
          </a:xfrm>
        </p:grpSpPr>
        <p:sp>
          <p:nvSpPr>
            <p:cNvPr id="11485" name="Oval 166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86" name="Line 167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87" name="Line 168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88" name="Line 169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34" name="Group 170"/>
          <p:cNvGrpSpPr>
            <a:grpSpLocks/>
          </p:cNvGrpSpPr>
          <p:nvPr/>
        </p:nvGrpSpPr>
        <p:grpSpPr bwMode="auto">
          <a:xfrm rot="1009560">
            <a:off x="4114800" y="5029200"/>
            <a:ext cx="231775" cy="233363"/>
            <a:chOff x="1152" y="3312"/>
            <a:chExt cx="288" cy="288"/>
          </a:xfrm>
        </p:grpSpPr>
        <p:sp>
          <p:nvSpPr>
            <p:cNvPr id="11481" name="Oval 171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82" name="Line 172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83" name="Line 173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84" name="Line 174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59" name="Group 195"/>
          <p:cNvGrpSpPr>
            <a:grpSpLocks/>
          </p:cNvGrpSpPr>
          <p:nvPr/>
        </p:nvGrpSpPr>
        <p:grpSpPr bwMode="auto">
          <a:xfrm rot="1009560">
            <a:off x="6400800" y="4038600"/>
            <a:ext cx="390525" cy="381000"/>
            <a:chOff x="1152" y="3312"/>
            <a:chExt cx="288" cy="288"/>
          </a:xfrm>
        </p:grpSpPr>
        <p:sp>
          <p:nvSpPr>
            <p:cNvPr id="11477" name="Oval 196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33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78" name="Line 197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79" name="Line 198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80" name="Line 199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64" name="Group 200"/>
          <p:cNvGrpSpPr>
            <a:grpSpLocks/>
          </p:cNvGrpSpPr>
          <p:nvPr/>
        </p:nvGrpSpPr>
        <p:grpSpPr bwMode="auto">
          <a:xfrm rot="1009560">
            <a:off x="5486400" y="4724400"/>
            <a:ext cx="390525" cy="381000"/>
            <a:chOff x="1152" y="3312"/>
            <a:chExt cx="288" cy="288"/>
          </a:xfrm>
        </p:grpSpPr>
        <p:sp>
          <p:nvSpPr>
            <p:cNvPr id="11473" name="Oval 201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33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74" name="Line 202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75" name="Line 203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76" name="Line 204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577" name="Group 313"/>
          <p:cNvGrpSpPr>
            <a:grpSpLocks/>
          </p:cNvGrpSpPr>
          <p:nvPr/>
        </p:nvGrpSpPr>
        <p:grpSpPr bwMode="auto">
          <a:xfrm>
            <a:off x="4038600" y="1828800"/>
            <a:ext cx="608013" cy="390525"/>
            <a:chOff x="2544" y="1152"/>
            <a:chExt cx="383" cy="246"/>
          </a:xfrm>
        </p:grpSpPr>
        <p:grpSp>
          <p:nvGrpSpPr>
            <p:cNvPr id="11463" name="Group 215"/>
            <p:cNvGrpSpPr>
              <a:grpSpLocks/>
            </p:cNvGrpSpPr>
            <p:nvPr/>
          </p:nvGrpSpPr>
          <p:grpSpPr bwMode="auto">
            <a:xfrm rot="1009560">
              <a:off x="2639" y="1158"/>
              <a:ext cx="288" cy="240"/>
              <a:chOff x="1152" y="3312"/>
              <a:chExt cx="288" cy="288"/>
            </a:xfrm>
          </p:grpSpPr>
          <p:sp>
            <p:nvSpPr>
              <p:cNvPr id="11469" name="Oval 216"/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288" cy="288"/>
              </a:xfrm>
              <a:prstGeom prst="ellipse">
                <a:avLst/>
              </a:prstGeom>
              <a:solidFill>
                <a:srgbClr val="33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0" name="Line 217"/>
              <p:cNvSpPr>
                <a:spLocks noChangeShapeType="1"/>
              </p:cNvSpPr>
              <p:nvPr/>
            </p:nvSpPr>
            <p:spPr bwMode="auto">
              <a:xfrm flipH="1">
                <a:off x="1200" y="3312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471" name="Line 218"/>
              <p:cNvSpPr>
                <a:spLocks noChangeShapeType="1"/>
              </p:cNvSpPr>
              <p:nvPr/>
            </p:nvSpPr>
            <p:spPr bwMode="auto">
              <a:xfrm flipH="1">
                <a:off x="1296" y="3408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472" name="Line 219"/>
              <p:cNvSpPr>
                <a:spLocks noChangeShapeType="1"/>
              </p:cNvSpPr>
              <p:nvPr/>
            </p:nvSpPr>
            <p:spPr bwMode="auto">
              <a:xfrm flipH="1">
                <a:off x="1200" y="340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2" name="Group 175"/>
            <p:cNvGrpSpPr>
              <a:grpSpLocks/>
            </p:cNvGrpSpPr>
            <p:nvPr/>
          </p:nvGrpSpPr>
          <p:grpSpPr bwMode="auto">
            <a:xfrm rot="1009560">
              <a:off x="2544" y="1152"/>
              <a:ext cx="246" cy="240"/>
              <a:chOff x="1152" y="3312"/>
              <a:chExt cx="288" cy="288"/>
            </a:xfrm>
          </p:grpSpPr>
          <p:sp>
            <p:nvSpPr>
              <p:cNvPr id="11465" name="Oval 176"/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288" cy="288"/>
              </a:xfrm>
              <a:prstGeom prst="ellipse">
                <a:avLst/>
              </a:prstGeom>
              <a:solidFill>
                <a:srgbClr val="33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6" name="Line 177"/>
              <p:cNvSpPr>
                <a:spLocks noChangeShapeType="1"/>
              </p:cNvSpPr>
              <p:nvPr/>
            </p:nvSpPr>
            <p:spPr bwMode="auto">
              <a:xfrm flipH="1">
                <a:off x="1200" y="3312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467" name="Line 178"/>
              <p:cNvSpPr>
                <a:spLocks noChangeShapeType="1"/>
              </p:cNvSpPr>
              <p:nvPr/>
            </p:nvSpPr>
            <p:spPr bwMode="auto">
              <a:xfrm flipH="1">
                <a:off x="1296" y="3408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468" name="Line 179"/>
              <p:cNvSpPr>
                <a:spLocks noChangeShapeType="1"/>
              </p:cNvSpPr>
              <p:nvPr/>
            </p:nvSpPr>
            <p:spPr bwMode="auto">
              <a:xfrm flipH="1">
                <a:off x="1200" y="340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11578" name="Group 314"/>
          <p:cNvGrpSpPr>
            <a:grpSpLocks/>
          </p:cNvGrpSpPr>
          <p:nvPr/>
        </p:nvGrpSpPr>
        <p:grpSpPr bwMode="auto">
          <a:xfrm>
            <a:off x="4572000" y="2514600"/>
            <a:ext cx="542925" cy="457200"/>
            <a:chOff x="2880" y="1584"/>
            <a:chExt cx="342" cy="288"/>
          </a:xfrm>
        </p:grpSpPr>
        <p:grpSp>
          <p:nvGrpSpPr>
            <p:cNvPr id="11453" name="Group 220"/>
            <p:cNvGrpSpPr>
              <a:grpSpLocks/>
            </p:cNvGrpSpPr>
            <p:nvPr/>
          </p:nvGrpSpPr>
          <p:grpSpPr bwMode="auto">
            <a:xfrm rot="1009560">
              <a:off x="2976" y="1584"/>
              <a:ext cx="246" cy="240"/>
              <a:chOff x="1152" y="3312"/>
              <a:chExt cx="288" cy="288"/>
            </a:xfrm>
          </p:grpSpPr>
          <p:sp>
            <p:nvSpPr>
              <p:cNvPr id="13" name="Oval 221"/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288" cy="288"/>
              </a:xfrm>
              <a:prstGeom prst="ellipse">
                <a:avLst/>
              </a:prstGeom>
              <a:solidFill>
                <a:srgbClr val="33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0" name="Line 222"/>
              <p:cNvSpPr>
                <a:spLocks noChangeShapeType="1"/>
              </p:cNvSpPr>
              <p:nvPr/>
            </p:nvSpPr>
            <p:spPr bwMode="auto">
              <a:xfrm flipH="1">
                <a:off x="1200" y="3312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461" name="Line 223"/>
              <p:cNvSpPr>
                <a:spLocks noChangeShapeType="1"/>
              </p:cNvSpPr>
              <p:nvPr/>
            </p:nvSpPr>
            <p:spPr bwMode="auto">
              <a:xfrm flipH="1">
                <a:off x="1296" y="3408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462" name="Line 224"/>
              <p:cNvSpPr>
                <a:spLocks noChangeShapeType="1"/>
              </p:cNvSpPr>
              <p:nvPr/>
            </p:nvSpPr>
            <p:spPr bwMode="auto">
              <a:xfrm flipH="1">
                <a:off x="1200" y="340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4" name="Group 180"/>
            <p:cNvGrpSpPr>
              <a:grpSpLocks/>
            </p:cNvGrpSpPr>
            <p:nvPr/>
          </p:nvGrpSpPr>
          <p:grpSpPr bwMode="auto">
            <a:xfrm rot="1009560">
              <a:off x="2880" y="1632"/>
              <a:ext cx="246" cy="240"/>
              <a:chOff x="1152" y="3312"/>
              <a:chExt cx="288" cy="288"/>
            </a:xfrm>
          </p:grpSpPr>
          <p:sp>
            <p:nvSpPr>
              <p:cNvPr id="11455" name="Oval 181"/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288" cy="288"/>
              </a:xfrm>
              <a:prstGeom prst="ellipse">
                <a:avLst/>
              </a:prstGeom>
              <a:solidFill>
                <a:srgbClr val="33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6" name="Line 182"/>
              <p:cNvSpPr>
                <a:spLocks noChangeShapeType="1"/>
              </p:cNvSpPr>
              <p:nvPr/>
            </p:nvSpPr>
            <p:spPr bwMode="auto">
              <a:xfrm flipH="1">
                <a:off x="1200" y="3312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457" name="Line 183"/>
              <p:cNvSpPr>
                <a:spLocks noChangeShapeType="1"/>
              </p:cNvSpPr>
              <p:nvPr/>
            </p:nvSpPr>
            <p:spPr bwMode="auto">
              <a:xfrm flipH="1">
                <a:off x="1296" y="3408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458" name="Line 184"/>
              <p:cNvSpPr>
                <a:spLocks noChangeShapeType="1"/>
              </p:cNvSpPr>
              <p:nvPr/>
            </p:nvSpPr>
            <p:spPr bwMode="auto">
              <a:xfrm flipH="1">
                <a:off x="1200" y="340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11494" name="Group 230"/>
          <p:cNvGrpSpPr>
            <a:grpSpLocks/>
          </p:cNvGrpSpPr>
          <p:nvPr/>
        </p:nvGrpSpPr>
        <p:grpSpPr bwMode="auto">
          <a:xfrm>
            <a:off x="6019800" y="4343400"/>
            <a:ext cx="390525" cy="414338"/>
            <a:chOff x="1151" y="3356"/>
            <a:chExt cx="246" cy="261"/>
          </a:xfrm>
        </p:grpSpPr>
        <p:sp>
          <p:nvSpPr>
            <p:cNvPr id="15" name="Oval 231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50" name="Line 232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51" name="Line 233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52" name="Line 234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504" name="Group 240"/>
          <p:cNvGrpSpPr>
            <a:grpSpLocks/>
          </p:cNvGrpSpPr>
          <p:nvPr/>
        </p:nvGrpSpPr>
        <p:grpSpPr bwMode="auto">
          <a:xfrm>
            <a:off x="1981200" y="1447800"/>
            <a:ext cx="390525" cy="414338"/>
            <a:chOff x="1151" y="3356"/>
            <a:chExt cx="246" cy="261"/>
          </a:xfrm>
        </p:grpSpPr>
        <p:sp>
          <p:nvSpPr>
            <p:cNvPr id="11445" name="Oval 241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46" name="Line 242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47" name="Line 243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48" name="Line 244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514" name="Group 250"/>
          <p:cNvGrpSpPr>
            <a:grpSpLocks/>
          </p:cNvGrpSpPr>
          <p:nvPr/>
        </p:nvGrpSpPr>
        <p:grpSpPr bwMode="auto">
          <a:xfrm>
            <a:off x="304800" y="6443663"/>
            <a:ext cx="390525" cy="414337"/>
            <a:chOff x="1151" y="3356"/>
            <a:chExt cx="246" cy="261"/>
          </a:xfrm>
        </p:grpSpPr>
        <p:sp>
          <p:nvSpPr>
            <p:cNvPr id="11441" name="Oval 251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42" name="Line 252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43" name="Line 253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44" name="Line 254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524" name="Text Box 260"/>
          <p:cNvSpPr txBox="1">
            <a:spLocks noChangeArrowheads="1"/>
          </p:cNvSpPr>
          <p:nvPr/>
        </p:nvSpPr>
        <p:spPr bwMode="auto">
          <a:xfrm>
            <a:off x="762000" y="640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b="1" i="1"/>
              <a:t>- ВЕС;</a:t>
            </a:r>
            <a:endParaRPr lang="ru-RU" b="1" i="1"/>
          </a:p>
        </p:txBody>
      </p:sp>
      <p:grpSp>
        <p:nvGrpSpPr>
          <p:cNvPr id="11525" name="Group 261"/>
          <p:cNvGrpSpPr>
            <a:grpSpLocks/>
          </p:cNvGrpSpPr>
          <p:nvPr/>
        </p:nvGrpSpPr>
        <p:grpSpPr bwMode="auto">
          <a:xfrm>
            <a:off x="7740650" y="4292600"/>
            <a:ext cx="390525" cy="414338"/>
            <a:chOff x="1151" y="3356"/>
            <a:chExt cx="246" cy="261"/>
          </a:xfrm>
        </p:grpSpPr>
        <p:sp>
          <p:nvSpPr>
            <p:cNvPr id="11437" name="Oval 262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38" name="Line 263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39" name="Line 264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40" name="Line 265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530" name="Group 266"/>
          <p:cNvGrpSpPr>
            <a:grpSpLocks/>
          </p:cNvGrpSpPr>
          <p:nvPr/>
        </p:nvGrpSpPr>
        <p:grpSpPr bwMode="auto">
          <a:xfrm>
            <a:off x="5651500" y="5734050"/>
            <a:ext cx="390525" cy="414338"/>
            <a:chOff x="1151" y="3356"/>
            <a:chExt cx="246" cy="261"/>
          </a:xfrm>
        </p:grpSpPr>
        <p:sp>
          <p:nvSpPr>
            <p:cNvPr id="11433" name="Oval 267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6" name="Line 268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35" name="Line 269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36" name="Line 270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535" name="Group 271"/>
          <p:cNvGrpSpPr>
            <a:grpSpLocks/>
          </p:cNvGrpSpPr>
          <p:nvPr/>
        </p:nvGrpSpPr>
        <p:grpSpPr bwMode="auto">
          <a:xfrm>
            <a:off x="5867400" y="4876800"/>
            <a:ext cx="390525" cy="414338"/>
            <a:chOff x="1151" y="3356"/>
            <a:chExt cx="246" cy="261"/>
          </a:xfrm>
        </p:grpSpPr>
        <p:sp>
          <p:nvSpPr>
            <p:cNvPr id="17" name="Oval 272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30" name="Line 273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31" name="Line 274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32" name="Line 275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540" name="Text Box 276"/>
          <p:cNvSpPr txBox="1">
            <a:spLocks noChangeArrowheads="1"/>
          </p:cNvSpPr>
          <p:nvPr/>
        </p:nvSpPr>
        <p:spPr bwMode="auto">
          <a:xfrm>
            <a:off x="6629400" y="3810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i="1">
                <a:solidFill>
                  <a:srgbClr val="FF0000"/>
                </a:solidFill>
              </a:rPr>
              <a:t>Вуглегірська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41" name="Text Box 277"/>
          <p:cNvSpPr txBox="1">
            <a:spLocks noChangeArrowheads="1"/>
          </p:cNvSpPr>
          <p:nvPr/>
        </p:nvSpPr>
        <p:spPr bwMode="auto">
          <a:xfrm>
            <a:off x="7315200" y="25908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i="1">
                <a:solidFill>
                  <a:srgbClr val="FF0000"/>
                </a:solidFill>
              </a:rPr>
              <a:t>Луганська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42" name="Text Box 278"/>
          <p:cNvSpPr txBox="1">
            <a:spLocks noChangeArrowheads="1"/>
          </p:cNvSpPr>
          <p:nvPr/>
        </p:nvSpPr>
        <p:spPr bwMode="auto">
          <a:xfrm>
            <a:off x="6172200" y="28194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i="1" dirty="0">
                <a:solidFill>
                  <a:srgbClr val="FF0000"/>
                </a:solidFill>
              </a:rPr>
              <a:t>Слов'янська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1543" name="Text Box 279"/>
          <p:cNvSpPr txBox="1">
            <a:spLocks noChangeArrowheads="1"/>
          </p:cNvSpPr>
          <p:nvPr/>
        </p:nvSpPr>
        <p:spPr bwMode="auto">
          <a:xfrm>
            <a:off x="6324600" y="45720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i="1">
                <a:solidFill>
                  <a:srgbClr val="FF0000"/>
                </a:solidFill>
              </a:rPr>
              <a:t>Запорізька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44" name="Text Box 280"/>
          <p:cNvSpPr txBox="1">
            <a:spLocks noChangeArrowheads="1"/>
          </p:cNvSpPr>
          <p:nvPr/>
        </p:nvSpPr>
        <p:spPr bwMode="auto">
          <a:xfrm>
            <a:off x="5791200" y="25146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i="1">
                <a:solidFill>
                  <a:srgbClr val="FF0000"/>
                </a:solidFill>
              </a:rPr>
              <a:t>Зміївська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45" name="Text Box 281"/>
          <p:cNvSpPr txBox="1">
            <a:spLocks noChangeArrowheads="1"/>
          </p:cNvSpPr>
          <p:nvPr/>
        </p:nvSpPr>
        <p:spPr bwMode="auto">
          <a:xfrm>
            <a:off x="4572000" y="35814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2000" b="1" i="1">
                <a:solidFill>
                  <a:srgbClr val="FF0000"/>
                </a:solidFill>
              </a:rPr>
              <a:t>Криворізька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47" name="Text Box 283"/>
          <p:cNvSpPr txBox="1">
            <a:spLocks noChangeArrowheads="1"/>
          </p:cNvSpPr>
          <p:nvPr/>
        </p:nvSpPr>
        <p:spPr bwMode="auto">
          <a:xfrm>
            <a:off x="5715000" y="3124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2000" b="1" i="1">
                <a:solidFill>
                  <a:srgbClr val="FF0000"/>
                </a:solidFill>
              </a:rPr>
              <a:t>Придніпровська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48" name="Rectangle 284"/>
          <p:cNvSpPr>
            <a:spLocks noChangeArrowheads="1"/>
          </p:cNvSpPr>
          <p:nvPr/>
        </p:nvSpPr>
        <p:spPr bwMode="auto">
          <a:xfrm>
            <a:off x="3048000" y="2743200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FF0000"/>
                </a:solidFill>
              </a:rPr>
              <a:t>Трипільська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49" name="Rectangle 285"/>
          <p:cNvSpPr>
            <a:spLocks noChangeArrowheads="1"/>
          </p:cNvSpPr>
          <p:nvPr/>
        </p:nvSpPr>
        <p:spPr bwMode="auto">
          <a:xfrm>
            <a:off x="533400" y="3048000"/>
            <a:ext cx="1760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FF0000"/>
                </a:solidFill>
              </a:rPr>
              <a:t>Бурштинська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55" name="Rectangle 291"/>
          <p:cNvSpPr>
            <a:spLocks noChangeArrowheads="1"/>
          </p:cNvSpPr>
          <p:nvPr/>
        </p:nvSpPr>
        <p:spPr bwMode="auto">
          <a:xfrm>
            <a:off x="1174750" y="2446338"/>
            <a:ext cx="1855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FF0000"/>
                </a:solidFill>
              </a:rPr>
              <a:t>Добротвірська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57" name="Rectangle 293"/>
          <p:cNvSpPr>
            <a:spLocks noChangeArrowheads="1"/>
          </p:cNvSpPr>
          <p:nvPr/>
        </p:nvSpPr>
        <p:spPr bwMode="auto">
          <a:xfrm>
            <a:off x="4419600" y="20574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FF0000"/>
                </a:solidFill>
              </a:rPr>
              <a:t>ТЕЦ-6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58" name="Rectangle 294"/>
          <p:cNvSpPr>
            <a:spLocks noChangeArrowheads="1"/>
          </p:cNvSpPr>
          <p:nvPr/>
        </p:nvSpPr>
        <p:spPr bwMode="auto">
          <a:xfrm>
            <a:off x="4191000" y="4724400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FF0000"/>
                </a:solidFill>
              </a:rPr>
              <a:t>ТЕЦ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59" name="Rectangle 295"/>
          <p:cNvSpPr>
            <a:spLocks noChangeArrowheads="1"/>
          </p:cNvSpPr>
          <p:nvPr/>
        </p:nvSpPr>
        <p:spPr bwMode="auto">
          <a:xfrm>
            <a:off x="6048375" y="2133600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FF0000"/>
                </a:solidFill>
              </a:rPr>
              <a:t>ТЕЦ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11560" name="Rectangle 296"/>
          <p:cNvSpPr>
            <a:spLocks noChangeArrowheads="1"/>
          </p:cNvSpPr>
          <p:nvPr/>
        </p:nvSpPr>
        <p:spPr bwMode="auto">
          <a:xfrm>
            <a:off x="4419600" y="1524000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accent2"/>
                </a:solidFill>
              </a:rPr>
              <a:t>Київські</a:t>
            </a:r>
            <a:endParaRPr lang="ru-RU" sz="2000" b="1" i="1">
              <a:solidFill>
                <a:schemeClr val="accent2"/>
              </a:solidFill>
            </a:endParaRPr>
          </a:p>
        </p:txBody>
      </p:sp>
      <p:sp>
        <p:nvSpPr>
          <p:cNvPr id="11561" name="Rectangle 297"/>
          <p:cNvSpPr>
            <a:spLocks noChangeArrowheads="1"/>
          </p:cNvSpPr>
          <p:nvPr/>
        </p:nvSpPr>
        <p:spPr bwMode="auto">
          <a:xfrm>
            <a:off x="4953000" y="2286000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accent2"/>
                </a:solidFill>
              </a:rPr>
              <a:t>Канівські</a:t>
            </a:r>
            <a:endParaRPr lang="ru-RU" sz="2000" b="1" i="1">
              <a:solidFill>
                <a:schemeClr val="accent2"/>
              </a:solidFill>
            </a:endParaRPr>
          </a:p>
        </p:txBody>
      </p:sp>
      <p:sp>
        <p:nvSpPr>
          <p:cNvPr id="11562" name="Rectangle 298"/>
          <p:cNvSpPr>
            <a:spLocks noChangeArrowheads="1"/>
          </p:cNvSpPr>
          <p:nvPr/>
        </p:nvSpPr>
        <p:spPr bwMode="auto">
          <a:xfrm>
            <a:off x="3733800" y="3200400"/>
            <a:ext cx="178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accent2"/>
                </a:solidFill>
              </a:rPr>
              <a:t>Кременчуцька</a:t>
            </a:r>
            <a:endParaRPr lang="ru-RU" sz="2000" b="1" i="1">
              <a:solidFill>
                <a:schemeClr val="accent2"/>
              </a:solidFill>
            </a:endParaRPr>
          </a:p>
        </p:txBody>
      </p:sp>
      <p:sp>
        <p:nvSpPr>
          <p:cNvPr id="11563" name="Rectangle 299"/>
          <p:cNvSpPr>
            <a:spLocks noChangeArrowheads="1"/>
          </p:cNvSpPr>
          <p:nvPr/>
        </p:nvSpPr>
        <p:spPr bwMode="auto">
          <a:xfrm>
            <a:off x="3657600" y="3429000"/>
            <a:ext cx="243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accent2"/>
                </a:solidFill>
              </a:rPr>
              <a:t>Дніпродзержинська</a:t>
            </a:r>
            <a:endParaRPr lang="ru-RU" sz="2000" b="1" i="1">
              <a:solidFill>
                <a:schemeClr val="accent2"/>
              </a:solidFill>
            </a:endParaRPr>
          </a:p>
        </p:txBody>
      </p:sp>
      <p:sp>
        <p:nvSpPr>
          <p:cNvPr id="11564" name="Rectangle 300"/>
          <p:cNvSpPr>
            <a:spLocks noChangeArrowheads="1"/>
          </p:cNvSpPr>
          <p:nvPr/>
        </p:nvSpPr>
        <p:spPr bwMode="auto">
          <a:xfrm>
            <a:off x="6697663" y="4038600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accent2"/>
                </a:solidFill>
              </a:rPr>
              <a:t>Дніпрогес</a:t>
            </a:r>
            <a:endParaRPr lang="ru-RU" sz="2000" b="1" i="1">
              <a:solidFill>
                <a:schemeClr val="accent2"/>
              </a:solidFill>
            </a:endParaRPr>
          </a:p>
        </p:txBody>
      </p:sp>
      <p:sp>
        <p:nvSpPr>
          <p:cNvPr id="11565" name="Rectangle 301"/>
          <p:cNvSpPr>
            <a:spLocks noChangeArrowheads="1"/>
          </p:cNvSpPr>
          <p:nvPr/>
        </p:nvSpPr>
        <p:spPr bwMode="auto">
          <a:xfrm>
            <a:off x="4572000" y="4419600"/>
            <a:ext cx="1335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accent2"/>
                </a:solidFill>
              </a:rPr>
              <a:t>Каховська</a:t>
            </a:r>
            <a:endParaRPr lang="ru-RU" sz="2000" b="1" i="1">
              <a:solidFill>
                <a:schemeClr val="accent2"/>
              </a:solidFill>
            </a:endParaRPr>
          </a:p>
        </p:txBody>
      </p:sp>
      <p:sp>
        <p:nvSpPr>
          <p:cNvPr id="11566" name="Rectangle 302"/>
          <p:cNvSpPr>
            <a:spLocks noChangeArrowheads="1"/>
          </p:cNvSpPr>
          <p:nvPr/>
        </p:nvSpPr>
        <p:spPr bwMode="auto">
          <a:xfrm>
            <a:off x="2209800" y="2971800"/>
            <a:ext cx="1671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accent2"/>
                </a:solidFill>
              </a:rPr>
              <a:t>Дністровські</a:t>
            </a:r>
            <a:endParaRPr lang="ru-RU" sz="2000" b="1" i="1">
              <a:solidFill>
                <a:schemeClr val="accent2"/>
              </a:solidFill>
            </a:endParaRPr>
          </a:p>
        </p:txBody>
      </p:sp>
      <p:sp>
        <p:nvSpPr>
          <p:cNvPr id="11567" name="Rectangle 303"/>
          <p:cNvSpPr>
            <a:spLocks noChangeArrowheads="1"/>
          </p:cNvSpPr>
          <p:nvPr/>
        </p:nvSpPr>
        <p:spPr bwMode="auto">
          <a:xfrm>
            <a:off x="228600" y="3505200"/>
            <a:ext cx="190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accent2"/>
                </a:solidFill>
              </a:rPr>
              <a:t>Теребля-Ріцька</a:t>
            </a:r>
            <a:endParaRPr lang="ru-RU" sz="2000" b="1" i="1">
              <a:solidFill>
                <a:schemeClr val="accent2"/>
              </a:solidFill>
            </a:endParaRPr>
          </a:p>
        </p:txBody>
      </p:sp>
      <p:sp>
        <p:nvSpPr>
          <p:cNvPr id="11568" name="Rectangle 304"/>
          <p:cNvSpPr>
            <a:spLocks noChangeArrowheads="1"/>
          </p:cNvSpPr>
          <p:nvPr/>
        </p:nvSpPr>
        <p:spPr bwMode="auto">
          <a:xfrm>
            <a:off x="2581275" y="1066800"/>
            <a:ext cx="189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tx2"/>
                </a:solidFill>
              </a:rPr>
              <a:t>Чорнобильська</a:t>
            </a:r>
            <a:endParaRPr lang="ru-RU" sz="2000" b="1" i="1">
              <a:solidFill>
                <a:schemeClr val="tx2"/>
              </a:solidFill>
            </a:endParaRPr>
          </a:p>
        </p:txBody>
      </p:sp>
      <p:sp>
        <p:nvSpPr>
          <p:cNvPr id="11569" name="Rectangle 305"/>
          <p:cNvSpPr>
            <a:spLocks noChangeArrowheads="1"/>
          </p:cNvSpPr>
          <p:nvPr/>
        </p:nvSpPr>
        <p:spPr bwMode="auto">
          <a:xfrm>
            <a:off x="1066800" y="1143000"/>
            <a:ext cx="140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tx2"/>
                </a:solidFill>
              </a:rPr>
              <a:t>Рівненська</a:t>
            </a:r>
            <a:endParaRPr lang="ru-RU" sz="2000" b="1" i="1">
              <a:solidFill>
                <a:schemeClr val="tx2"/>
              </a:solidFill>
            </a:endParaRPr>
          </a:p>
        </p:txBody>
      </p:sp>
      <p:sp>
        <p:nvSpPr>
          <p:cNvPr id="11571" name="Rectangle 307"/>
          <p:cNvSpPr>
            <a:spLocks noChangeArrowheads="1"/>
          </p:cNvSpPr>
          <p:nvPr/>
        </p:nvSpPr>
        <p:spPr bwMode="auto">
          <a:xfrm rot="1739095">
            <a:off x="6210300" y="4953000"/>
            <a:ext cx="137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chemeClr val="tx2"/>
                </a:solidFill>
              </a:rPr>
              <a:t>Запорізька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1573" name="Rectangle 30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757863" y="5381625"/>
            <a:ext cx="1690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6600"/>
                </a:solidFill>
              </a:rPr>
              <a:t>Донузлавська</a:t>
            </a:r>
            <a:endParaRPr lang="ru-RU" sz="2000" b="1" i="1">
              <a:solidFill>
                <a:srgbClr val="006600"/>
              </a:solidFill>
            </a:endParaRPr>
          </a:p>
        </p:txBody>
      </p:sp>
      <p:sp>
        <p:nvSpPr>
          <p:cNvPr id="11574" name="Rectangle 31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239000" y="4800600"/>
            <a:ext cx="169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6600"/>
                </a:solidFill>
              </a:rPr>
              <a:t>Новоазовська</a:t>
            </a:r>
            <a:endParaRPr lang="ru-RU" sz="2000" b="1" i="1">
              <a:solidFill>
                <a:srgbClr val="006600"/>
              </a:solidFill>
            </a:endParaRPr>
          </a:p>
        </p:txBody>
      </p:sp>
      <p:sp>
        <p:nvSpPr>
          <p:cNvPr id="11575" name="Rectangle 3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495800" y="5105400"/>
            <a:ext cx="155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6600"/>
                </a:solidFill>
              </a:rPr>
              <a:t>Асканійська</a:t>
            </a:r>
            <a:endParaRPr lang="ru-RU" sz="2000" b="1" i="1">
              <a:solidFill>
                <a:srgbClr val="006600"/>
              </a:solidFill>
            </a:endParaRPr>
          </a:p>
        </p:txBody>
      </p:sp>
      <p:sp>
        <p:nvSpPr>
          <p:cNvPr id="11580" name="Freeform 316"/>
          <p:cNvSpPr>
            <a:spLocks/>
          </p:cNvSpPr>
          <p:nvPr/>
        </p:nvSpPr>
        <p:spPr bwMode="auto">
          <a:xfrm>
            <a:off x="-76200" y="3197225"/>
            <a:ext cx="8107363" cy="509588"/>
          </a:xfrm>
          <a:custGeom>
            <a:avLst/>
            <a:gdLst>
              <a:gd name="T0" fmla="*/ 8107363 w 5107"/>
              <a:gd name="T1" fmla="*/ 509588 h 321"/>
              <a:gd name="T2" fmla="*/ 4945063 w 5107"/>
              <a:gd name="T3" fmla="*/ 65088 h 321"/>
              <a:gd name="T4" fmla="*/ 3302000 w 5107"/>
              <a:gd name="T5" fmla="*/ 114300 h 321"/>
              <a:gd name="T6" fmla="*/ 0 w 5107"/>
              <a:gd name="T7" fmla="*/ 460375 h 32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07" h="321">
                <a:moveTo>
                  <a:pt x="5107" y="321"/>
                </a:moveTo>
                <a:cubicBezTo>
                  <a:pt x="4775" y="273"/>
                  <a:pt x="3619" y="82"/>
                  <a:pt x="3115" y="41"/>
                </a:cubicBezTo>
                <a:cubicBezTo>
                  <a:pt x="2611" y="0"/>
                  <a:pt x="2599" y="31"/>
                  <a:pt x="2080" y="72"/>
                </a:cubicBezTo>
                <a:cubicBezTo>
                  <a:pt x="1561" y="113"/>
                  <a:pt x="433" y="245"/>
                  <a:pt x="0" y="29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581" name="Freeform 317"/>
          <p:cNvSpPr>
            <a:spLocks/>
          </p:cNvSpPr>
          <p:nvPr/>
        </p:nvSpPr>
        <p:spPr bwMode="auto">
          <a:xfrm>
            <a:off x="0" y="1600200"/>
            <a:ext cx="2514600" cy="838200"/>
          </a:xfrm>
          <a:custGeom>
            <a:avLst/>
            <a:gdLst>
              <a:gd name="T0" fmla="*/ 2514600 w 1584"/>
              <a:gd name="T1" fmla="*/ 838200 h 528"/>
              <a:gd name="T2" fmla="*/ 990600 w 1584"/>
              <a:gd name="T3" fmla="*/ 457200 h 528"/>
              <a:gd name="T4" fmla="*/ 0 w 1584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4" h="528">
                <a:moveTo>
                  <a:pt x="1584" y="528"/>
                </a:moveTo>
                <a:lnTo>
                  <a:pt x="624" y="288"/>
                </a:lnTo>
                <a:cubicBezTo>
                  <a:pt x="360" y="200"/>
                  <a:pt x="180" y="100"/>
                  <a:pt x="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582" name="Freeform 318"/>
          <p:cNvSpPr>
            <a:spLocks/>
          </p:cNvSpPr>
          <p:nvPr/>
        </p:nvSpPr>
        <p:spPr bwMode="auto">
          <a:xfrm>
            <a:off x="3124200" y="4267200"/>
            <a:ext cx="1371600" cy="2590800"/>
          </a:xfrm>
          <a:custGeom>
            <a:avLst/>
            <a:gdLst>
              <a:gd name="T0" fmla="*/ 1371600 w 864"/>
              <a:gd name="T1" fmla="*/ 0 h 1632"/>
              <a:gd name="T2" fmla="*/ 0 w 864"/>
              <a:gd name="T3" fmla="*/ 2590800 h 16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64" h="1632">
                <a:moveTo>
                  <a:pt x="864" y="0"/>
                </a:moveTo>
                <a:cubicBezTo>
                  <a:pt x="504" y="680"/>
                  <a:pt x="144" y="1360"/>
                  <a:pt x="0" y="163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1509" name="Group 245"/>
          <p:cNvGrpSpPr>
            <a:grpSpLocks/>
          </p:cNvGrpSpPr>
          <p:nvPr/>
        </p:nvGrpSpPr>
        <p:grpSpPr bwMode="auto">
          <a:xfrm>
            <a:off x="2286000" y="2209800"/>
            <a:ext cx="390525" cy="414338"/>
            <a:chOff x="1151" y="3356"/>
            <a:chExt cx="246" cy="261"/>
          </a:xfrm>
        </p:grpSpPr>
        <p:sp>
          <p:nvSpPr>
            <p:cNvPr id="11425" name="Oval 246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26" name="Line 247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27" name="Line 248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28" name="Line 249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556" name="Rectangle 292"/>
          <p:cNvSpPr>
            <a:spLocks noChangeArrowheads="1"/>
          </p:cNvSpPr>
          <p:nvPr/>
        </p:nvSpPr>
        <p:spPr bwMode="auto">
          <a:xfrm>
            <a:off x="3124200" y="20574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FF0000"/>
                </a:solidFill>
              </a:rPr>
              <a:t>ТЕЦ-5</a:t>
            </a:r>
            <a:endParaRPr lang="ru-RU" sz="2000" b="1" i="1">
              <a:solidFill>
                <a:srgbClr val="FF0000"/>
              </a:solidFill>
            </a:endParaRPr>
          </a:p>
        </p:txBody>
      </p:sp>
      <p:grpSp>
        <p:nvGrpSpPr>
          <p:cNvPr id="11489" name="Group 225"/>
          <p:cNvGrpSpPr>
            <a:grpSpLocks/>
          </p:cNvGrpSpPr>
          <p:nvPr/>
        </p:nvGrpSpPr>
        <p:grpSpPr bwMode="auto">
          <a:xfrm>
            <a:off x="3733800" y="1447800"/>
            <a:ext cx="390525" cy="414338"/>
            <a:chOff x="1151" y="3356"/>
            <a:chExt cx="246" cy="261"/>
          </a:xfrm>
        </p:grpSpPr>
        <p:sp>
          <p:nvSpPr>
            <p:cNvPr id="11421" name="Oval 226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22" name="Line 227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23" name="Line 228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Line 229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99" name="Group 235"/>
          <p:cNvGrpSpPr>
            <a:grpSpLocks/>
          </p:cNvGrpSpPr>
          <p:nvPr/>
        </p:nvGrpSpPr>
        <p:grpSpPr bwMode="auto">
          <a:xfrm>
            <a:off x="4343400" y="3962400"/>
            <a:ext cx="390525" cy="414338"/>
            <a:chOff x="1151" y="3356"/>
            <a:chExt cx="246" cy="261"/>
          </a:xfrm>
        </p:grpSpPr>
        <p:sp>
          <p:nvSpPr>
            <p:cNvPr id="11417" name="Oval 236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18" name="Line 237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Line 238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20" name="Line 239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572" name="Rectangle 308"/>
          <p:cNvSpPr>
            <a:spLocks noChangeArrowheads="1"/>
          </p:cNvSpPr>
          <p:nvPr/>
        </p:nvSpPr>
        <p:spPr bwMode="auto">
          <a:xfrm>
            <a:off x="3048000" y="38862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000" b="1" i="1">
                <a:solidFill>
                  <a:schemeClr val="tx2"/>
                </a:solidFill>
              </a:rPr>
              <a:t>Південно-Українська</a:t>
            </a:r>
            <a:endParaRPr lang="ru-RU" sz="2000" b="1" i="1">
              <a:solidFill>
                <a:schemeClr val="tx2"/>
              </a:solidFill>
            </a:endParaRPr>
          </a:p>
        </p:txBody>
      </p:sp>
      <p:grpSp>
        <p:nvGrpSpPr>
          <p:cNvPr id="11449" name="Group 185"/>
          <p:cNvGrpSpPr>
            <a:grpSpLocks/>
          </p:cNvGrpSpPr>
          <p:nvPr/>
        </p:nvGrpSpPr>
        <p:grpSpPr bwMode="auto">
          <a:xfrm rot="1009560">
            <a:off x="5410200" y="3048000"/>
            <a:ext cx="390525" cy="381000"/>
            <a:chOff x="1152" y="3312"/>
            <a:chExt cx="288" cy="288"/>
          </a:xfrm>
        </p:grpSpPr>
        <p:sp>
          <p:nvSpPr>
            <p:cNvPr id="11413" name="Oval 186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33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" name="Line 187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15" name="Line 188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16" name="Line 189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550" name="Group 286"/>
          <p:cNvGrpSpPr>
            <a:grpSpLocks/>
          </p:cNvGrpSpPr>
          <p:nvPr/>
        </p:nvGrpSpPr>
        <p:grpSpPr bwMode="auto">
          <a:xfrm rot="1009560">
            <a:off x="696913" y="3416300"/>
            <a:ext cx="228600" cy="228600"/>
            <a:chOff x="1152" y="3312"/>
            <a:chExt cx="288" cy="288"/>
          </a:xfrm>
        </p:grpSpPr>
        <p:sp>
          <p:nvSpPr>
            <p:cNvPr id="21" name="Oval 287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33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10" name="Line 288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11" name="Line 289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12" name="Line 290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369" name="Group 105"/>
          <p:cNvGrpSpPr>
            <a:grpSpLocks/>
          </p:cNvGrpSpPr>
          <p:nvPr/>
        </p:nvGrpSpPr>
        <p:grpSpPr bwMode="auto">
          <a:xfrm rot="1009560">
            <a:off x="7924800" y="3581400"/>
            <a:ext cx="390525" cy="381000"/>
            <a:chOff x="1152" y="3312"/>
            <a:chExt cx="288" cy="288"/>
          </a:xfrm>
        </p:grpSpPr>
        <p:sp>
          <p:nvSpPr>
            <p:cNvPr id="11403" name="Oval 106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2" name="Line 107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05" name="Line 108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06" name="Line 109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04" name="Group 140"/>
          <p:cNvGrpSpPr>
            <a:grpSpLocks/>
          </p:cNvGrpSpPr>
          <p:nvPr/>
        </p:nvGrpSpPr>
        <p:grpSpPr bwMode="auto">
          <a:xfrm rot="1009560">
            <a:off x="6324600" y="3429000"/>
            <a:ext cx="390525" cy="381000"/>
            <a:chOff x="1152" y="3312"/>
            <a:chExt cx="288" cy="288"/>
          </a:xfrm>
        </p:grpSpPr>
        <p:sp>
          <p:nvSpPr>
            <p:cNvPr id="23" name="Oval 141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400" name="Line 142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01" name="Line 143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402" name="Line 144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454" name="Group 190"/>
          <p:cNvGrpSpPr>
            <a:grpSpLocks/>
          </p:cNvGrpSpPr>
          <p:nvPr/>
        </p:nvGrpSpPr>
        <p:grpSpPr bwMode="auto">
          <a:xfrm rot="1009560">
            <a:off x="6019800" y="3429000"/>
            <a:ext cx="390525" cy="381000"/>
            <a:chOff x="1152" y="3312"/>
            <a:chExt cx="288" cy="288"/>
          </a:xfrm>
        </p:grpSpPr>
        <p:sp>
          <p:nvSpPr>
            <p:cNvPr id="11395" name="Oval 191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33CC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96" name="Line 192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97" name="Line 193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98" name="Line 194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579" name="Group 315"/>
          <p:cNvGrpSpPr>
            <a:grpSpLocks/>
          </p:cNvGrpSpPr>
          <p:nvPr/>
        </p:nvGrpSpPr>
        <p:grpSpPr bwMode="auto">
          <a:xfrm>
            <a:off x="2209800" y="3276600"/>
            <a:ext cx="542925" cy="457200"/>
            <a:chOff x="1392" y="2064"/>
            <a:chExt cx="342" cy="288"/>
          </a:xfrm>
        </p:grpSpPr>
        <p:grpSp>
          <p:nvGrpSpPr>
            <p:cNvPr id="11385" name="Group 210"/>
            <p:cNvGrpSpPr>
              <a:grpSpLocks/>
            </p:cNvGrpSpPr>
            <p:nvPr/>
          </p:nvGrpSpPr>
          <p:grpSpPr bwMode="auto">
            <a:xfrm rot="1009560">
              <a:off x="1488" y="2064"/>
              <a:ext cx="246" cy="240"/>
              <a:chOff x="1152" y="3312"/>
              <a:chExt cx="288" cy="288"/>
            </a:xfrm>
          </p:grpSpPr>
          <p:sp>
            <p:nvSpPr>
              <p:cNvPr id="11391" name="Oval 211"/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288" cy="288"/>
              </a:xfrm>
              <a:prstGeom prst="ellipse">
                <a:avLst/>
              </a:prstGeom>
              <a:solidFill>
                <a:srgbClr val="33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2" name="Line 212"/>
              <p:cNvSpPr>
                <a:spLocks noChangeShapeType="1"/>
              </p:cNvSpPr>
              <p:nvPr/>
            </p:nvSpPr>
            <p:spPr bwMode="auto">
              <a:xfrm flipH="1">
                <a:off x="1200" y="3312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393" name="Line 213"/>
              <p:cNvSpPr>
                <a:spLocks noChangeShapeType="1"/>
              </p:cNvSpPr>
              <p:nvPr/>
            </p:nvSpPr>
            <p:spPr bwMode="auto">
              <a:xfrm flipH="1">
                <a:off x="1296" y="3408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4" name="Line 214"/>
              <p:cNvSpPr>
                <a:spLocks noChangeShapeType="1"/>
              </p:cNvSpPr>
              <p:nvPr/>
            </p:nvSpPr>
            <p:spPr bwMode="auto">
              <a:xfrm flipH="1">
                <a:off x="1200" y="340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1386" name="Group 205"/>
            <p:cNvGrpSpPr>
              <a:grpSpLocks/>
            </p:cNvGrpSpPr>
            <p:nvPr/>
          </p:nvGrpSpPr>
          <p:grpSpPr bwMode="auto">
            <a:xfrm rot="1009560">
              <a:off x="1392" y="2112"/>
              <a:ext cx="246" cy="240"/>
              <a:chOff x="1152" y="3312"/>
              <a:chExt cx="288" cy="288"/>
            </a:xfrm>
          </p:grpSpPr>
          <p:sp>
            <p:nvSpPr>
              <p:cNvPr id="11387" name="Oval 206"/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288" cy="288"/>
              </a:xfrm>
              <a:prstGeom prst="ellipse">
                <a:avLst/>
              </a:prstGeom>
              <a:solidFill>
                <a:srgbClr val="33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8" name="Line 207"/>
              <p:cNvSpPr>
                <a:spLocks noChangeShapeType="1"/>
              </p:cNvSpPr>
              <p:nvPr/>
            </p:nvSpPr>
            <p:spPr bwMode="auto">
              <a:xfrm flipH="1">
                <a:off x="1200" y="3312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5" name="Line 208"/>
              <p:cNvSpPr>
                <a:spLocks noChangeShapeType="1"/>
              </p:cNvSpPr>
              <p:nvPr/>
            </p:nvSpPr>
            <p:spPr bwMode="auto">
              <a:xfrm flipH="1">
                <a:off x="1296" y="3408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390" name="Line 209"/>
              <p:cNvSpPr>
                <a:spLocks noChangeShapeType="1"/>
              </p:cNvSpPr>
              <p:nvPr/>
            </p:nvSpPr>
            <p:spPr bwMode="auto">
              <a:xfrm flipH="1">
                <a:off x="1200" y="3408"/>
                <a:ext cx="192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11583" name="Text Box 319"/>
          <p:cNvSpPr txBox="1">
            <a:spLocks noChangeArrowheads="1"/>
          </p:cNvSpPr>
          <p:nvPr/>
        </p:nvSpPr>
        <p:spPr bwMode="auto">
          <a:xfrm rot="1598591">
            <a:off x="-228600" y="1447800"/>
            <a:ext cx="1524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i="1" dirty="0" err="1">
                <a:solidFill>
                  <a:srgbClr val="FF0000"/>
                </a:solidFill>
              </a:rPr>
              <a:t>Жешув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sz="1800" i="1" dirty="0">
                <a:solidFill>
                  <a:srgbClr val="FF0000"/>
                </a:solidFill>
              </a:rPr>
              <a:t>(Польща)</a:t>
            </a:r>
            <a:endParaRPr lang="ru-RU" sz="1800" i="1" dirty="0">
              <a:solidFill>
                <a:srgbClr val="FF0000"/>
              </a:solidFill>
            </a:endParaRPr>
          </a:p>
        </p:txBody>
      </p:sp>
      <p:sp>
        <p:nvSpPr>
          <p:cNvPr id="11584" name="Line 320"/>
          <p:cNvSpPr>
            <a:spLocks noChangeShapeType="1"/>
          </p:cNvSpPr>
          <p:nvPr/>
        </p:nvSpPr>
        <p:spPr bwMode="auto">
          <a:xfrm rot="235773" flipH="1" flipV="1">
            <a:off x="381000" y="1447800"/>
            <a:ext cx="533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585" name="Text Box 321"/>
          <p:cNvSpPr txBox="1">
            <a:spLocks noChangeArrowheads="1"/>
          </p:cNvSpPr>
          <p:nvPr/>
        </p:nvSpPr>
        <p:spPr bwMode="auto">
          <a:xfrm rot="-3754313">
            <a:off x="2613819" y="5844381"/>
            <a:ext cx="1600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2000" b="1" i="1">
                <a:solidFill>
                  <a:srgbClr val="FF0000"/>
                </a:solidFill>
              </a:rPr>
              <a:t>Ісакча</a:t>
            </a:r>
            <a:r>
              <a:rPr lang="uk-UA">
                <a:solidFill>
                  <a:srgbClr val="FF0000"/>
                </a:solidFill>
              </a:rPr>
              <a:t> </a:t>
            </a:r>
            <a:r>
              <a:rPr lang="uk-UA" sz="1800" i="1">
                <a:solidFill>
                  <a:srgbClr val="FF0000"/>
                </a:solidFill>
              </a:rPr>
              <a:t>(Болгарія)</a:t>
            </a:r>
            <a:endParaRPr lang="ru-RU" sz="1800" i="1">
              <a:solidFill>
                <a:srgbClr val="FF0000"/>
              </a:solidFill>
            </a:endParaRPr>
          </a:p>
        </p:txBody>
      </p:sp>
      <p:sp>
        <p:nvSpPr>
          <p:cNvPr id="11586" name="Line 322"/>
          <p:cNvSpPr>
            <a:spLocks noChangeShapeType="1"/>
          </p:cNvSpPr>
          <p:nvPr/>
        </p:nvSpPr>
        <p:spPr bwMode="auto">
          <a:xfrm flipH="1">
            <a:off x="2971800" y="6172200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587" name="Text Box 323"/>
          <p:cNvSpPr txBox="1">
            <a:spLocks noChangeArrowheads="1"/>
          </p:cNvSpPr>
          <p:nvPr/>
        </p:nvSpPr>
        <p:spPr bwMode="auto">
          <a:xfrm rot="-326068">
            <a:off x="0" y="4038600"/>
            <a:ext cx="17526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2000" b="1" i="1">
                <a:solidFill>
                  <a:srgbClr val="FF0000"/>
                </a:solidFill>
              </a:rPr>
              <a:t>Альбертірша </a:t>
            </a:r>
            <a:r>
              <a:rPr lang="uk-UA" sz="1800" i="1">
                <a:solidFill>
                  <a:srgbClr val="FF0000"/>
                </a:solidFill>
              </a:rPr>
              <a:t>(Угорщина)</a:t>
            </a:r>
            <a:endParaRPr lang="ru-RU" sz="1800" i="1">
              <a:solidFill>
                <a:srgbClr val="FF0000"/>
              </a:solidFill>
            </a:endParaRPr>
          </a:p>
        </p:txBody>
      </p:sp>
      <p:sp>
        <p:nvSpPr>
          <p:cNvPr id="11588" name="Line 324"/>
          <p:cNvSpPr>
            <a:spLocks noChangeShapeType="1"/>
          </p:cNvSpPr>
          <p:nvPr/>
        </p:nvSpPr>
        <p:spPr bwMode="auto">
          <a:xfrm flipH="1">
            <a:off x="152400" y="3962400"/>
            <a:ext cx="6096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570" name="Rectangle 306"/>
          <p:cNvSpPr>
            <a:spLocks noChangeArrowheads="1"/>
          </p:cNvSpPr>
          <p:nvPr/>
        </p:nvSpPr>
        <p:spPr bwMode="auto">
          <a:xfrm>
            <a:off x="1524000" y="1905000"/>
            <a:ext cx="168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chemeClr val="tx2"/>
                </a:solidFill>
              </a:rPr>
              <a:t>Хмельницька</a:t>
            </a:r>
            <a:endParaRPr lang="ru-RU" sz="2000" b="1" i="1">
              <a:solidFill>
                <a:schemeClr val="tx2"/>
              </a:solidFill>
            </a:endParaRPr>
          </a:p>
        </p:txBody>
      </p:sp>
      <p:grpSp>
        <p:nvGrpSpPr>
          <p:cNvPr id="11379" name="Group 115"/>
          <p:cNvGrpSpPr>
            <a:grpSpLocks/>
          </p:cNvGrpSpPr>
          <p:nvPr/>
        </p:nvGrpSpPr>
        <p:grpSpPr bwMode="auto">
          <a:xfrm rot="1009560">
            <a:off x="7620000" y="3124200"/>
            <a:ext cx="390525" cy="381000"/>
            <a:chOff x="1152" y="3312"/>
            <a:chExt cx="288" cy="288"/>
          </a:xfrm>
        </p:grpSpPr>
        <p:sp>
          <p:nvSpPr>
            <p:cNvPr id="11381" name="Oval 116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82" name="Line 117"/>
            <p:cNvSpPr>
              <a:spLocks noChangeShapeType="1"/>
            </p:cNvSpPr>
            <p:nvPr/>
          </p:nvSpPr>
          <p:spPr bwMode="auto">
            <a:xfrm flipH="1">
              <a:off x="1200" y="331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83" name="Line 118"/>
            <p:cNvSpPr>
              <a:spLocks noChangeShapeType="1"/>
            </p:cNvSpPr>
            <p:nvPr/>
          </p:nvSpPr>
          <p:spPr bwMode="auto">
            <a:xfrm flipH="1">
              <a:off x="1296" y="340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Line 119"/>
            <p:cNvSpPr>
              <a:spLocks noChangeShapeType="1"/>
            </p:cNvSpPr>
            <p:nvPr/>
          </p:nvSpPr>
          <p:spPr bwMode="auto">
            <a:xfrm flipH="1">
              <a:off x="1200" y="3408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5292725" y="5805488"/>
            <a:ext cx="390525" cy="414337"/>
            <a:chOff x="1151" y="3356"/>
            <a:chExt cx="246" cy="261"/>
          </a:xfrm>
        </p:grpSpPr>
        <p:sp>
          <p:nvSpPr>
            <p:cNvPr id="11377" name="Oval 4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78" name="Line 5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80" name="Line 7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20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067175" y="6092825"/>
            <a:ext cx="191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 dirty="0" err="1">
                <a:solidFill>
                  <a:srgbClr val="006600"/>
                </a:solidFill>
              </a:rPr>
              <a:t>Тарханкутська</a:t>
            </a:r>
            <a:endParaRPr lang="ru-RU" sz="2000" b="1" i="1" dirty="0">
              <a:solidFill>
                <a:srgbClr val="006600"/>
              </a:solidFill>
            </a:endParaRP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6445250" y="6173788"/>
            <a:ext cx="390525" cy="414337"/>
            <a:chOff x="1151" y="3356"/>
            <a:chExt cx="246" cy="261"/>
          </a:xfrm>
        </p:grpSpPr>
        <p:sp>
          <p:nvSpPr>
            <p:cNvPr id="11373" name="Oval 11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75" name="Line 13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76" name="Line 14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27" name="Rectangle 1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05588" y="6461125"/>
            <a:ext cx="123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 dirty="0" err="1">
                <a:solidFill>
                  <a:srgbClr val="006600"/>
                </a:solidFill>
              </a:rPr>
              <a:t>Судацька</a:t>
            </a:r>
            <a:endParaRPr lang="ru-RU" sz="2000" b="1" i="1" dirty="0">
              <a:solidFill>
                <a:srgbClr val="006600"/>
              </a:solidFill>
            </a:endParaRPr>
          </a:p>
        </p:txBody>
      </p: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611188" y="2755900"/>
            <a:ext cx="390525" cy="414338"/>
            <a:chOff x="1151" y="3356"/>
            <a:chExt cx="246" cy="261"/>
          </a:xfrm>
        </p:grpSpPr>
        <p:sp>
          <p:nvSpPr>
            <p:cNvPr id="29" name="Oval 17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70" name="Line 18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71" name="Line 19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72" name="Line 20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33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 rot="2007699">
            <a:off x="-203200" y="2251075"/>
            <a:ext cx="168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6600"/>
                </a:solidFill>
              </a:rPr>
              <a:t>Трускавецька</a:t>
            </a:r>
            <a:endParaRPr lang="ru-RU" sz="2000" b="1" i="1">
              <a:solidFill>
                <a:srgbClr val="006600"/>
              </a:solidFill>
            </a:endParaRPr>
          </a:p>
        </p:txBody>
      </p: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5867400" y="5949950"/>
            <a:ext cx="390525" cy="414338"/>
            <a:chOff x="1151" y="3356"/>
            <a:chExt cx="246" cy="261"/>
          </a:xfrm>
        </p:grpSpPr>
        <p:sp>
          <p:nvSpPr>
            <p:cNvPr id="11365" name="Oval 23"/>
            <p:cNvSpPr>
              <a:spLocks noChangeArrowheads="1"/>
            </p:cNvSpPr>
            <p:nvPr/>
          </p:nvSpPr>
          <p:spPr bwMode="auto">
            <a:xfrm rot="1009560">
              <a:off x="1151" y="3367"/>
              <a:ext cx="246" cy="2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366" name="Line 24"/>
            <p:cNvSpPr>
              <a:spLocks noChangeShapeType="1"/>
            </p:cNvSpPr>
            <p:nvPr/>
          </p:nvSpPr>
          <p:spPr bwMode="auto">
            <a:xfrm rot="1009560" flipH="1">
              <a:off x="1205" y="3356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67" name="Line 25"/>
            <p:cNvSpPr>
              <a:spLocks noChangeShapeType="1"/>
            </p:cNvSpPr>
            <p:nvPr/>
          </p:nvSpPr>
          <p:spPr bwMode="auto">
            <a:xfrm rot="1009560" flipH="1">
              <a:off x="1260" y="3457"/>
              <a:ext cx="82" cy="1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68" name="Line 26"/>
            <p:cNvSpPr>
              <a:spLocks noChangeShapeType="1"/>
            </p:cNvSpPr>
            <p:nvPr/>
          </p:nvSpPr>
          <p:spPr bwMode="auto">
            <a:xfrm rot="1009560" flipH="1">
              <a:off x="1192" y="3447"/>
              <a:ext cx="164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39" name="Rectangle 2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094413" y="5711825"/>
            <a:ext cx="1093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6600"/>
                </a:solidFill>
              </a:rPr>
              <a:t>Сакська</a:t>
            </a:r>
            <a:endParaRPr lang="ru-RU" sz="2000" b="1" i="1">
              <a:solidFill>
                <a:srgbClr val="006600"/>
              </a:solidFill>
            </a:endParaRPr>
          </a:p>
        </p:txBody>
      </p:sp>
      <p:sp>
        <p:nvSpPr>
          <p:cNvPr id="30" name="AutoShape 2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81000" cy="304800"/>
          </a:xfrm>
          <a:prstGeom prst="actionButtonBackPrevious">
            <a:avLst/>
          </a:prstGeom>
          <a:solidFill>
            <a:srgbClr val="FF993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FF993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35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1413" y="6249988"/>
            <a:ext cx="382587" cy="304800"/>
          </a:xfrm>
          <a:prstGeom prst="actionButtonBlank">
            <a:avLst/>
          </a:prstGeom>
          <a:solidFill>
            <a:srgbClr val="FF993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D4D4D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1900" b="1">
                <a:solidFill>
                  <a:srgbClr val="FFFF00"/>
                </a:solidFill>
                <a:sym typeface="Wingdings 3" pitchFamily="18" charset="2"/>
              </a:rPr>
              <a:t></a:t>
            </a:r>
          </a:p>
        </p:txBody>
      </p:sp>
      <p:grpSp>
        <p:nvGrpSpPr>
          <p:cNvPr id="13343" name="Group 31"/>
          <p:cNvGrpSpPr>
            <a:grpSpLocks/>
          </p:cNvGrpSpPr>
          <p:nvPr/>
        </p:nvGrpSpPr>
        <p:grpSpPr bwMode="auto">
          <a:xfrm>
            <a:off x="3708400" y="1412875"/>
            <a:ext cx="431800" cy="431800"/>
            <a:chOff x="2928" y="2208"/>
            <a:chExt cx="2544" cy="1968"/>
          </a:xfrm>
        </p:grpSpPr>
        <p:sp>
          <p:nvSpPr>
            <p:cNvPr id="11363" name="Line 32"/>
            <p:cNvSpPr>
              <a:spLocks noChangeShapeType="1"/>
            </p:cNvSpPr>
            <p:nvPr/>
          </p:nvSpPr>
          <p:spPr bwMode="auto">
            <a:xfrm flipV="1">
              <a:off x="2928" y="2208"/>
              <a:ext cx="2544" cy="19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364" name="Line 33"/>
            <p:cNvSpPr>
              <a:spLocks noChangeShapeType="1"/>
            </p:cNvSpPr>
            <p:nvPr/>
          </p:nvSpPr>
          <p:spPr bwMode="auto">
            <a:xfrm>
              <a:off x="2928" y="2208"/>
              <a:ext cx="2544" cy="19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3346" name="Group 34"/>
          <p:cNvGrpSpPr>
            <a:grpSpLocks/>
          </p:cNvGrpSpPr>
          <p:nvPr/>
        </p:nvGrpSpPr>
        <p:grpSpPr bwMode="auto">
          <a:xfrm>
            <a:off x="5867400" y="4868863"/>
            <a:ext cx="431800" cy="431800"/>
            <a:chOff x="2928" y="2208"/>
            <a:chExt cx="2544" cy="1968"/>
          </a:xfrm>
        </p:grpSpPr>
        <p:sp>
          <p:nvSpPr>
            <p:cNvPr id="11361" name="Line 35"/>
            <p:cNvSpPr>
              <a:spLocks noChangeShapeType="1"/>
            </p:cNvSpPr>
            <p:nvPr/>
          </p:nvSpPr>
          <p:spPr bwMode="auto">
            <a:xfrm flipV="1">
              <a:off x="2928" y="2208"/>
              <a:ext cx="2544" cy="19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2928" y="2208"/>
              <a:ext cx="2544" cy="19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015860"/>
            <a:ext cx="6992938" cy="4955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2" y="1199305"/>
            <a:ext cx="8267643" cy="5511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78437"/>
            <a:ext cx="7823686" cy="4934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620688"/>
            <a:ext cx="6884901" cy="5163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9" y="1695588"/>
            <a:ext cx="8220878" cy="518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89" y="1959132"/>
            <a:ext cx="6525497" cy="4902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2" y="2277342"/>
            <a:ext cx="6025333" cy="4513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7" y="2701678"/>
            <a:ext cx="7251200" cy="414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9" y="2244031"/>
            <a:ext cx="5923175" cy="3316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9654"/>
            <a:ext cx="5262560" cy="3336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9"/>
          <a:stretch/>
        </p:blipFill>
        <p:spPr>
          <a:xfrm>
            <a:off x="1048497" y="3197225"/>
            <a:ext cx="6263001" cy="3675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21" y="2262014"/>
            <a:ext cx="6068483" cy="4551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1" y="2037767"/>
            <a:ext cx="7729537" cy="4795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28553"/>
            <a:ext cx="5651494" cy="3456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5" y="826711"/>
            <a:ext cx="5546241" cy="3268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3" y="680010"/>
            <a:ext cx="6566366" cy="4880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" y="740615"/>
            <a:ext cx="6153026" cy="4614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76" y="1969366"/>
            <a:ext cx="7065324" cy="4415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62" y="2400300"/>
            <a:ext cx="6710042" cy="4476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0" y="1507015"/>
            <a:ext cx="7857121" cy="5336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34" y="3133210"/>
            <a:ext cx="6586293" cy="3700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5" y="751639"/>
            <a:ext cx="6096000" cy="418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3" y="2087618"/>
            <a:ext cx="5691606" cy="3784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66088"/>
            <a:ext cx="7799931" cy="5208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01" y="1073892"/>
            <a:ext cx="4310990" cy="5739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2384330"/>
            <a:ext cx="5878953" cy="4409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51" y="2543950"/>
            <a:ext cx="5880529" cy="391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4455226"/>
      </p:ext>
    </p:extLst>
  </p:cSld>
  <p:clrMapOvr>
    <a:masterClrMapping/>
  </p:clrMapOvr>
  <p:transition spd="slow">
    <p:split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ластер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75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75"/>
                                        <p:tgtEl>
                                          <p:spTgt spid="11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75"/>
                                        <p:tgtEl>
                                          <p:spTgt spid="11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75"/>
                                        <p:tgtEl>
                                          <p:spTgt spid="11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75"/>
                                        <p:tgtEl>
                                          <p:spTgt spid="11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75"/>
                                        <p:tgtEl>
                                          <p:spTgt spid="11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75"/>
                                        <p:tgtEl>
                                          <p:spTgt spid="11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75"/>
                                        <p:tgtEl>
                                          <p:spTgt spid="11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75"/>
                                        <p:tgtEl>
                                          <p:spTgt spid="11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75"/>
                                        <p:tgtEl>
                                          <p:spTgt spid="11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4" dur="75"/>
                                        <p:tgtEl>
                                          <p:spTgt spid="1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5" dur="75"/>
                                        <p:tgtEl>
                                          <p:spTgt spid="11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6" dur="75"/>
                                        <p:tgtEl>
                                          <p:spTgt spid="11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7" dur="75"/>
                                        <p:tgtEl>
                                          <p:spTgt spid="11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8" dur="75"/>
                                        <p:tgtEl>
                                          <p:spTgt spid="11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Бластер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9" dur="75"/>
                                        <p:tgtEl>
                                          <p:spTgt spid="11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0" dur="75"/>
                                        <p:tgtEl>
                                          <p:spTgt spid="11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1" dur="75"/>
                                        <p:tgtEl>
                                          <p:spTgt spid="11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2" dur="75"/>
                                        <p:tgtEl>
                                          <p:spTgt spid="11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3" dur="75"/>
                                        <p:tgtEl>
                                          <p:spTgt spid="11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4" dur="75"/>
                                        <p:tgtEl>
                                          <p:spTgt spid="11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5" dur="75"/>
                                        <p:tgtEl>
                                          <p:spTgt spid="11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6" dur="75"/>
                                        <p:tgtEl>
                                          <p:spTgt spid="11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7" dur="75"/>
                                        <p:tgtEl>
                                          <p:spTgt spid="11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8" dur="75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9" dur="75"/>
                                        <p:tgtEl>
                                          <p:spTgt spid="11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0" dur="75"/>
                                        <p:tgtEl>
                                          <p:spTgt spid="11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1" dur="75"/>
                                        <p:tgtEl>
                                          <p:spTgt spid="11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2" dur="75"/>
                                        <p:tgtEl>
                                          <p:spTgt spid="11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3" dur="75"/>
                                        <p:tgtEl>
                                          <p:spTgt spid="11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3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7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Бластер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Бластер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8" dur="75"/>
                                        <p:tgtEl>
                                          <p:spTgt spid="11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9" dur="75"/>
                                        <p:tgtEl>
                                          <p:spTgt spid="11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0" dur="75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1" dur="75"/>
                                        <p:tgtEl>
                                          <p:spTgt spid="11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 nodeType="clickPar">
                      <p:stCondLst>
                        <p:cond delay="indefinite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 nodeType="clickPar">
                      <p:stCondLst>
                        <p:cond delay="indefinite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2" dur="75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 nodeType="clickPar">
                      <p:stCondLst>
                        <p:cond delay="indefinite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 nodeType="clickPar">
                      <p:stCondLst>
                        <p:cond delay="indefinite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3" dur="75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 nodeType="clickPar">
                      <p:stCondLst>
                        <p:cond delay="indefinite"/>
                      </p:stCondLst>
                      <p:childTnLst>
                        <p:par>
                          <p:cTn id="4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4" dur="75"/>
                                        <p:tgtEl>
                                          <p:spTgt spid="11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4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8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Бластер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9" dur="75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 nodeType="clickPar">
                      <p:stCondLst>
                        <p:cond delay="indefinite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4" dur="500"/>
                                        <p:tgtEl>
                                          <p:spTgt spid="11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9" dur="75"/>
                                        <p:tgtEl>
                                          <p:spTgt spid="11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 nodeType="clickPar">
                      <p:stCondLst>
                        <p:cond delay="indefinite"/>
                      </p:stCondLst>
                      <p:childTnLst>
                        <p:par>
                          <p:cTn id="4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4" dur="500"/>
                                        <p:tgtEl>
                                          <p:spTgt spid="11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9" dur="500"/>
                                        <p:tgtEl>
                                          <p:spTgt spid="11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 nodeType="clickPar">
                      <p:stCondLst>
                        <p:cond delay="indefinite"/>
                      </p:stCondLst>
                      <p:childTnLst>
                        <p:par>
                          <p:cTn id="4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4" dur="75"/>
                                        <p:tgtEl>
                                          <p:spTgt spid="11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9" dur="500"/>
                                        <p:tgtEl>
                                          <p:spTgt spid="11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 nodeType="clickPar">
                      <p:stCondLst>
                        <p:cond delay="indefinite"/>
                      </p:stCondLst>
                      <p:childTnLst>
                        <p:par>
                          <p:cTn id="4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4" dur="500"/>
                                        <p:tgtEl>
                                          <p:spTgt spid="11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 nodeType="clickPar">
                      <p:stCondLst>
                        <p:cond delay="indefinite"/>
                      </p:stCondLst>
                      <p:childTnLst>
                        <p:par>
                          <p:cTn id="4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9" dur="75"/>
                                        <p:tgtEl>
                                          <p:spTgt spid="11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 nodeType="clickPar">
                      <p:stCondLst>
                        <p:cond delay="indefinite"/>
                      </p:stCondLst>
                      <p:childTnLst>
                        <p:par>
                          <p:cTn id="4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4" dur="500"/>
                                        <p:tgtEl>
                                          <p:spTgt spid="11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1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84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11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99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11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9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11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94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11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14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11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0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04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1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89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11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09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11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24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11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19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11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50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6" restart="whenNotActive" fill="hold" evtFilter="cancelBubble" nodeType="interactiveSeq">
                <p:stCondLst>
                  <p:cond evt="onClick" delay="0">
                    <p:tgtEl>
                      <p:spTgt spid="11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7" fill="hold">
                      <p:stCondLst>
                        <p:cond delay="0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9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8" restart="whenNotActive" fill="hold" evtFilter="cancelBubble" nodeType="interactiveSeq">
                <p:stCondLst>
                  <p:cond evt="onClick" delay="0">
                    <p:tgtEl>
                      <p:spTgt spid="11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9" fill="hold">
                      <p:stCondLst>
                        <p:cond delay="0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7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1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>
                      <p:stCondLst>
                        <p:cond delay="0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49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1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54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1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59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1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4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11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04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1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09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10" restart="whenNotActive" fill="hold" evtFilter="cancelBubble" nodeType="interactiveSeq">
                <p:stCondLst>
                  <p:cond evt="onClick" delay="0">
                    <p:tgtEl>
                      <p:spTgt spid="11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1" fill="hold">
                      <p:stCondLst>
                        <p:cond delay="0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89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1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99"/>
                  </p:tgtEl>
                </p:cond>
              </p:nextCondLst>
            </p:seq>
            <p:seq concurrent="1" nextAc="seek">
              <p:cTn id="7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1" fill="hold">
                      <p:stCondLst>
                        <p:cond delay="0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6" restart="whenNotActive" fill="hold" evtFilter="cancelBubble" nodeType="interactiveSeq">
                <p:stCondLst>
                  <p:cond evt="onClick" delay="0">
                    <p:tgtEl>
                      <p:spTgt spid="11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7" fill="hold">
                      <p:stCondLst>
                        <p:cond delay="0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94"/>
                  </p:tgtEl>
                </p:cond>
              </p:nextCondLst>
            </p:seq>
            <p:seq concurrent="1" nextAc="seek">
              <p:cTn id="7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3" fill="hold">
                      <p:stCondLst>
                        <p:cond delay="0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48" restart="whenNotActive" fill="hold" evtFilter="cancelBubble" nodeType="interactiveSeq">
                <p:stCondLst>
                  <p:cond evt="onClick" delay="0">
                    <p:tgtEl>
                      <p:spTgt spid="1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9" fill="hold">
                      <p:stCondLst>
                        <p:cond delay="0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8"/>
                  </p:tgtEl>
                </p:cond>
              </p:nextCondLst>
            </p:seq>
            <p:seq concurrent="1" nextAc="seek">
              <p:cTn id="7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7" fill="hold">
                      <p:stCondLst>
                        <p:cond delay="0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11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25"/>
                  </p:tgtEl>
                </p:cond>
              </p:nextCondLst>
            </p:seq>
            <p:seq concurrent="1" nextAc="seek">
              <p:cTn id="76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9" fill="hold">
                      <p:stCondLst>
                        <p:cond delay="0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73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4" fill="hold">
                      <p:stCondLst>
                        <p:cond delay="0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85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6" fill="hold">
                      <p:stCondLst>
                        <p:cond delay="0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79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1" fill="hold">
                      <p:stCondLst>
                        <p:cond delay="0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95" restart="whenNotActive" fill="hold" evtFilter="cancelBubble" nodeType="interactiveSeq">
                <p:stCondLst>
                  <p:cond evt="onClick" delay="0">
                    <p:tgtEl>
                      <p:spTgt spid="1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6" fill="hold">
                      <p:stCondLst>
                        <p:cond delay="0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4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1314" grpId="0" autoUpdateAnimBg="0"/>
      <p:bldP spid="11355" grpId="0" autoUpdateAnimBg="0"/>
      <p:bldP spid="11356" grpId="0" autoUpdateAnimBg="0"/>
      <p:bldP spid="11357" grpId="0" autoUpdateAnimBg="0"/>
      <p:bldP spid="11524" grpId="0" autoUpdateAnimBg="0"/>
      <p:bldP spid="11540" grpId="0" autoUpdateAnimBg="0"/>
      <p:bldP spid="11541" grpId="0" autoUpdateAnimBg="0"/>
      <p:bldP spid="11542" grpId="0" autoUpdateAnimBg="0"/>
      <p:bldP spid="11543" grpId="0" autoUpdateAnimBg="0"/>
      <p:bldP spid="11544" grpId="0" autoUpdateAnimBg="0"/>
      <p:bldP spid="11545" grpId="0" autoUpdateAnimBg="0"/>
      <p:bldP spid="11547" grpId="0" autoUpdateAnimBg="0"/>
      <p:bldP spid="11548" grpId="0" autoUpdateAnimBg="0"/>
      <p:bldP spid="11549" grpId="0" autoUpdateAnimBg="0"/>
      <p:bldP spid="11555" grpId="0" autoUpdateAnimBg="0"/>
      <p:bldP spid="11557" grpId="0" autoUpdateAnimBg="0"/>
      <p:bldP spid="11558" grpId="0" autoUpdateAnimBg="0"/>
      <p:bldP spid="11559" grpId="0" autoUpdateAnimBg="0"/>
      <p:bldP spid="11560" grpId="0" autoUpdateAnimBg="0"/>
      <p:bldP spid="11561" grpId="0" autoUpdateAnimBg="0"/>
      <p:bldP spid="11562" grpId="0" autoUpdateAnimBg="0"/>
      <p:bldP spid="11563" grpId="0" autoUpdateAnimBg="0"/>
      <p:bldP spid="11564" grpId="0" autoUpdateAnimBg="0"/>
      <p:bldP spid="11565" grpId="0" autoUpdateAnimBg="0"/>
      <p:bldP spid="11566" grpId="0" autoUpdateAnimBg="0"/>
      <p:bldP spid="11567" grpId="0" autoUpdateAnimBg="0"/>
      <p:bldP spid="11568" grpId="0" autoUpdateAnimBg="0"/>
      <p:bldP spid="11569" grpId="0" autoUpdateAnimBg="0"/>
      <p:bldP spid="11571" grpId="0" autoUpdateAnimBg="0"/>
      <p:bldP spid="11573" grpId="0" autoUpdateAnimBg="0"/>
      <p:bldP spid="11574" grpId="0" autoUpdateAnimBg="0"/>
      <p:bldP spid="11575" grpId="0" autoUpdateAnimBg="0"/>
      <p:bldP spid="11580" grpId="0" animBg="1"/>
      <p:bldP spid="11581" grpId="0" animBg="1"/>
      <p:bldP spid="11582" grpId="0" animBg="1"/>
      <p:bldP spid="11556" grpId="0" autoUpdateAnimBg="0"/>
      <p:bldP spid="11572" grpId="0" autoUpdateAnimBg="0"/>
      <p:bldP spid="11583" grpId="0" autoUpdateAnimBg="0"/>
      <p:bldP spid="11584" grpId="0" animBg="1"/>
      <p:bldP spid="11585" grpId="0" autoUpdateAnimBg="0"/>
      <p:bldP spid="11586" grpId="0" animBg="1"/>
      <p:bldP spid="11587" grpId="0" autoUpdateAnimBg="0"/>
      <p:bldP spid="11588" grpId="0" animBg="1"/>
      <p:bldP spid="11570" grpId="0" autoUpdateAnimBg="0"/>
      <p:bldP spid="13320" grpId="0" autoUpdateAnimBg="0"/>
      <p:bldP spid="13327" grpId="0" autoUpdateAnimBg="0"/>
      <p:bldP spid="13333" grpId="0" autoUpdateAnimBg="0"/>
      <p:bldP spid="133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ПЕРСПЕКТИВИ РОЗВИТКУ ГАЛУЗІ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162568"/>
          </a:xfrm>
        </p:spPr>
        <p:txBody>
          <a:bodyPr>
            <a:normAutofit/>
          </a:bodyPr>
          <a:lstStyle/>
          <a:p>
            <a:pPr lvl="1"/>
            <a:r>
              <a:rPr lang="uk-UA" sz="2800" b="1" dirty="0" smtClean="0">
                <a:latin typeface="Monotype Corsiva" pitchFamily="66" charset="0"/>
              </a:rPr>
              <a:t>реконструкція й технічне переоснащення підприємств з одночасним нарощуванням </a:t>
            </a:r>
            <a:r>
              <a:rPr lang="uk-UA" sz="2800" b="1" dirty="0" err="1" smtClean="0">
                <a:latin typeface="Monotype Corsiva" pitchFamily="66" charset="0"/>
              </a:rPr>
              <a:t>генеруючих</a:t>
            </a:r>
            <a:r>
              <a:rPr lang="uk-UA" sz="2800" b="1" dirty="0" smtClean="0">
                <a:latin typeface="Monotype Corsiva" pitchFamily="66" charset="0"/>
              </a:rPr>
              <a:t> потужностей;</a:t>
            </a:r>
          </a:p>
          <a:p>
            <a:pPr lvl="1">
              <a:buNone/>
            </a:pPr>
            <a:endParaRPr lang="uk-UA" sz="2800" b="1" dirty="0" smtClean="0">
              <a:latin typeface="Monotype Corsiva" pitchFamily="66" charset="0"/>
            </a:endParaRPr>
          </a:p>
          <a:p>
            <a:pPr lvl="1"/>
            <a:r>
              <a:rPr lang="uk-UA" sz="2800" b="1" dirty="0" smtClean="0">
                <a:latin typeface="Monotype Corsiva" pitchFamily="66" charset="0"/>
              </a:rPr>
              <a:t> збільшення обсягу власного видобутку енергоносіїв;</a:t>
            </a:r>
          </a:p>
          <a:p>
            <a:pPr lvl="1"/>
            <a:endParaRPr lang="uk-UA" sz="2800" b="1" dirty="0" smtClean="0">
              <a:latin typeface="Monotype Corsiva" pitchFamily="66" charset="0"/>
            </a:endParaRPr>
          </a:p>
          <a:p>
            <a:pPr lvl="1"/>
            <a:r>
              <a:rPr lang="uk-UA" sz="2800" b="1" dirty="0" smtClean="0">
                <a:latin typeface="Monotype Corsiva" pitchFamily="66" charset="0"/>
              </a:rPr>
              <a:t> запровадження сучасних </a:t>
            </a:r>
            <a:r>
              <a:rPr lang="uk-UA" sz="2800" b="1" dirty="0" err="1" smtClean="0">
                <a:latin typeface="Monotype Corsiva" pitchFamily="66" charset="0"/>
              </a:rPr>
              <a:t>енергоефективних</a:t>
            </a:r>
            <a:r>
              <a:rPr lang="uk-UA" sz="2800" b="1" dirty="0" smtClean="0">
                <a:latin typeface="Monotype Corsiva" pitchFamily="66" charset="0"/>
              </a:rPr>
              <a:t> технологій та обладнання; </a:t>
            </a:r>
          </a:p>
          <a:p>
            <a:pPr lvl="1"/>
            <a:endParaRPr lang="uk-UA" sz="2800" b="1" dirty="0" smtClean="0">
              <a:latin typeface="Monotype Corsiva" pitchFamily="66" charset="0"/>
            </a:endParaRPr>
          </a:p>
          <a:p>
            <a:pPr lvl="1"/>
            <a:r>
              <a:rPr lang="uk-UA" sz="2800" b="1" dirty="0" smtClean="0">
                <a:latin typeface="Monotype Corsiva" pitchFamily="66" charset="0"/>
              </a:rPr>
              <a:t>переважаючий розвиток галузей із низькою енергоємністю (точне машинобудування, легка, харчова промисловість).</a:t>
            </a:r>
          </a:p>
          <a:p>
            <a:pPr lvl="1"/>
            <a:endPara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321704" y="214290"/>
            <a:ext cx="4500593" cy="91440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ЕЛЕКТРОСТАНЦІЇ</a:t>
            </a:r>
            <a:endParaRPr lang="ru-RU" sz="3200" b="1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3519862" y="1991670"/>
            <a:ext cx="2104276" cy="484632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5242944" y="1472172"/>
            <a:ext cx="1000132" cy="484632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2814052" y="1472172"/>
            <a:ext cx="1000132" cy="484632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>
          <a:xfrm rot="10800000">
            <a:off x="1071538" y="428604"/>
            <a:ext cx="1143008" cy="714380"/>
          </a:xfrm>
          <a:prstGeom prst="bentUpArrow">
            <a:avLst>
              <a:gd name="adj1" fmla="val 36636"/>
              <a:gd name="adj2" fmla="val 25000"/>
              <a:gd name="adj3" fmla="val 32758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10800000" flipH="1">
            <a:off x="6929454" y="428604"/>
            <a:ext cx="1143008" cy="714380"/>
          </a:xfrm>
          <a:prstGeom prst="bentUpArrow">
            <a:avLst>
              <a:gd name="adj1" fmla="val 36636"/>
              <a:gd name="adj2" fmla="val 25000"/>
              <a:gd name="adj3" fmla="val 32758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>
            <a:off x="500034" y="2071678"/>
            <a:ext cx="785818" cy="3071834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6072198" y="3071810"/>
            <a:ext cx="857256" cy="1857388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4214810" y="4214818"/>
            <a:ext cx="785818" cy="914400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2285984" y="3143248"/>
            <a:ext cx="857256" cy="1857388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0800000">
            <a:off x="7858148" y="2071678"/>
            <a:ext cx="785818" cy="3071834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 rot="16200000">
            <a:off x="-142920" y="5000648"/>
            <a:ext cx="2071726" cy="121444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ВУГІЛЛЯ</a:t>
            </a:r>
          </a:p>
          <a:p>
            <a:pPr algn="ctr"/>
            <a:r>
              <a:rPr lang="uk-UA" sz="2000" b="1" dirty="0" smtClean="0"/>
              <a:t>НАФТА</a:t>
            </a:r>
          </a:p>
          <a:p>
            <a:pPr algn="ctr"/>
            <a:r>
              <a:rPr lang="uk-UA" sz="2000" b="1" dirty="0" smtClean="0"/>
              <a:t>ГАЗ</a:t>
            </a:r>
            <a:endParaRPr lang="ru-RU" sz="20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720" y="1214422"/>
            <a:ext cx="2143140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ТЕПЛОВІ</a:t>
            </a:r>
            <a:endParaRPr lang="ru-RU" sz="24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714480" y="2285992"/>
            <a:ext cx="2143140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АТОМНІ</a:t>
            </a:r>
            <a:endParaRPr lang="ru-RU" sz="24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 rot="16200000">
            <a:off x="1714468" y="5000648"/>
            <a:ext cx="2071726" cy="121444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ЗБАГАЧЕНИЙ УРАН</a:t>
            </a:r>
            <a:endParaRPr lang="ru-RU" sz="20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93273" y="3357562"/>
            <a:ext cx="2357454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ГІДРАВЛІЧНІ</a:t>
            </a:r>
            <a:endParaRPr lang="ru-RU" sz="24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 rot="16200000">
            <a:off x="3536137" y="5000648"/>
            <a:ext cx="2071726" cy="121444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ЕНЕРГІЯ ВОДЯНОГО ПОТОКУ</a:t>
            </a:r>
            <a:endParaRPr lang="ru-RU" sz="20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86380" y="2285992"/>
            <a:ext cx="2143140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СОНЯЧНІ</a:t>
            </a:r>
            <a:endParaRPr lang="ru-RU" sz="24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 rot="16200000">
            <a:off x="5429244" y="5000648"/>
            <a:ext cx="2071726" cy="121444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ЕНЕРГІЯ СОНЦЯ</a:t>
            </a:r>
            <a:endParaRPr lang="ru-RU" sz="20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15140" y="1214422"/>
            <a:ext cx="2143140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ВІТРОВІ</a:t>
            </a:r>
            <a:endParaRPr lang="ru-RU" sz="24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6200000">
            <a:off x="7215194" y="5000648"/>
            <a:ext cx="2071726" cy="121444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ЕНЕРГІЯ ВІТРУ</a:t>
            </a:r>
            <a:endParaRPr lang="ru-RU" sz="20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кутник 4"/>
          <p:cNvSpPr>
            <a:spLocks noChangeArrowheads="1"/>
          </p:cNvSpPr>
          <p:nvPr/>
        </p:nvSpPr>
        <p:spPr bwMode="auto">
          <a:xfrm>
            <a:off x="179388" y="190500"/>
            <a:ext cx="8713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0808B8"/>
                </a:solidFill>
                <a:latin typeface="Bookman Old Style" pitchFamily="18" charset="0"/>
              </a:rPr>
              <a:t>Традиційні типи електростанцій</a:t>
            </a:r>
            <a:endParaRPr lang="uk-UA" sz="2400" dirty="0">
              <a:solidFill>
                <a:srgbClr val="0808B8"/>
              </a:solidFill>
              <a:latin typeface="Bookman Old Style" pitchFamily="18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/>
        </p:nvGraphicFramePr>
        <p:xfrm>
          <a:off x="142844" y="642918"/>
          <a:ext cx="8856662" cy="370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85"/>
                <a:gridCol w="1307097"/>
                <a:gridCol w="1285884"/>
                <a:gridCol w="1500198"/>
                <a:gridCol w="1500198"/>
                <a:gridCol w="2678100"/>
              </a:tblGrid>
              <a:tr h="703867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№ п/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Тип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електро-станції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Ресурс на якому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працює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Відсоток виробництва енергії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Принцип розташування</a:t>
                      </a:r>
                      <a:endParaRPr lang="uk-UA" sz="13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Найпотужніші електростанції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0916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ТЕС </a:t>
                      </a:r>
                    </a:p>
                    <a:p>
                      <a:pPr algn="ctr"/>
                      <a:endParaRPr lang="uk-UA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0" baseline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endParaRPr lang="uk-UA" sz="1400" b="0" baseline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endParaRPr lang="uk-UA" sz="1400" b="0" baseline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endParaRPr lang="uk-UA" sz="1400" b="0" baseline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45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ГЕС </a:t>
                      </a:r>
                      <a:endParaRPr lang="uk-UA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16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3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АЕС</a:t>
                      </a:r>
                      <a:endParaRPr lang="uk-UA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кутник 4"/>
          <p:cNvSpPr>
            <a:spLocks noChangeArrowheads="1"/>
          </p:cNvSpPr>
          <p:nvPr/>
        </p:nvSpPr>
        <p:spPr bwMode="auto">
          <a:xfrm>
            <a:off x="285720" y="5357826"/>
            <a:ext cx="8713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>
                <a:latin typeface="Bookman Old Style" pitchFamily="18" charset="0"/>
              </a:rPr>
              <a:t>Альтернативні типи електростанцій</a:t>
            </a:r>
            <a:endParaRPr lang="uk-UA" sz="3200" dirty="0">
              <a:latin typeface="Bookman Old Style" pitchFamily="18" charset="0"/>
            </a:endParaRPr>
          </a:p>
        </p:txBody>
      </p:sp>
      <p:graphicFrame>
        <p:nvGraphicFramePr>
          <p:cNvPr id="5" name="Таблиця 1"/>
          <p:cNvGraphicFramePr>
            <a:graphicFrameLocks noGrp="1"/>
          </p:cNvGraphicFramePr>
          <p:nvPr/>
        </p:nvGraphicFramePr>
        <p:xfrm>
          <a:off x="214280" y="5024120"/>
          <a:ext cx="8786875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19"/>
                <a:gridCol w="2068527"/>
                <a:gridCol w="1470457"/>
                <a:gridCol w="4526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№ п/</a:t>
                      </a:r>
                      <a:r>
                        <a:rPr lang="uk-UA" sz="16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</a:t>
                      </a:r>
                      <a:endParaRPr lang="uk-UA" sz="16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Тип електростанції</a:t>
                      </a:r>
                      <a:endParaRPr lang="uk-UA" sz="16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Ресурс на якому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працює</a:t>
                      </a:r>
                      <a:endParaRPr lang="uk-UA" sz="16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Найпотужніші електростанції</a:t>
                      </a:r>
                      <a:endParaRPr lang="uk-UA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ВЕС</a:t>
                      </a:r>
                      <a:endParaRPr lang="uk-UA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СЕС </a:t>
                      </a:r>
                      <a:endParaRPr lang="uk-UA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4500570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Bookman Old Style" pitchFamily="18" charset="0"/>
              </a:rPr>
              <a:t>Альтернативні типи електростанцій</a:t>
            </a:r>
            <a:endParaRPr lang="uk-UA" sz="24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кутник 4"/>
          <p:cNvSpPr>
            <a:spLocks noChangeArrowheads="1"/>
          </p:cNvSpPr>
          <p:nvPr/>
        </p:nvSpPr>
        <p:spPr bwMode="auto">
          <a:xfrm>
            <a:off x="179388" y="190500"/>
            <a:ext cx="8713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0808B8"/>
                </a:solidFill>
                <a:latin typeface="Bookman Old Style" pitchFamily="18" charset="0"/>
              </a:rPr>
              <a:t>Традиційні типи електростанцій</a:t>
            </a:r>
            <a:endParaRPr lang="uk-UA" sz="2400" dirty="0">
              <a:solidFill>
                <a:srgbClr val="0808B8"/>
              </a:solidFill>
              <a:latin typeface="Bookman Old Style" pitchFamily="18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/>
        </p:nvGraphicFramePr>
        <p:xfrm>
          <a:off x="142844" y="571480"/>
          <a:ext cx="885666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85"/>
                <a:gridCol w="1307097"/>
                <a:gridCol w="1285884"/>
                <a:gridCol w="1500198"/>
                <a:gridCol w="1500198"/>
                <a:gridCol w="2678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№ п/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Тип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електро-станції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Ресурс на якому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працює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Відсоток виробництва енергії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Принцип розташування</a:t>
                      </a:r>
                      <a:endParaRPr lang="uk-UA" sz="13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Найпотужніші електростанції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ТЕС </a:t>
                      </a:r>
                    </a:p>
                    <a:p>
                      <a:pPr algn="ctr"/>
                      <a:endParaRPr lang="uk-UA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Вугілля, газ, мазут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48 %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Сировина та споживач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ДРЕС:  </a:t>
                      </a:r>
                      <a:r>
                        <a:rPr lang="uk-UA" sz="14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Вуглегірська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Луганська, Слов'янська,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uk-UA" sz="1400" b="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Бурштинська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Запорізька, Криворізька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ГЕС </a:t>
                      </a:r>
                      <a:endParaRPr lang="uk-UA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Енергія рік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5 %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До річок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Дніпро: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Дніпрогес, Каховська, Канівська, Дніпродзержинська, Київська, Кременчуцька;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Дністровська 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3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АЕС</a:t>
                      </a:r>
                      <a:endParaRPr lang="uk-UA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Уран 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47%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Споживач та вода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Запорізька (6 блоків) Рівненська (2 блоки) Хмельницька (2)  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Південно-Українська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(3)</a:t>
                      </a:r>
                      <a:endParaRPr lang="uk-UA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кутник 4"/>
          <p:cNvSpPr>
            <a:spLocks noChangeArrowheads="1"/>
          </p:cNvSpPr>
          <p:nvPr/>
        </p:nvSpPr>
        <p:spPr bwMode="auto">
          <a:xfrm>
            <a:off x="285720" y="5357826"/>
            <a:ext cx="8713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>
                <a:latin typeface="Bookman Old Style" pitchFamily="18" charset="0"/>
              </a:rPr>
              <a:t>Альтернативні типи електростанцій</a:t>
            </a:r>
            <a:endParaRPr lang="uk-UA" sz="3200" dirty="0">
              <a:latin typeface="Bookman Old Style" pitchFamily="18" charset="0"/>
            </a:endParaRPr>
          </a:p>
        </p:txBody>
      </p:sp>
      <p:graphicFrame>
        <p:nvGraphicFramePr>
          <p:cNvPr id="5" name="Таблиця 1"/>
          <p:cNvGraphicFramePr>
            <a:graphicFrameLocks noGrp="1"/>
          </p:cNvGraphicFramePr>
          <p:nvPr/>
        </p:nvGraphicFramePr>
        <p:xfrm>
          <a:off x="214280" y="5024120"/>
          <a:ext cx="8786875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19"/>
                <a:gridCol w="2068527"/>
                <a:gridCol w="1470457"/>
                <a:gridCol w="4526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№ п/</a:t>
                      </a:r>
                      <a:r>
                        <a:rPr lang="uk-UA" sz="16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</a:t>
                      </a:r>
                      <a:endParaRPr lang="uk-UA" sz="16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Тип електростанції</a:t>
                      </a:r>
                      <a:endParaRPr lang="uk-UA" sz="16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Ресурс на якому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працює</a:t>
                      </a:r>
                      <a:endParaRPr lang="uk-UA" sz="16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Найпотужніші електростанції</a:t>
                      </a:r>
                      <a:endParaRPr lang="uk-UA" sz="18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ВЕС</a:t>
                      </a:r>
                      <a:endParaRPr lang="uk-UA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Вітер 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Новоазовська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 </a:t>
                      </a:r>
                      <a:r>
                        <a:rPr lang="uk-UA" sz="18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Донузлавська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СЕС </a:t>
                      </a:r>
                      <a:endParaRPr lang="uk-UA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Сонце </a:t>
                      </a:r>
                      <a:endParaRPr lang="uk-UA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Кримська  (20 установок)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4500570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Bookman Old Style" pitchFamily="18" charset="0"/>
              </a:rPr>
              <a:t>Альтернативні типи електростанцій</a:t>
            </a:r>
            <a:endParaRPr lang="uk-UA" sz="24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ПІДБЕРИ ПАРУ - ВИЗНАЧ ГАЛУЗЬ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162568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uk-UA" b="1" dirty="0" smtClean="0">
                <a:latin typeface="Cambria" pitchFamily="18" charset="0"/>
              </a:rPr>
              <a:t>Продукція цієї галузі має високу собівартість, є основою енергетики та видобувається у  басейнах на сході, заході та в центрі України.</a:t>
            </a:r>
          </a:p>
          <a:p>
            <a:pPr lvl="1"/>
            <a:endParaRPr lang="uk-UA" b="1" dirty="0" smtClean="0">
              <a:latin typeface="Cambria" pitchFamily="18" charset="0"/>
            </a:endParaRPr>
          </a:p>
          <a:p>
            <a:pPr lvl="1"/>
            <a:r>
              <a:rPr lang="uk-UA" b="1" dirty="0" smtClean="0">
                <a:latin typeface="Cambria" pitchFamily="18" charset="0"/>
              </a:rPr>
              <a:t>Ця галузь є розвинутою на півночі країни, в умовах надмірної зволоженості.</a:t>
            </a:r>
            <a:r>
              <a:rPr lang="uk-UA" b="1" dirty="0" smtClean="0">
                <a:latin typeface="Cambria" pitchFamily="18" charset="0"/>
                <a:cs typeface="Times New Roman" pitchFamily="18" charset="0"/>
              </a:rPr>
              <a:t>			</a:t>
            </a:r>
            <a:endParaRPr lang="uk-UA" b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lvl="1"/>
            <a:endParaRPr lang="uk-UA" b="1" dirty="0" smtClean="0">
              <a:latin typeface="Cambria" pitchFamily="18" charset="0"/>
              <a:cs typeface="Times New Roman" pitchFamily="18" charset="0"/>
            </a:endParaRPr>
          </a:p>
          <a:p>
            <a:pPr lvl="1"/>
            <a:r>
              <a:rPr lang="uk-UA" b="1" dirty="0" smtClean="0">
                <a:latin typeface="Cambria" pitchFamily="18" charset="0"/>
                <a:cs typeface="Times New Roman" pitchFamily="18" charset="0"/>
              </a:rPr>
              <a:t>Ця галузь забезпечує власні потреби України в даному виді палива тільки на 20 - 25 %.</a:t>
            </a:r>
            <a:endParaRPr lang="uk-UA" b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lvl="1"/>
            <a:endParaRPr lang="uk-UA" b="1" dirty="0" smtClean="0">
              <a:latin typeface="Cambria" pitchFamily="18" charset="0"/>
              <a:cs typeface="Times New Roman" pitchFamily="18" charset="0"/>
            </a:endParaRPr>
          </a:p>
          <a:p>
            <a:pPr lvl="1"/>
            <a:r>
              <a:rPr lang="uk-UA" b="1" dirty="0" smtClean="0">
                <a:latin typeface="Cambria" pitchFamily="18" charset="0"/>
                <a:cs typeface="Times New Roman" pitchFamily="18" charset="0"/>
              </a:rPr>
              <a:t>Найбільші підприємства цієї галузі розташовані в Лисичанську, Кременчуці та Херсоні.	</a:t>
            </a:r>
            <a:endParaRPr lang="uk-UA" b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lvl="1">
              <a:buNone/>
            </a:pPr>
            <a:endParaRPr lang="uk-UA" b="1" dirty="0" smtClean="0">
              <a:latin typeface="Cambria" pitchFamily="18" charset="0"/>
              <a:cs typeface="Times New Roman" pitchFamily="18" charset="0"/>
            </a:endParaRPr>
          </a:p>
          <a:p>
            <a:pPr lvl="1"/>
            <a:r>
              <a:rPr lang="uk-UA" b="1" dirty="0" err="1" smtClean="0">
                <a:latin typeface="Cambria" pitchFamily="18" charset="0"/>
                <a:cs typeface="Times New Roman" pitchFamily="18" charset="0"/>
              </a:rPr>
              <a:t>Набільшим</a:t>
            </a:r>
            <a:r>
              <a:rPr lang="uk-UA" b="1" dirty="0" smtClean="0">
                <a:latin typeface="Cambria" pitchFamily="18" charset="0"/>
                <a:cs typeface="Times New Roman" pitchFamily="18" charset="0"/>
              </a:rPr>
              <a:t> родовищем цієї галузі є </a:t>
            </a:r>
            <a:r>
              <a:rPr lang="uk-UA" b="1" dirty="0" err="1" smtClean="0">
                <a:latin typeface="Cambria" pitchFamily="18" charset="0"/>
                <a:cs typeface="Times New Roman" pitchFamily="18" charset="0"/>
              </a:rPr>
              <a:t>Бовтиське</a:t>
            </a:r>
            <a:r>
              <a:rPr lang="uk-UA" b="1" dirty="0" smtClean="0">
                <a:latin typeface="Cambria" pitchFamily="18" charset="0"/>
                <a:cs typeface="Times New Roman" pitchFamily="18" charset="0"/>
              </a:rPr>
              <a:t> родовище в Кіровоградській області. </a:t>
            </a:r>
          </a:p>
          <a:p>
            <a:pPr lvl="1">
              <a:buNone/>
            </a:pPr>
            <a:endParaRPr lang="uk-UA" b="1" dirty="0" smtClean="0">
              <a:latin typeface="Cambria" pitchFamily="18" charset="0"/>
              <a:cs typeface="Times New Roman" pitchFamily="18" charset="0"/>
            </a:endParaRPr>
          </a:p>
          <a:p>
            <a:pPr lvl="1"/>
            <a:r>
              <a:rPr lang="uk-UA" b="1" dirty="0" smtClean="0">
                <a:latin typeface="Cambria" pitchFamily="18" charset="0"/>
                <a:cs typeface="Times New Roman" pitchFamily="18" charset="0"/>
              </a:rPr>
              <a:t>Продукція цієї галузі імпортується Україною та часто перевозиться танкерами, аварії яких призводять до екологічних бід.  </a:t>
            </a:r>
          </a:p>
          <a:p>
            <a:pPr lvl="1"/>
            <a:endParaRPr lang="uk-UA" b="1" dirty="0" smtClean="0">
              <a:latin typeface="Cambria" pitchFamily="18" charset="0"/>
              <a:cs typeface="Times New Roman" pitchFamily="18" charset="0"/>
            </a:endParaRPr>
          </a:p>
          <a:p>
            <a:pPr lvl="1"/>
            <a:r>
              <a:rPr lang="uk-UA" b="1" dirty="0" smtClean="0">
                <a:latin typeface="Cambria" pitchFamily="18" charset="0"/>
                <a:cs typeface="Times New Roman" pitchFamily="18" charset="0"/>
              </a:rPr>
              <a:t>Продукція даної галузі використовується як сировина в ядерній енергетиці.   </a:t>
            </a:r>
          </a:p>
          <a:p>
            <a:pPr lvl="1"/>
            <a:endParaRPr lang="uk-U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Міжгалузеві </a:t>
            </a:r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’</a:t>
            </a:r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язки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електроенергетики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3645024"/>
            <a:ext cx="381642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ЕЛЕКТРОЕНЕРГЕТИКА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060848"/>
            <a:ext cx="237626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Промисловість</a:t>
            </a:r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982" y="2060848"/>
            <a:ext cx="237626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Сільське господарство</a:t>
            </a:r>
            <a:endParaRPr lang="uk-UA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060848"/>
            <a:ext cx="237626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Транспорт і </a:t>
            </a:r>
            <a:r>
              <a:rPr lang="uk-UA" b="1" dirty="0" err="1" smtClean="0"/>
              <a:t>зв</a:t>
            </a:r>
            <a:r>
              <a:rPr lang="en-US" b="1" dirty="0" smtClean="0"/>
              <a:t>’</a:t>
            </a:r>
            <a:r>
              <a:rPr lang="uk-UA" b="1" dirty="0" err="1" smtClean="0"/>
              <a:t>язок</a:t>
            </a:r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5229200"/>
            <a:ext cx="237626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Будівництво</a:t>
            </a:r>
            <a:endParaRPr lang="uk-UA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50998" y="5229200"/>
            <a:ext cx="237626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Житлово-комунальне господарство</a:t>
            </a:r>
            <a:endParaRPr lang="uk-UA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5229200"/>
            <a:ext cx="237626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Невиробнича сфера</a:t>
            </a:r>
            <a:endParaRPr lang="uk-UA" b="1" dirty="0"/>
          </a:p>
        </p:txBody>
      </p:sp>
      <p:cxnSp>
        <p:nvCxnSpPr>
          <p:cNvPr id="15" name="Прямая со стрелкой 14"/>
          <p:cNvCxnSpPr>
            <a:stCxn id="8" idx="2"/>
            <a:endCxn id="7" idx="0"/>
          </p:cNvCxnSpPr>
          <p:nvPr/>
        </p:nvCxnSpPr>
        <p:spPr>
          <a:xfrm>
            <a:off x="1943708" y="2924944"/>
            <a:ext cx="2736304" cy="72008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25915" y="4509120"/>
            <a:ext cx="2736304" cy="72008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725915" y="2924944"/>
            <a:ext cx="2736304" cy="72008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902946" y="4509120"/>
            <a:ext cx="2736304" cy="72008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  <a:endCxn id="7" idx="0"/>
          </p:cNvCxnSpPr>
          <p:nvPr/>
        </p:nvCxnSpPr>
        <p:spPr>
          <a:xfrm flipH="1">
            <a:off x="4680012" y="2924944"/>
            <a:ext cx="15102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680621" y="4509120"/>
            <a:ext cx="15102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1411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npress.ua/uploads/news/2013/11/27/a5e32221a3f737de597483e64b9f66dfc4c09e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893774" cy="2757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agazhznaniy.ru/wp-content/uploads/2014/06/%D0%90%D1%82%D0%BE%D0%BC%D0%BD%D1%8B%D0%B5-%D1%8D%D0%BB%D0%B5%D0%BA%D1%82%D1%80%D0%BE%D1%81%D1%82%D0%B0%D0%BD%D1%86%D0%B8%D0%B8-%D0%B2-%D0%A3%D0%BA%D1%80%D0%B0%D0%B8%D0%BD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4" y="245662"/>
            <a:ext cx="4701438" cy="2829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3019351"/>
            <a:ext cx="8229600" cy="1470025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ЕЛЕКТРОЕНЕРГЕТИКА УКРАЇНИ</a:t>
            </a:r>
            <a:endParaRPr lang="ru-RU" sz="54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Електроенергетика як складова ПЕК України.</a:t>
            </a:r>
          </a:p>
          <a:p>
            <a:r>
              <a:rPr lang="uk-UA" sz="3200" b="1" dirty="0" smtClean="0">
                <a:latin typeface="Monotype Corsiva" pitchFamily="66" charset="0"/>
              </a:rPr>
              <a:t>Основні типи електростанцій та їх розміщення:</a:t>
            </a:r>
          </a:p>
          <a:p>
            <a:pPr lvl="2"/>
            <a:r>
              <a:rPr lang="uk-UA" sz="2600" b="1" dirty="0" smtClean="0">
                <a:latin typeface="Monotype Corsiva" pitchFamily="66" charset="0"/>
              </a:rPr>
              <a:t>а) традиційні  електростанції;</a:t>
            </a:r>
          </a:p>
          <a:p>
            <a:pPr lvl="2"/>
            <a:r>
              <a:rPr lang="uk-UA" sz="2600" b="1" dirty="0" smtClean="0">
                <a:latin typeface="Monotype Corsiva" pitchFamily="66" charset="0"/>
              </a:rPr>
              <a:t>б) альтернативна енергетика.</a:t>
            </a:r>
          </a:p>
          <a:p>
            <a:r>
              <a:rPr lang="uk-UA" sz="3200" b="1" dirty="0" smtClean="0">
                <a:latin typeface="Monotype Corsiva" pitchFamily="66" charset="0"/>
              </a:rPr>
              <a:t>Енергосистеми й найважливіші ЛЕП.</a:t>
            </a:r>
          </a:p>
          <a:p>
            <a:r>
              <a:rPr lang="uk-UA" sz="3200" b="1" dirty="0" smtClean="0">
                <a:latin typeface="Monotype Corsiva" pitchFamily="66" charset="0"/>
              </a:rPr>
              <a:t>Перспективи розвитку електроенергетики України.</a:t>
            </a:r>
          </a:p>
          <a:p>
            <a:r>
              <a:rPr lang="uk-UA" sz="3200" b="1" dirty="0" smtClean="0">
                <a:latin typeface="Monotype Corsiva" pitchFamily="66" charset="0"/>
              </a:rPr>
              <a:t>Енергозбереження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42852"/>
            <a:ext cx="7772400" cy="78581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УРОКУ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0100" y="357166"/>
            <a:ext cx="7429552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РЕСУРСИ  ЕЛЕКТРОЕНЕРГЕТИКИ</a:t>
            </a:r>
            <a:endParaRPr lang="ru-RU" sz="3200" b="1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>
            <a:off x="285720" y="2214554"/>
            <a:ext cx="2143140" cy="3643338"/>
          </a:xfrm>
          <a:prstGeom prst="triangle">
            <a:avLst>
              <a:gd name="adj" fmla="val 504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1500174"/>
            <a:ext cx="3786214" cy="914400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НЕВІДНОВЛЮВАНІ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2786058"/>
            <a:ext cx="2286016" cy="914400"/>
          </a:xfrm>
          <a:prstGeom prst="roundRect">
            <a:avLst/>
          </a:prstGeom>
          <a:solidFill>
            <a:srgbClr val="4BB2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ВУГІЛЛЯ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4000504"/>
            <a:ext cx="2286016" cy="914400"/>
          </a:xfrm>
          <a:prstGeom prst="roundRect">
            <a:avLst/>
          </a:prstGeom>
          <a:solidFill>
            <a:srgbClr val="4BB2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НАФТА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5214950"/>
            <a:ext cx="2286016" cy="914400"/>
          </a:xfrm>
          <a:prstGeom prst="roundRect">
            <a:avLst/>
          </a:prstGeom>
          <a:solidFill>
            <a:srgbClr val="4BB2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ПРИРОДНИЙ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ГАЗ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800000">
            <a:off x="3143240" y="3143248"/>
            <a:ext cx="2000264" cy="2428892"/>
          </a:xfrm>
          <a:prstGeom prst="triangle">
            <a:avLst>
              <a:gd name="adj" fmla="val 709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0364" y="2500306"/>
            <a:ext cx="3786214" cy="914400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ВІДНОВЛЮВАНІ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7554" y="4857760"/>
            <a:ext cx="2286016" cy="1357322"/>
          </a:xfrm>
          <a:prstGeom prst="roundRect">
            <a:avLst/>
          </a:prstGeom>
          <a:solidFill>
            <a:srgbClr val="4BB2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ЕНЕРГІЯ ВОДЯНОГО ПОТОКУ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6572264" y="4214818"/>
            <a:ext cx="2132274" cy="2214578"/>
          </a:xfrm>
          <a:prstGeom prst="triangle">
            <a:avLst>
              <a:gd name="adj" fmla="val 339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2066" y="3500438"/>
            <a:ext cx="3786214" cy="914400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НЕВИЧЕРПНІ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72264" y="4572008"/>
            <a:ext cx="2286016" cy="914400"/>
          </a:xfrm>
          <a:prstGeom prst="roundRect">
            <a:avLst/>
          </a:prstGeom>
          <a:solidFill>
            <a:srgbClr val="4BB2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ЕНЕРГІЯ СОНЦЯ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2264" y="5643578"/>
            <a:ext cx="2286016" cy="914400"/>
          </a:xfrm>
          <a:prstGeom prst="roundRect">
            <a:avLst/>
          </a:prstGeom>
          <a:solidFill>
            <a:srgbClr val="4BB2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ЕНЕРГІЯ ВІТРУ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285728"/>
          <a:ext cx="8501122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26955"/>
              </p:ext>
            </p:extLst>
          </p:nvPr>
        </p:nvGraphicFramePr>
        <p:xfrm>
          <a:off x="-180528" y="0"/>
          <a:ext cx="9433048" cy="70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214290"/>
          <a:ext cx="8215370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214290"/>
          <a:ext cx="8215370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0">
      <a:dk1>
        <a:sysClr val="windowText" lastClr="000000"/>
      </a:dk1>
      <a:lt1>
        <a:sysClr val="window" lastClr="FFFFFF"/>
      </a:lt1>
      <a:dk2>
        <a:srgbClr val="C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1544</TotalTime>
  <Words>435</Words>
  <Application>Microsoft Office PowerPoint</Application>
  <PresentationFormat>Экран (4:3)</PresentationFormat>
  <Paragraphs>181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Презентация PowerPoint</vt:lpstr>
      <vt:lpstr>ПІДБЕРИ ПАРУ - ВИЗНАЧ ГАЛУЗЬ</vt:lpstr>
      <vt:lpstr>Міжгалузеві зв’язки електроенергетики</vt:lpstr>
      <vt:lpstr>ЕЛЕКТРОЕНЕРГЕТИКА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ПЕРСПЕКТИВИ РОЗВИТКУ ГАЛУЗІ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ЕЛЕКТРОЕНЕРГЕТИКА УКРАЇНИ</dc:title>
  <dc:creator>User</dc:creator>
  <cp:lastModifiedBy>Admin</cp:lastModifiedBy>
  <cp:revision>193</cp:revision>
  <dcterms:created xsi:type="dcterms:W3CDTF">2012-12-15T06:25:58Z</dcterms:created>
  <dcterms:modified xsi:type="dcterms:W3CDTF">2015-11-17T16:39:49Z</dcterms:modified>
</cp:coreProperties>
</file>