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1" r:id="rId15"/>
    <p:sldId id="263" r:id="rId16"/>
    <p:sldId id="264" r:id="rId17"/>
    <p:sldId id="265" r:id="rId18"/>
    <p:sldId id="266" r:id="rId19"/>
    <p:sldId id="26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4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744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4B0E4E-538B-42AB-9E23-8ACFC02131D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06613C-218B-4239-8B54-4DE18A1B59C8}">
      <dgm:prSet phldrT="[Текст]"/>
      <dgm:spPr>
        <a:solidFill>
          <a:srgbClr val="FFC00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uk-UA"/>
            <a:t>Хімічна промисловість</a:t>
          </a:r>
          <a:endParaRPr lang="en-US"/>
        </a:p>
      </dgm:t>
    </dgm:pt>
    <dgm:pt modelId="{B4BDA319-647C-4220-AA84-BC61CDE467C8}" type="parTrans" cxnId="{7966520F-32B1-4D0D-8B18-049312292473}">
      <dgm:prSet/>
      <dgm:spPr/>
      <dgm:t>
        <a:bodyPr/>
        <a:lstStyle/>
        <a:p>
          <a:endParaRPr lang="en-US"/>
        </a:p>
      </dgm:t>
    </dgm:pt>
    <dgm:pt modelId="{E121CFCA-9898-4158-AE82-9BE9384F9524}" type="sibTrans" cxnId="{7966520F-32B1-4D0D-8B18-049312292473}">
      <dgm:prSet/>
      <dgm:spPr/>
      <dgm:t>
        <a:bodyPr/>
        <a:lstStyle/>
        <a:p>
          <a:endParaRPr lang="en-US"/>
        </a:p>
      </dgm:t>
    </dgm:pt>
    <dgm:pt modelId="{4D298F8D-7252-4910-8C95-4A703F49552E}">
      <dgm:prSet phldrT="[Текст]" custT="1"/>
      <dgm:spPr>
        <a:solidFill>
          <a:srgbClr val="FF000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uk-UA" sz="2800" b="1" dirty="0"/>
            <a:t>Гірничо-хімічна</a:t>
          </a:r>
          <a:endParaRPr lang="en-US" sz="2800" b="1" dirty="0"/>
        </a:p>
      </dgm:t>
    </dgm:pt>
    <dgm:pt modelId="{71802668-0D2E-4245-A7D2-82617AAA9964}" type="parTrans" cxnId="{36454C18-8833-46C0-BA84-324986477703}">
      <dgm:prSet/>
      <dgm:spPr>
        <a:solidFill>
          <a:schemeClr val="bg1">
            <a:lumMod val="9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6E255DA9-8F34-44F4-9C02-B499DA1E255B}" type="sibTrans" cxnId="{36454C18-8833-46C0-BA84-324986477703}">
      <dgm:prSet/>
      <dgm:spPr/>
      <dgm:t>
        <a:bodyPr/>
        <a:lstStyle/>
        <a:p>
          <a:endParaRPr lang="en-US"/>
        </a:p>
      </dgm:t>
    </dgm:pt>
    <dgm:pt modelId="{F217E4E2-6324-415F-B58C-7DB832019E7E}">
      <dgm:prSet phldrT="[Текст]" custT="1"/>
      <dgm:spPr>
        <a:solidFill>
          <a:srgbClr val="FFFF0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uk-UA" sz="2800" b="1" dirty="0">
              <a:solidFill>
                <a:sysClr val="windowText" lastClr="000000"/>
              </a:solidFill>
            </a:rPr>
            <a:t>Основна хімія</a:t>
          </a:r>
          <a:endParaRPr lang="en-US" sz="2800" b="1" dirty="0">
            <a:solidFill>
              <a:sysClr val="windowText" lastClr="000000"/>
            </a:solidFill>
          </a:endParaRPr>
        </a:p>
      </dgm:t>
    </dgm:pt>
    <dgm:pt modelId="{FBB37978-D09F-4BED-8867-11635108F549}" type="parTrans" cxnId="{F76DBD19-FF19-48CE-8E52-D19E8D620971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4A6BB01E-66B1-4532-9FAD-9C5D9A592B09}" type="sibTrans" cxnId="{F76DBD19-FF19-48CE-8E52-D19E8D620971}">
      <dgm:prSet/>
      <dgm:spPr/>
      <dgm:t>
        <a:bodyPr/>
        <a:lstStyle/>
        <a:p>
          <a:endParaRPr lang="en-US"/>
        </a:p>
      </dgm:t>
    </dgm:pt>
    <dgm:pt modelId="{53E73839-BF56-4A53-B26C-9FE84976B11E}">
      <dgm:prSet phldrT="[Текст]" custT="1"/>
      <dgm:spPr>
        <a:solidFill>
          <a:srgbClr val="92D05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uk-UA" sz="2800" b="1" dirty="0"/>
            <a:t>Хімія </a:t>
          </a:r>
          <a:r>
            <a:rPr lang="uk-UA" sz="2800" b="1" dirty="0" smtClean="0"/>
            <a:t>органічного </a:t>
          </a:r>
          <a:r>
            <a:rPr lang="uk-UA" sz="2800" b="1" dirty="0"/>
            <a:t>синтезу</a:t>
          </a:r>
          <a:endParaRPr lang="en-US" sz="2800" b="1" dirty="0"/>
        </a:p>
      </dgm:t>
    </dgm:pt>
    <dgm:pt modelId="{BFB5803C-2D7E-4EA2-A7DA-FDB8A2C9C639}" type="parTrans" cxnId="{0CC17514-3E46-48FF-977A-54418F8AA9C3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4660BEA1-A416-44CC-9DC9-3602D91EC75B}" type="sibTrans" cxnId="{0CC17514-3E46-48FF-977A-54418F8AA9C3}">
      <dgm:prSet/>
      <dgm:spPr/>
      <dgm:t>
        <a:bodyPr/>
        <a:lstStyle/>
        <a:p>
          <a:endParaRPr lang="en-US"/>
        </a:p>
      </dgm:t>
    </dgm:pt>
    <dgm:pt modelId="{4A1350A8-24AA-4DCD-B07D-CBDD5D1F23F9}">
      <dgm:prSet phldrT="[Текст]" custT="1"/>
      <dgm:spPr>
        <a:solidFill>
          <a:srgbClr val="FFC00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uk-UA" sz="2800" b="1" dirty="0"/>
            <a:t>Лакофарбова промисловість</a:t>
          </a:r>
          <a:endParaRPr lang="en-US" sz="2800" b="1" dirty="0"/>
        </a:p>
      </dgm:t>
    </dgm:pt>
    <dgm:pt modelId="{E75F87D0-8C14-4210-B503-9A4980592480}" type="parTrans" cxnId="{AB58E1C8-1550-4E9A-8DC0-A719F038C1A2}">
      <dgm:prSet/>
      <dgm:spPr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A184AD86-75DA-4CBC-910E-52F674BCD221}" type="sibTrans" cxnId="{AB58E1C8-1550-4E9A-8DC0-A719F038C1A2}">
      <dgm:prSet/>
      <dgm:spPr/>
      <dgm:t>
        <a:bodyPr/>
        <a:lstStyle/>
        <a:p>
          <a:endParaRPr lang="en-US"/>
        </a:p>
      </dgm:t>
    </dgm:pt>
    <dgm:pt modelId="{057FE885-48C1-4E82-A437-2E7E021DAEE1}">
      <dgm:prSet phldrT="[Текст]" custT="1"/>
      <dgm:spPr>
        <a:solidFill>
          <a:srgbClr val="0070C0"/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uk-UA" sz="2600" b="1" dirty="0"/>
            <a:t>Хіміко-фармацевтична промисловість</a:t>
          </a:r>
          <a:endParaRPr lang="en-US" sz="2600" b="1" dirty="0"/>
        </a:p>
      </dgm:t>
    </dgm:pt>
    <dgm:pt modelId="{372E9F77-4152-4330-98FB-AD0EC2AAB295}" type="parTrans" cxnId="{CDBD461C-3F92-4B2B-B9D9-33DC6C10999E}">
      <dgm:prSet/>
      <dgm:spPr>
        <a:solidFill>
          <a:schemeClr val="bg1">
            <a:lumMod val="9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n-US"/>
        </a:p>
      </dgm:t>
    </dgm:pt>
    <dgm:pt modelId="{EEF82089-F927-47F3-84AC-6E7113243FEE}" type="sibTrans" cxnId="{CDBD461C-3F92-4B2B-B9D9-33DC6C10999E}">
      <dgm:prSet/>
      <dgm:spPr/>
      <dgm:t>
        <a:bodyPr/>
        <a:lstStyle/>
        <a:p>
          <a:endParaRPr lang="en-US"/>
        </a:p>
      </dgm:t>
    </dgm:pt>
    <dgm:pt modelId="{04E63E82-6EBC-4913-9A45-9364C82379A9}" type="pres">
      <dgm:prSet presAssocID="{744B0E4E-538B-42AB-9E23-8ACFC02131D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BFE3BB-115C-4E73-ACAE-9CE659F61465}" type="pres">
      <dgm:prSet presAssocID="{9206613C-218B-4239-8B54-4DE18A1B59C8}" presName="root1" presStyleCnt="0"/>
      <dgm:spPr/>
    </dgm:pt>
    <dgm:pt modelId="{B150AF8B-C794-4EBC-A060-67A49C068712}" type="pres">
      <dgm:prSet presAssocID="{9206613C-218B-4239-8B54-4DE18A1B59C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1BA530-5AF8-44BB-A3AC-E8FAD9F6F1A7}" type="pres">
      <dgm:prSet presAssocID="{9206613C-218B-4239-8B54-4DE18A1B59C8}" presName="level2hierChild" presStyleCnt="0"/>
      <dgm:spPr/>
    </dgm:pt>
    <dgm:pt modelId="{CF431982-198C-43C3-B7EB-B6EA71457289}" type="pres">
      <dgm:prSet presAssocID="{71802668-0D2E-4245-A7D2-82617AAA9964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B57AEC93-2FF6-4A21-8910-AC6C9596F03C}" type="pres">
      <dgm:prSet presAssocID="{71802668-0D2E-4245-A7D2-82617AAA9964}" presName="connTx" presStyleLbl="parChTrans1D2" presStyleIdx="0" presStyleCnt="5"/>
      <dgm:spPr/>
      <dgm:t>
        <a:bodyPr/>
        <a:lstStyle/>
        <a:p>
          <a:endParaRPr lang="en-US"/>
        </a:p>
      </dgm:t>
    </dgm:pt>
    <dgm:pt modelId="{03673B08-5449-4C01-8901-6ED033F61EAA}" type="pres">
      <dgm:prSet presAssocID="{4D298F8D-7252-4910-8C95-4A703F49552E}" presName="root2" presStyleCnt="0"/>
      <dgm:spPr/>
    </dgm:pt>
    <dgm:pt modelId="{B1BF261B-2A36-48DF-8CAA-A4AF62EA97E7}" type="pres">
      <dgm:prSet presAssocID="{4D298F8D-7252-4910-8C95-4A703F49552E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9EDD9B-75C3-448E-8D4A-46DEEE5E4BED}" type="pres">
      <dgm:prSet presAssocID="{4D298F8D-7252-4910-8C95-4A703F49552E}" presName="level3hierChild" presStyleCnt="0"/>
      <dgm:spPr/>
    </dgm:pt>
    <dgm:pt modelId="{EB5A2939-F2B1-4891-914D-67210CFD9665}" type="pres">
      <dgm:prSet presAssocID="{FBB37978-D09F-4BED-8867-11635108F549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FE1057BA-2CC9-4CCE-AC68-AB13F68E842F}" type="pres">
      <dgm:prSet presAssocID="{FBB37978-D09F-4BED-8867-11635108F549}" presName="connTx" presStyleLbl="parChTrans1D2" presStyleIdx="1" presStyleCnt="5"/>
      <dgm:spPr/>
      <dgm:t>
        <a:bodyPr/>
        <a:lstStyle/>
        <a:p>
          <a:endParaRPr lang="en-US"/>
        </a:p>
      </dgm:t>
    </dgm:pt>
    <dgm:pt modelId="{31FCD7C9-F2B2-43C2-B1AE-007894A0BBDE}" type="pres">
      <dgm:prSet presAssocID="{F217E4E2-6324-415F-B58C-7DB832019E7E}" presName="root2" presStyleCnt="0"/>
      <dgm:spPr/>
    </dgm:pt>
    <dgm:pt modelId="{E5F716F0-9A6E-435A-B214-F9F272FF8975}" type="pres">
      <dgm:prSet presAssocID="{F217E4E2-6324-415F-B58C-7DB832019E7E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38B63D-77E7-4F52-A97F-37A2878DC41E}" type="pres">
      <dgm:prSet presAssocID="{F217E4E2-6324-415F-B58C-7DB832019E7E}" presName="level3hierChild" presStyleCnt="0"/>
      <dgm:spPr/>
    </dgm:pt>
    <dgm:pt modelId="{88A2FC17-D9CF-402B-B1F2-CF1CC582A33F}" type="pres">
      <dgm:prSet presAssocID="{BFB5803C-2D7E-4EA2-A7DA-FDB8A2C9C639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2EEC7730-1CC1-4D92-82A9-2C5FE0B551C4}" type="pres">
      <dgm:prSet presAssocID="{BFB5803C-2D7E-4EA2-A7DA-FDB8A2C9C639}" presName="connTx" presStyleLbl="parChTrans1D2" presStyleIdx="2" presStyleCnt="5"/>
      <dgm:spPr/>
      <dgm:t>
        <a:bodyPr/>
        <a:lstStyle/>
        <a:p>
          <a:endParaRPr lang="en-US"/>
        </a:p>
      </dgm:t>
    </dgm:pt>
    <dgm:pt modelId="{3DE4E509-5E23-4B7B-B7CB-9ECF187763EB}" type="pres">
      <dgm:prSet presAssocID="{53E73839-BF56-4A53-B26C-9FE84976B11E}" presName="root2" presStyleCnt="0"/>
      <dgm:spPr/>
    </dgm:pt>
    <dgm:pt modelId="{88AA6FA7-EA31-4F32-8A71-36BEF9EEAB71}" type="pres">
      <dgm:prSet presAssocID="{53E73839-BF56-4A53-B26C-9FE84976B11E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E9D62E-8B02-408D-967A-925E1EB3D315}" type="pres">
      <dgm:prSet presAssocID="{53E73839-BF56-4A53-B26C-9FE84976B11E}" presName="level3hierChild" presStyleCnt="0"/>
      <dgm:spPr/>
    </dgm:pt>
    <dgm:pt modelId="{EC6355EF-2ACB-4F36-BF1C-8565AF60DF8D}" type="pres">
      <dgm:prSet presAssocID="{E75F87D0-8C14-4210-B503-9A4980592480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4FCAFFE8-0368-4FE1-82FA-93203BF783D1}" type="pres">
      <dgm:prSet presAssocID="{E75F87D0-8C14-4210-B503-9A4980592480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60DBFA0-1137-4A0C-84C1-70649AFAD4E9}" type="pres">
      <dgm:prSet presAssocID="{4A1350A8-24AA-4DCD-B07D-CBDD5D1F23F9}" presName="root2" presStyleCnt="0"/>
      <dgm:spPr/>
    </dgm:pt>
    <dgm:pt modelId="{175D8263-1B3B-41AB-9F36-D8CDBF851599}" type="pres">
      <dgm:prSet presAssocID="{4A1350A8-24AA-4DCD-B07D-CBDD5D1F23F9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85B546-7B17-44DF-BA41-AD66125272A4}" type="pres">
      <dgm:prSet presAssocID="{4A1350A8-24AA-4DCD-B07D-CBDD5D1F23F9}" presName="level3hierChild" presStyleCnt="0"/>
      <dgm:spPr/>
    </dgm:pt>
    <dgm:pt modelId="{76AE72F8-6B91-4080-B543-21761A0E3C19}" type="pres">
      <dgm:prSet presAssocID="{372E9F77-4152-4330-98FB-AD0EC2AAB295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9F9365C2-EB64-473C-AD0F-D1101DEBA02A}" type="pres">
      <dgm:prSet presAssocID="{372E9F77-4152-4330-98FB-AD0EC2AAB295}" presName="connTx" presStyleLbl="parChTrans1D2" presStyleIdx="4" presStyleCnt="5"/>
      <dgm:spPr/>
      <dgm:t>
        <a:bodyPr/>
        <a:lstStyle/>
        <a:p>
          <a:endParaRPr lang="en-US"/>
        </a:p>
      </dgm:t>
    </dgm:pt>
    <dgm:pt modelId="{B4ACC5DA-D60F-44B3-9362-894D7BB958E9}" type="pres">
      <dgm:prSet presAssocID="{057FE885-48C1-4E82-A437-2E7E021DAEE1}" presName="root2" presStyleCnt="0"/>
      <dgm:spPr/>
    </dgm:pt>
    <dgm:pt modelId="{FCBD51E0-196A-4CDB-AE15-88F1BB2CAF1D}" type="pres">
      <dgm:prSet presAssocID="{057FE885-48C1-4E82-A437-2E7E021DAEE1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CB5F4C-66BF-4356-9102-99211F0D196F}" type="pres">
      <dgm:prSet presAssocID="{057FE885-48C1-4E82-A437-2E7E021DAEE1}" presName="level3hierChild" presStyleCnt="0"/>
      <dgm:spPr/>
    </dgm:pt>
  </dgm:ptLst>
  <dgm:cxnLst>
    <dgm:cxn modelId="{7966520F-32B1-4D0D-8B18-049312292473}" srcId="{744B0E4E-538B-42AB-9E23-8ACFC02131D0}" destId="{9206613C-218B-4239-8B54-4DE18A1B59C8}" srcOrd="0" destOrd="0" parTransId="{B4BDA319-647C-4220-AA84-BC61CDE467C8}" sibTransId="{E121CFCA-9898-4158-AE82-9BE9384F9524}"/>
    <dgm:cxn modelId="{D05B3BFF-FE30-483F-9D00-8BEBFF26943D}" type="presOf" srcId="{E75F87D0-8C14-4210-B503-9A4980592480}" destId="{EC6355EF-2ACB-4F36-BF1C-8565AF60DF8D}" srcOrd="0" destOrd="0" presId="urn:microsoft.com/office/officeart/2008/layout/HorizontalMultiLevelHierarchy"/>
    <dgm:cxn modelId="{0CC17514-3E46-48FF-977A-54418F8AA9C3}" srcId="{9206613C-218B-4239-8B54-4DE18A1B59C8}" destId="{53E73839-BF56-4A53-B26C-9FE84976B11E}" srcOrd="2" destOrd="0" parTransId="{BFB5803C-2D7E-4EA2-A7DA-FDB8A2C9C639}" sibTransId="{4660BEA1-A416-44CC-9DC9-3602D91EC75B}"/>
    <dgm:cxn modelId="{AEB441D8-C832-46EA-886C-537ECD8AFD1A}" type="presOf" srcId="{FBB37978-D09F-4BED-8867-11635108F549}" destId="{FE1057BA-2CC9-4CCE-AC68-AB13F68E842F}" srcOrd="1" destOrd="0" presId="urn:microsoft.com/office/officeart/2008/layout/HorizontalMultiLevelHierarchy"/>
    <dgm:cxn modelId="{C00BBBBB-6A69-4AFF-8EA2-D1D5F54B3E8A}" type="presOf" srcId="{BFB5803C-2D7E-4EA2-A7DA-FDB8A2C9C639}" destId="{88A2FC17-D9CF-402B-B1F2-CF1CC582A33F}" srcOrd="0" destOrd="0" presId="urn:microsoft.com/office/officeart/2008/layout/HorizontalMultiLevelHierarchy"/>
    <dgm:cxn modelId="{F76DBD19-FF19-48CE-8E52-D19E8D620971}" srcId="{9206613C-218B-4239-8B54-4DE18A1B59C8}" destId="{F217E4E2-6324-415F-B58C-7DB832019E7E}" srcOrd="1" destOrd="0" parTransId="{FBB37978-D09F-4BED-8867-11635108F549}" sibTransId="{4A6BB01E-66B1-4532-9FAD-9C5D9A592B09}"/>
    <dgm:cxn modelId="{CDBD461C-3F92-4B2B-B9D9-33DC6C10999E}" srcId="{9206613C-218B-4239-8B54-4DE18A1B59C8}" destId="{057FE885-48C1-4E82-A437-2E7E021DAEE1}" srcOrd="4" destOrd="0" parTransId="{372E9F77-4152-4330-98FB-AD0EC2AAB295}" sibTransId="{EEF82089-F927-47F3-84AC-6E7113243FEE}"/>
    <dgm:cxn modelId="{37ADFB8E-D90F-4ADC-8514-09BC98E3D2F5}" type="presOf" srcId="{4A1350A8-24AA-4DCD-B07D-CBDD5D1F23F9}" destId="{175D8263-1B3B-41AB-9F36-D8CDBF851599}" srcOrd="0" destOrd="0" presId="urn:microsoft.com/office/officeart/2008/layout/HorizontalMultiLevelHierarchy"/>
    <dgm:cxn modelId="{751CC5E5-63C6-4EF3-A0CD-A63A55389086}" type="presOf" srcId="{372E9F77-4152-4330-98FB-AD0EC2AAB295}" destId="{9F9365C2-EB64-473C-AD0F-D1101DEBA02A}" srcOrd="1" destOrd="0" presId="urn:microsoft.com/office/officeart/2008/layout/HorizontalMultiLevelHierarchy"/>
    <dgm:cxn modelId="{C9D3E142-909E-4BB1-811A-7B7DC740FE80}" type="presOf" srcId="{F217E4E2-6324-415F-B58C-7DB832019E7E}" destId="{E5F716F0-9A6E-435A-B214-F9F272FF8975}" srcOrd="0" destOrd="0" presId="urn:microsoft.com/office/officeart/2008/layout/HorizontalMultiLevelHierarchy"/>
    <dgm:cxn modelId="{388A2CDB-6B2E-4E36-8FD3-D18B287CF5DE}" type="presOf" srcId="{372E9F77-4152-4330-98FB-AD0EC2AAB295}" destId="{76AE72F8-6B91-4080-B543-21761A0E3C19}" srcOrd="0" destOrd="0" presId="urn:microsoft.com/office/officeart/2008/layout/HorizontalMultiLevelHierarchy"/>
    <dgm:cxn modelId="{36454C18-8833-46C0-BA84-324986477703}" srcId="{9206613C-218B-4239-8B54-4DE18A1B59C8}" destId="{4D298F8D-7252-4910-8C95-4A703F49552E}" srcOrd="0" destOrd="0" parTransId="{71802668-0D2E-4245-A7D2-82617AAA9964}" sibTransId="{6E255DA9-8F34-44F4-9C02-B499DA1E255B}"/>
    <dgm:cxn modelId="{AB58E1C8-1550-4E9A-8DC0-A719F038C1A2}" srcId="{9206613C-218B-4239-8B54-4DE18A1B59C8}" destId="{4A1350A8-24AA-4DCD-B07D-CBDD5D1F23F9}" srcOrd="3" destOrd="0" parTransId="{E75F87D0-8C14-4210-B503-9A4980592480}" sibTransId="{A184AD86-75DA-4CBC-910E-52F674BCD221}"/>
    <dgm:cxn modelId="{6D49A9D9-8C00-4DD1-A5C5-9129296EBB23}" type="presOf" srcId="{9206613C-218B-4239-8B54-4DE18A1B59C8}" destId="{B150AF8B-C794-4EBC-A060-67A49C068712}" srcOrd="0" destOrd="0" presId="urn:microsoft.com/office/officeart/2008/layout/HorizontalMultiLevelHierarchy"/>
    <dgm:cxn modelId="{957968C2-F7AA-45A0-8BDF-DB5737A9614D}" type="presOf" srcId="{71802668-0D2E-4245-A7D2-82617AAA9964}" destId="{CF431982-198C-43C3-B7EB-B6EA71457289}" srcOrd="0" destOrd="0" presId="urn:microsoft.com/office/officeart/2008/layout/HorizontalMultiLevelHierarchy"/>
    <dgm:cxn modelId="{F5F06DEE-19EC-4E46-BD45-A4B91BD94419}" type="presOf" srcId="{E75F87D0-8C14-4210-B503-9A4980592480}" destId="{4FCAFFE8-0368-4FE1-82FA-93203BF783D1}" srcOrd="1" destOrd="0" presId="urn:microsoft.com/office/officeart/2008/layout/HorizontalMultiLevelHierarchy"/>
    <dgm:cxn modelId="{2F006BB0-A3EE-470C-A331-3D509E10E9B9}" type="presOf" srcId="{53E73839-BF56-4A53-B26C-9FE84976B11E}" destId="{88AA6FA7-EA31-4F32-8A71-36BEF9EEAB71}" srcOrd="0" destOrd="0" presId="urn:microsoft.com/office/officeart/2008/layout/HorizontalMultiLevelHierarchy"/>
    <dgm:cxn modelId="{3029D38E-8283-4E17-B5FF-FA1EB225E80B}" type="presOf" srcId="{BFB5803C-2D7E-4EA2-A7DA-FDB8A2C9C639}" destId="{2EEC7730-1CC1-4D92-82A9-2C5FE0B551C4}" srcOrd="1" destOrd="0" presId="urn:microsoft.com/office/officeart/2008/layout/HorizontalMultiLevelHierarchy"/>
    <dgm:cxn modelId="{DE1A9284-E9BA-4D0C-BFF6-D8E309907745}" type="presOf" srcId="{FBB37978-D09F-4BED-8867-11635108F549}" destId="{EB5A2939-F2B1-4891-914D-67210CFD9665}" srcOrd="0" destOrd="0" presId="urn:microsoft.com/office/officeart/2008/layout/HorizontalMultiLevelHierarchy"/>
    <dgm:cxn modelId="{46EB5DA5-3DE3-4457-87F8-0A4D2B900627}" type="presOf" srcId="{744B0E4E-538B-42AB-9E23-8ACFC02131D0}" destId="{04E63E82-6EBC-4913-9A45-9364C82379A9}" srcOrd="0" destOrd="0" presId="urn:microsoft.com/office/officeart/2008/layout/HorizontalMultiLevelHierarchy"/>
    <dgm:cxn modelId="{FB03C20C-06A4-4987-8E33-FB4CE2990332}" type="presOf" srcId="{71802668-0D2E-4245-A7D2-82617AAA9964}" destId="{B57AEC93-2FF6-4A21-8910-AC6C9596F03C}" srcOrd="1" destOrd="0" presId="urn:microsoft.com/office/officeart/2008/layout/HorizontalMultiLevelHierarchy"/>
    <dgm:cxn modelId="{43FCD2AC-D39C-4C67-803E-EED8687BDDD0}" type="presOf" srcId="{4D298F8D-7252-4910-8C95-4A703F49552E}" destId="{B1BF261B-2A36-48DF-8CAA-A4AF62EA97E7}" srcOrd="0" destOrd="0" presId="urn:microsoft.com/office/officeart/2008/layout/HorizontalMultiLevelHierarchy"/>
    <dgm:cxn modelId="{40234A64-4168-4F6E-9585-822F07325B67}" type="presOf" srcId="{057FE885-48C1-4E82-A437-2E7E021DAEE1}" destId="{FCBD51E0-196A-4CDB-AE15-88F1BB2CAF1D}" srcOrd="0" destOrd="0" presId="urn:microsoft.com/office/officeart/2008/layout/HorizontalMultiLevelHierarchy"/>
    <dgm:cxn modelId="{3200A392-BCDD-4A3C-8CE7-E28C98BE71CA}" type="presParOf" srcId="{04E63E82-6EBC-4913-9A45-9364C82379A9}" destId="{7DBFE3BB-115C-4E73-ACAE-9CE659F61465}" srcOrd="0" destOrd="0" presId="urn:microsoft.com/office/officeart/2008/layout/HorizontalMultiLevelHierarchy"/>
    <dgm:cxn modelId="{D60812DA-BD0F-437D-A9CF-CDC94370B2A0}" type="presParOf" srcId="{7DBFE3BB-115C-4E73-ACAE-9CE659F61465}" destId="{B150AF8B-C794-4EBC-A060-67A49C068712}" srcOrd="0" destOrd="0" presId="urn:microsoft.com/office/officeart/2008/layout/HorizontalMultiLevelHierarchy"/>
    <dgm:cxn modelId="{AB095C00-1049-43FC-9962-762EEF623241}" type="presParOf" srcId="{7DBFE3BB-115C-4E73-ACAE-9CE659F61465}" destId="{591BA530-5AF8-44BB-A3AC-E8FAD9F6F1A7}" srcOrd="1" destOrd="0" presId="urn:microsoft.com/office/officeart/2008/layout/HorizontalMultiLevelHierarchy"/>
    <dgm:cxn modelId="{4A4B113C-77CC-469C-B7CC-121B6AFD3CF2}" type="presParOf" srcId="{591BA530-5AF8-44BB-A3AC-E8FAD9F6F1A7}" destId="{CF431982-198C-43C3-B7EB-B6EA71457289}" srcOrd="0" destOrd="0" presId="urn:microsoft.com/office/officeart/2008/layout/HorizontalMultiLevelHierarchy"/>
    <dgm:cxn modelId="{B4B3A375-C8CD-4DE6-B4ED-9F81B48C5331}" type="presParOf" srcId="{CF431982-198C-43C3-B7EB-B6EA71457289}" destId="{B57AEC93-2FF6-4A21-8910-AC6C9596F03C}" srcOrd="0" destOrd="0" presId="urn:microsoft.com/office/officeart/2008/layout/HorizontalMultiLevelHierarchy"/>
    <dgm:cxn modelId="{64CECC69-03B9-4957-99BB-0BC5C6A20DF6}" type="presParOf" srcId="{591BA530-5AF8-44BB-A3AC-E8FAD9F6F1A7}" destId="{03673B08-5449-4C01-8901-6ED033F61EAA}" srcOrd="1" destOrd="0" presId="urn:microsoft.com/office/officeart/2008/layout/HorizontalMultiLevelHierarchy"/>
    <dgm:cxn modelId="{D3D3701D-E1F9-41EE-B4C0-1DA6F7BDD499}" type="presParOf" srcId="{03673B08-5449-4C01-8901-6ED033F61EAA}" destId="{B1BF261B-2A36-48DF-8CAA-A4AF62EA97E7}" srcOrd="0" destOrd="0" presId="urn:microsoft.com/office/officeart/2008/layout/HorizontalMultiLevelHierarchy"/>
    <dgm:cxn modelId="{1BC96407-BACE-4856-B54B-76D7DC1E8C1A}" type="presParOf" srcId="{03673B08-5449-4C01-8901-6ED033F61EAA}" destId="{059EDD9B-75C3-448E-8D4A-46DEEE5E4BED}" srcOrd="1" destOrd="0" presId="urn:microsoft.com/office/officeart/2008/layout/HorizontalMultiLevelHierarchy"/>
    <dgm:cxn modelId="{DCE8D2D9-03BE-492C-BD4E-219FE9927BC8}" type="presParOf" srcId="{591BA530-5AF8-44BB-A3AC-E8FAD9F6F1A7}" destId="{EB5A2939-F2B1-4891-914D-67210CFD9665}" srcOrd="2" destOrd="0" presId="urn:microsoft.com/office/officeart/2008/layout/HorizontalMultiLevelHierarchy"/>
    <dgm:cxn modelId="{8DBD5668-ACE9-429A-A662-DBD8C3D717FA}" type="presParOf" srcId="{EB5A2939-F2B1-4891-914D-67210CFD9665}" destId="{FE1057BA-2CC9-4CCE-AC68-AB13F68E842F}" srcOrd="0" destOrd="0" presId="urn:microsoft.com/office/officeart/2008/layout/HorizontalMultiLevelHierarchy"/>
    <dgm:cxn modelId="{128C54B7-996B-4664-A598-13AA58AD96E4}" type="presParOf" srcId="{591BA530-5AF8-44BB-A3AC-E8FAD9F6F1A7}" destId="{31FCD7C9-F2B2-43C2-B1AE-007894A0BBDE}" srcOrd="3" destOrd="0" presId="urn:microsoft.com/office/officeart/2008/layout/HorizontalMultiLevelHierarchy"/>
    <dgm:cxn modelId="{95FEF82A-7B09-4189-A9FD-A28866252603}" type="presParOf" srcId="{31FCD7C9-F2B2-43C2-B1AE-007894A0BBDE}" destId="{E5F716F0-9A6E-435A-B214-F9F272FF8975}" srcOrd="0" destOrd="0" presId="urn:microsoft.com/office/officeart/2008/layout/HorizontalMultiLevelHierarchy"/>
    <dgm:cxn modelId="{5CD4F0BC-D139-42C8-B9B6-94C1754DCAE2}" type="presParOf" srcId="{31FCD7C9-F2B2-43C2-B1AE-007894A0BBDE}" destId="{DB38B63D-77E7-4F52-A97F-37A2878DC41E}" srcOrd="1" destOrd="0" presId="urn:microsoft.com/office/officeart/2008/layout/HorizontalMultiLevelHierarchy"/>
    <dgm:cxn modelId="{22E565A4-75FE-4619-B0EB-4F51BEC96A42}" type="presParOf" srcId="{591BA530-5AF8-44BB-A3AC-E8FAD9F6F1A7}" destId="{88A2FC17-D9CF-402B-B1F2-CF1CC582A33F}" srcOrd="4" destOrd="0" presId="urn:microsoft.com/office/officeart/2008/layout/HorizontalMultiLevelHierarchy"/>
    <dgm:cxn modelId="{EF0E4883-D849-4F5A-A8D3-A73806DFA955}" type="presParOf" srcId="{88A2FC17-D9CF-402B-B1F2-CF1CC582A33F}" destId="{2EEC7730-1CC1-4D92-82A9-2C5FE0B551C4}" srcOrd="0" destOrd="0" presId="urn:microsoft.com/office/officeart/2008/layout/HorizontalMultiLevelHierarchy"/>
    <dgm:cxn modelId="{57B9B394-41DC-49E4-B1DC-9A173782F276}" type="presParOf" srcId="{591BA530-5AF8-44BB-A3AC-E8FAD9F6F1A7}" destId="{3DE4E509-5E23-4B7B-B7CB-9ECF187763EB}" srcOrd="5" destOrd="0" presId="urn:microsoft.com/office/officeart/2008/layout/HorizontalMultiLevelHierarchy"/>
    <dgm:cxn modelId="{C4FB4E17-EC75-458C-827A-01DA2D925393}" type="presParOf" srcId="{3DE4E509-5E23-4B7B-B7CB-9ECF187763EB}" destId="{88AA6FA7-EA31-4F32-8A71-36BEF9EEAB71}" srcOrd="0" destOrd="0" presId="urn:microsoft.com/office/officeart/2008/layout/HorizontalMultiLevelHierarchy"/>
    <dgm:cxn modelId="{A0A4D645-83E3-4DC8-B5F1-FA78A9AFB854}" type="presParOf" srcId="{3DE4E509-5E23-4B7B-B7CB-9ECF187763EB}" destId="{FEE9D62E-8B02-408D-967A-925E1EB3D315}" srcOrd="1" destOrd="0" presId="urn:microsoft.com/office/officeart/2008/layout/HorizontalMultiLevelHierarchy"/>
    <dgm:cxn modelId="{557402CF-720B-4469-BFA9-C0BA8947F44A}" type="presParOf" srcId="{591BA530-5AF8-44BB-A3AC-E8FAD9F6F1A7}" destId="{EC6355EF-2ACB-4F36-BF1C-8565AF60DF8D}" srcOrd="6" destOrd="0" presId="urn:microsoft.com/office/officeart/2008/layout/HorizontalMultiLevelHierarchy"/>
    <dgm:cxn modelId="{024F0630-7C62-44E3-89EF-A60D922DBAB0}" type="presParOf" srcId="{EC6355EF-2ACB-4F36-BF1C-8565AF60DF8D}" destId="{4FCAFFE8-0368-4FE1-82FA-93203BF783D1}" srcOrd="0" destOrd="0" presId="urn:microsoft.com/office/officeart/2008/layout/HorizontalMultiLevelHierarchy"/>
    <dgm:cxn modelId="{2F3025ED-20C9-4CCB-8F46-D2ACE28E7040}" type="presParOf" srcId="{591BA530-5AF8-44BB-A3AC-E8FAD9F6F1A7}" destId="{460DBFA0-1137-4A0C-84C1-70649AFAD4E9}" srcOrd="7" destOrd="0" presId="urn:microsoft.com/office/officeart/2008/layout/HorizontalMultiLevelHierarchy"/>
    <dgm:cxn modelId="{9D0A2D3A-49B2-428E-A32D-E401E19AED4D}" type="presParOf" srcId="{460DBFA0-1137-4A0C-84C1-70649AFAD4E9}" destId="{175D8263-1B3B-41AB-9F36-D8CDBF851599}" srcOrd="0" destOrd="0" presId="urn:microsoft.com/office/officeart/2008/layout/HorizontalMultiLevelHierarchy"/>
    <dgm:cxn modelId="{66971863-B304-4951-A050-D80EF14F90D3}" type="presParOf" srcId="{460DBFA0-1137-4A0C-84C1-70649AFAD4E9}" destId="{5A85B546-7B17-44DF-BA41-AD66125272A4}" srcOrd="1" destOrd="0" presId="urn:microsoft.com/office/officeart/2008/layout/HorizontalMultiLevelHierarchy"/>
    <dgm:cxn modelId="{B6788A8B-1753-4702-A8B1-F48C24FA1387}" type="presParOf" srcId="{591BA530-5AF8-44BB-A3AC-E8FAD9F6F1A7}" destId="{76AE72F8-6B91-4080-B543-21761A0E3C19}" srcOrd="8" destOrd="0" presId="urn:microsoft.com/office/officeart/2008/layout/HorizontalMultiLevelHierarchy"/>
    <dgm:cxn modelId="{747F3AC7-FF72-4C37-9C75-9F0B4163E1AD}" type="presParOf" srcId="{76AE72F8-6B91-4080-B543-21761A0E3C19}" destId="{9F9365C2-EB64-473C-AD0F-D1101DEBA02A}" srcOrd="0" destOrd="0" presId="urn:microsoft.com/office/officeart/2008/layout/HorizontalMultiLevelHierarchy"/>
    <dgm:cxn modelId="{A531F00D-D7E4-4B4D-989A-8596EFC9BF99}" type="presParOf" srcId="{591BA530-5AF8-44BB-A3AC-E8FAD9F6F1A7}" destId="{B4ACC5DA-D60F-44B3-9362-894D7BB958E9}" srcOrd="9" destOrd="0" presId="urn:microsoft.com/office/officeart/2008/layout/HorizontalMultiLevelHierarchy"/>
    <dgm:cxn modelId="{14A35CBE-664B-460A-A549-BAF4BB91F9FF}" type="presParOf" srcId="{B4ACC5DA-D60F-44B3-9362-894D7BB958E9}" destId="{FCBD51E0-196A-4CDB-AE15-88F1BB2CAF1D}" srcOrd="0" destOrd="0" presId="urn:microsoft.com/office/officeart/2008/layout/HorizontalMultiLevelHierarchy"/>
    <dgm:cxn modelId="{B1417956-8F53-498F-B16B-695FD7212E76}" type="presParOf" srcId="{B4ACC5DA-D60F-44B3-9362-894D7BB958E9}" destId="{DBCB5F4C-66BF-4356-9102-99211F0D196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E72F8-6B91-4080-B543-21761A0E3C19}">
      <dsp:nvSpPr>
        <dsp:cNvPr id="0" name=""/>
        <dsp:cNvSpPr/>
      </dsp:nvSpPr>
      <dsp:spPr>
        <a:xfrm>
          <a:off x="2377816" y="2902542"/>
          <a:ext cx="633895" cy="24157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947" y="0"/>
              </a:lnTo>
              <a:lnTo>
                <a:pt x="316947" y="2415762"/>
              </a:lnTo>
              <a:lnTo>
                <a:pt x="633895" y="2415762"/>
              </a:lnTo>
            </a:path>
          </a:pathLst>
        </a:custGeom>
        <a:noFill/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632325" y="4047984"/>
        <a:ext cx="124877" cy="124877"/>
      </dsp:txXfrm>
    </dsp:sp>
    <dsp:sp modelId="{EC6355EF-2ACB-4F36-BF1C-8565AF60DF8D}">
      <dsp:nvSpPr>
        <dsp:cNvPr id="0" name=""/>
        <dsp:cNvSpPr/>
      </dsp:nvSpPr>
      <dsp:spPr>
        <a:xfrm>
          <a:off x="2377816" y="2902542"/>
          <a:ext cx="633895" cy="12078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6947" y="0"/>
              </a:lnTo>
              <a:lnTo>
                <a:pt x="316947" y="1207881"/>
              </a:lnTo>
              <a:lnTo>
                <a:pt x="633895" y="1207881"/>
              </a:lnTo>
            </a:path>
          </a:pathLst>
        </a:custGeom>
        <a:noFill/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60661" y="3472379"/>
        <a:ext cx="68205" cy="68205"/>
      </dsp:txXfrm>
    </dsp:sp>
    <dsp:sp modelId="{88A2FC17-D9CF-402B-B1F2-CF1CC582A33F}">
      <dsp:nvSpPr>
        <dsp:cNvPr id="0" name=""/>
        <dsp:cNvSpPr/>
      </dsp:nvSpPr>
      <dsp:spPr>
        <a:xfrm>
          <a:off x="2377816" y="2856822"/>
          <a:ext cx="63389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3895" y="45720"/>
              </a:lnTo>
            </a:path>
          </a:pathLst>
        </a:custGeom>
        <a:noFill/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78917" y="2886694"/>
        <a:ext cx="31694" cy="31694"/>
      </dsp:txXfrm>
    </dsp:sp>
    <dsp:sp modelId="{EB5A2939-F2B1-4891-914D-67210CFD9665}">
      <dsp:nvSpPr>
        <dsp:cNvPr id="0" name=""/>
        <dsp:cNvSpPr/>
      </dsp:nvSpPr>
      <dsp:spPr>
        <a:xfrm>
          <a:off x="2377816" y="1694660"/>
          <a:ext cx="633895" cy="1207881"/>
        </a:xfrm>
        <a:custGeom>
          <a:avLst/>
          <a:gdLst/>
          <a:ahLst/>
          <a:cxnLst/>
          <a:rect l="0" t="0" r="0" b="0"/>
          <a:pathLst>
            <a:path>
              <a:moveTo>
                <a:pt x="0" y="1207881"/>
              </a:moveTo>
              <a:lnTo>
                <a:pt x="316947" y="1207881"/>
              </a:lnTo>
              <a:lnTo>
                <a:pt x="316947" y="0"/>
              </a:lnTo>
              <a:lnTo>
                <a:pt x="633895" y="0"/>
              </a:lnTo>
            </a:path>
          </a:pathLst>
        </a:custGeom>
        <a:noFill/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60661" y="2264498"/>
        <a:ext cx="68205" cy="68205"/>
      </dsp:txXfrm>
    </dsp:sp>
    <dsp:sp modelId="{CF431982-198C-43C3-B7EB-B6EA71457289}">
      <dsp:nvSpPr>
        <dsp:cNvPr id="0" name=""/>
        <dsp:cNvSpPr/>
      </dsp:nvSpPr>
      <dsp:spPr>
        <a:xfrm>
          <a:off x="2377816" y="486779"/>
          <a:ext cx="633895" cy="2415762"/>
        </a:xfrm>
        <a:custGeom>
          <a:avLst/>
          <a:gdLst/>
          <a:ahLst/>
          <a:cxnLst/>
          <a:rect l="0" t="0" r="0" b="0"/>
          <a:pathLst>
            <a:path>
              <a:moveTo>
                <a:pt x="0" y="2415762"/>
              </a:moveTo>
              <a:lnTo>
                <a:pt x="316947" y="2415762"/>
              </a:lnTo>
              <a:lnTo>
                <a:pt x="316947" y="0"/>
              </a:lnTo>
              <a:lnTo>
                <a:pt x="633895" y="0"/>
              </a:lnTo>
            </a:path>
          </a:pathLst>
        </a:custGeom>
        <a:noFill/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632325" y="1632222"/>
        <a:ext cx="124877" cy="124877"/>
      </dsp:txXfrm>
    </dsp:sp>
    <dsp:sp modelId="{B150AF8B-C794-4EBC-A060-67A49C068712}">
      <dsp:nvSpPr>
        <dsp:cNvPr id="0" name=""/>
        <dsp:cNvSpPr/>
      </dsp:nvSpPr>
      <dsp:spPr>
        <a:xfrm rot="16200000">
          <a:off x="-648243" y="2419389"/>
          <a:ext cx="5085815" cy="966304"/>
        </a:xfrm>
        <a:prstGeom prst="rect">
          <a:avLst/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/>
            <a:t>Хімічна промисловість</a:t>
          </a:r>
          <a:endParaRPr lang="en-US" sz="4000" kern="1200"/>
        </a:p>
      </dsp:txBody>
      <dsp:txXfrm>
        <a:off x="-648243" y="2419389"/>
        <a:ext cx="5085815" cy="966304"/>
      </dsp:txXfrm>
    </dsp:sp>
    <dsp:sp modelId="{B1BF261B-2A36-48DF-8CAA-A4AF62EA97E7}">
      <dsp:nvSpPr>
        <dsp:cNvPr id="0" name=""/>
        <dsp:cNvSpPr/>
      </dsp:nvSpPr>
      <dsp:spPr>
        <a:xfrm>
          <a:off x="3011712" y="3627"/>
          <a:ext cx="3169479" cy="966304"/>
        </a:xfrm>
        <a:prstGeom prst="rect">
          <a:avLst/>
        </a:prstGeom>
        <a:solidFill>
          <a:srgbClr val="FF0000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/>
            <a:t>Гірничо-хімічна</a:t>
          </a:r>
          <a:endParaRPr lang="en-US" sz="2800" b="1" kern="1200" dirty="0"/>
        </a:p>
      </dsp:txBody>
      <dsp:txXfrm>
        <a:off x="3011712" y="3627"/>
        <a:ext cx="3169479" cy="966304"/>
      </dsp:txXfrm>
    </dsp:sp>
    <dsp:sp modelId="{E5F716F0-9A6E-435A-B214-F9F272FF8975}">
      <dsp:nvSpPr>
        <dsp:cNvPr id="0" name=""/>
        <dsp:cNvSpPr/>
      </dsp:nvSpPr>
      <dsp:spPr>
        <a:xfrm>
          <a:off x="3011712" y="1211508"/>
          <a:ext cx="3169479" cy="966304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>
              <a:solidFill>
                <a:sysClr val="windowText" lastClr="000000"/>
              </a:solidFill>
            </a:rPr>
            <a:t>Основна хімія</a:t>
          </a:r>
          <a:endParaRPr lang="en-US" sz="2800" b="1" kern="1200" dirty="0">
            <a:solidFill>
              <a:sysClr val="windowText" lastClr="000000"/>
            </a:solidFill>
          </a:endParaRPr>
        </a:p>
      </dsp:txBody>
      <dsp:txXfrm>
        <a:off x="3011712" y="1211508"/>
        <a:ext cx="3169479" cy="966304"/>
      </dsp:txXfrm>
    </dsp:sp>
    <dsp:sp modelId="{88AA6FA7-EA31-4F32-8A71-36BEF9EEAB71}">
      <dsp:nvSpPr>
        <dsp:cNvPr id="0" name=""/>
        <dsp:cNvSpPr/>
      </dsp:nvSpPr>
      <dsp:spPr>
        <a:xfrm>
          <a:off x="3011712" y="2419389"/>
          <a:ext cx="3169479" cy="966304"/>
        </a:xfrm>
        <a:prstGeom prst="rect">
          <a:avLst/>
        </a:prstGeom>
        <a:solidFill>
          <a:srgbClr val="92D050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/>
            <a:t>Хімія </a:t>
          </a:r>
          <a:r>
            <a:rPr lang="uk-UA" sz="2800" b="1" kern="1200" dirty="0" smtClean="0"/>
            <a:t>органічного </a:t>
          </a:r>
          <a:r>
            <a:rPr lang="uk-UA" sz="2800" b="1" kern="1200" dirty="0"/>
            <a:t>синтезу</a:t>
          </a:r>
          <a:endParaRPr lang="en-US" sz="2800" b="1" kern="1200" dirty="0"/>
        </a:p>
      </dsp:txBody>
      <dsp:txXfrm>
        <a:off x="3011712" y="2419389"/>
        <a:ext cx="3169479" cy="966304"/>
      </dsp:txXfrm>
    </dsp:sp>
    <dsp:sp modelId="{175D8263-1B3B-41AB-9F36-D8CDBF851599}">
      <dsp:nvSpPr>
        <dsp:cNvPr id="0" name=""/>
        <dsp:cNvSpPr/>
      </dsp:nvSpPr>
      <dsp:spPr>
        <a:xfrm>
          <a:off x="3011712" y="3627270"/>
          <a:ext cx="3169479" cy="966304"/>
        </a:xfrm>
        <a:prstGeom prst="rect">
          <a:avLst/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/>
            <a:t>Лакофарбова промисловість</a:t>
          </a:r>
          <a:endParaRPr lang="en-US" sz="2800" b="1" kern="1200" dirty="0"/>
        </a:p>
      </dsp:txBody>
      <dsp:txXfrm>
        <a:off x="3011712" y="3627270"/>
        <a:ext cx="3169479" cy="966304"/>
      </dsp:txXfrm>
    </dsp:sp>
    <dsp:sp modelId="{FCBD51E0-196A-4CDB-AE15-88F1BB2CAF1D}">
      <dsp:nvSpPr>
        <dsp:cNvPr id="0" name=""/>
        <dsp:cNvSpPr/>
      </dsp:nvSpPr>
      <dsp:spPr>
        <a:xfrm>
          <a:off x="3011712" y="4835151"/>
          <a:ext cx="3169479" cy="966304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b="1" kern="1200" dirty="0"/>
            <a:t>Хіміко-фармацевтична промисловість</a:t>
          </a:r>
          <a:endParaRPr lang="en-US" sz="2600" b="1" kern="1200" dirty="0"/>
        </a:p>
      </dsp:txBody>
      <dsp:txXfrm>
        <a:off x="3011712" y="4835151"/>
        <a:ext cx="3169479" cy="9663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4/26/2015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9247" y="3321424"/>
            <a:ext cx="11093824" cy="2784094"/>
          </a:xfrm>
        </p:spPr>
        <p:txBody>
          <a:bodyPr/>
          <a:lstStyle/>
          <a:p>
            <a:r>
              <a:rPr lang="uk-UA" dirty="0" smtClean="0"/>
              <a:t>Хімічна промисловість</a:t>
            </a:r>
            <a:br>
              <a:rPr lang="uk-UA" dirty="0" smtClean="0"/>
            </a:br>
            <a:r>
              <a:rPr lang="uk-UA" dirty="0" smtClean="0"/>
              <a:t>України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053834"/>
            <a:ext cx="9583271" cy="754025"/>
          </a:xfrm>
        </p:spPr>
        <p:txBody>
          <a:bodyPr>
            <a:normAutofit/>
          </a:bodyPr>
          <a:lstStyle/>
          <a:p>
            <a:r>
              <a:rPr lang="uk-UA" sz="4000" dirty="0" smtClean="0"/>
              <a:t>Тема уроку	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402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2532" name="Picture 4" descr="_03150112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2263"/>
            <a:ext cx="12192000" cy="632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3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3556" name="Picture 4" descr="_03150112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260351"/>
            <a:ext cx="11328400" cy="637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148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4580" name="Picture 4" descr="_03150112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33375"/>
            <a:ext cx="113284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063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5604" name="Picture 4" descr="_03150112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381000"/>
            <a:ext cx="10837333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883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966651"/>
          </a:xfr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uk-UA" dirty="0" smtClean="0"/>
              <a:t>Хімія органічного синтезу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33873" y="1194936"/>
            <a:ext cx="4913337" cy="274662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Продукція:</a:t>
            </a:r>
          </a:p>
          <a:p>
            <a:pPr lvl="1"/>
            <a:r>
              <a:rPr lang="uk-UA" sz="3200" dirty="0" smtClean="0">
                <a:solidFill>
                  <a:srgbClr val="FF0000"/>
                </a:solidFill>
              </a:rPr>
              <a:t>хімічні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uk-UA" sz="3200" dirty="0" smtClean="0">
                <a:solidFill>
                  <a:srgbClr val="FF0000"/>
                </a:solidFill>
              </a:rPr>
              <a:t>волокна</a:t>
            </a:r>
            <a:r>
              <a:rPr lang="ru-RU" sz="3200" dirty="0" smtClean="0">
                <a:solidFill>
                  <a:srgbClr val="FF0000"/>
                </a:solidFill>
              </a:rPr>
              <a:t> (</a:t>
            </a:r>
            <a:r>
              <a:rPr lang="uk-UA" sz="3200" dirty="0" smtClean="0">
                <a:solidFill>
                  <a:srgbClr val="FF0000"/>
                </a:solidFill>
              </a:rPr>
              <a:t>капрон</a:t>
            </a:r>
            <a:r>
              <a:rPr lang="ru-RU" sz="3200" dirty="0" smtClean="0">
                <a:solidFill>
                  <a:srgbClr val="FF0000"/>
                </a:solidFill>
              </a:rPr>
              <a:t>, </a:t>
            </a:r>
            <a:r>
              <a:rPr lang="uk-UA" sz="3200" dirty="0" smtClean="0">
                <a:solidFill>
                  <a:srgbClr val="FF0000"/>
                </a:solidFill>
              </a:rPr>
              <a:t>лавсан</a:t>
            </a:r>
            <a:r>
              <a:rPr lang="ru-RU" sz="3200" dirty="0" smtClean="0">
                <a:solidFill>
                  <a:srgbClr val="FF0000"/>
                </a:solidFill>
              </a:rPr>
              <a:t>, </a:t>
            </a:r>
            <a:r>
              <a:rPr lang="uk-UA" sz="3200" dirty="0" smtClean="0">
                <a:solidFill>
                  <a:srgbClr val="FF0000"/>
                </a:solidFill>
              </a:rPr>
              <a:t>віскоза</a:t>
            </a:r>
            <a:r>
              <a:rPr lang="ru-RU" sz="3200" dirty="0" smtClean="0">
                <a:solidFill>
                  <a:srgbClr val="FF0000"/>
                </a:solidFill>
              </a:rPr>
              <a:t>, </a:t>
            </a:r>
            <a:r>
              <a:rPr lang="uk-UA" sz="3200" dirty="0" smtClean="0">
                <a:solidFill>
                  <a:srgbClr val="FF0000"/>
                </a:solidFill>
              </a:rPr>
              <a:t>ацетон</a:t>
            </a:r>
            <a:r>
              <a:rPr lang="ru-RU" sz="3200" dirty="0" smtClean="0">
                <a:solidFill>
                  <a:srgbClr val="FF0000"/>
                </a:solidFill>
              </a:rPr>
              <a:t>)</a:t>
            </a:r>
            <a:endParaRPr lang="ru-RU" sz="3200" dirty="0">
              <a:solidFill>
                <a:srgbClr val="FF0000"/>
              </a:solidFill>
            </a:endParaRPr>
          </a:p>
          <a:p>
            <a:pPr lvl="1"/>
            <a:r>
              <a:rPr lang="uk-UA" sz="3200" dirty="0" smtClean="0">
                <a:solidFill>
                  <a:srgbClr val="FFC000"/>
                </a:solidFill>
              </a:rPr>
              <a:t>смоли, пластмаси</a:t>
            </a:r>
          </a:p>
          <a:p>
            <a:pPr lvl="1"/>
            <a:r>
              <a:rPr lang="uk-UA" sz="3200" dirty="0">
                <a:solidFill>
                  <a:schemeClr val="tx2">
                    <a:lumMod val="75000"/>
                  </a:schemeClr>
                </a:solidFill>
              </a:rPr>
              <a:t>синтетичний каучук, </a:t>
            </a:r>
            <a:r>
              <a:rPr lang="uk-UA" sz="3200" dirty="0" err="1">
                <a:solidFill>
                  <a:schemeClr val="tx2">
                    <a:lumMod val="75000"/>
                  </a:schemeClr>
                </a:solidFill>
              </a:rPr>
              <a:t>гумово</a:t>
            </a:r>
            <a:r>
              <a:rPr lang="uk-UA" sz="3200" dirty="0">
                <a:solidFill>
                  <a:schemeClr val="tx2">
                    <a:lumMod val="75000"/>
                  </a:schemeClr>
                </a:solidFill>
              </a:rPr>
              <a:t>-азбестові </a:t>
            </a:r>
            <a:r>
              <a:rPr lang="uk-UA" sz="3200" dirty="0" smtClean="0">
                <a:solidFill>
                  <a:schemeClr val="tx2">
                    <a:lumMod val="75000"/>
                  </a:schemeClr>
                </a:solidFill>
              </a:rPr>
              <a:t>вироби.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33873" y="3866606"/>
            <a:ext cx="11301076" cy="2899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uk-UA" sz="3600" dirty="0" smtClean="0"/>
              <a:t>Головні центри:</a:t>
            </a:r>
          </a:p>
          <a:p>
            <a:r>
              <a:rPr lang="uk-UA" dirty="0">
                <a:solidFill>
                  <a:srgbClr val="FF0000"/>
                </a:solidFill>
              </a:rPr>
              <a:t>Київ, Черкаси, Чернігів, Бердянськ, Горлівка, </a:t>
            </a:r>
            <a:r>
              <a:rPr lang="uk-UA" dirty="0" smtClean="0">
                <a:solidFill>
                  <a:srgbClr val="FF0000"/>
                </a:solidFill>
              </a:rPr>
              <a:t>Дніпродзержинськ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uk-UA" dirty="0">
                <a:solidFill>
                  <a:srgbClr val="FFC000"/>
                </a:solidFill>
              </a:rPr>
              <a:t>Запоріжжя, Дніпродзержинськ, Сєверодонецьк, Сімферополь, Горлівка, Київ</a:t>
            </a:r>
            <a:endParaRPr lang="en-US" dirty="0">
              <a:solidFill>
                <a:srgbClr val="FFC000"/>
              </a:solidFill>
            </a:endParaRPr>
          </a:p>
          <a:p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Дніпропетровськ, Біла 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Церква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88117" y="1250609"/>
            <a:ext cx="5820086" cy="27466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2"/>
            </a:pPr>
            <a:r>
              <a:rPr lang="uk-UA" sz="3600" dirty="0" smtClean="0"/>
              <a:t>Чинники розміщення:</a:t>
            </a:r>
          </a:p>
          <a:p>
            <a:pPr lvl="1"/>
            <a:r>
              <a:rPr lang="uk-UA" sz="3200" dirty="0">
                <a:solidFill>
                  <a:srgbClr val="FF0000"/>
                </a:solidFill>
              </a:rPr>
              <a:t>сировинний (нафта, газ, кокс)</a:t>
            </a:r>
            <a:endParaRPr lang="ru-RU" sz="3200" dirty="0" smtClean="0">
              <a:solidFill>
                <a:srgbClr val="FF0000"/>
              </a:solidFill>
            </a:endParaRPr>
          </a:p>
          <a:p>
            <a:pPr lvl="1"/>
            <a:r>
              <a:rPr lang="uk-UA" sz="3200" dirty="0" smtClean="0">
                <a:solidFill>
                  <a:srgbClr val="FFC000"/>
                </a:solidFill>
              </a:rPr>
              <a:t>споживчий</a:t>
            </a:r>
            <a:r>
              <a:rPr lang="ru-RU" sz="3200" dirty="0" smtClean="0">
                <a:solidFill>
                  <a:srgbClr val="FFC000"/>
                </a:solidFill>
              </a:rPr>
              <a:t>, </a:t>
            </a:r>
            <a:r>
              <a:rPr lang="uk-UA" sz="3200" dirty="0" smtClean="0">
                <a:solidFill>
                  <a:srgbClr val="FFC000"/>
                </a:solidFill>
              </a:rPr>
              <a:t>сировинний</a:t>
            </a:r>
            <a:r>
              <a:rPr lang="ru-RU" sz="3200" dirty="0" smtClean="0">
                <a:solidFill>
                  <a:srgbClr val="FFC000"/>
                </a:solidFill>
              </a:rPr>
              <a:t> (</a:t>
            </a:r>
            <a:r>
              <a:rPr lang="uk-UA" sz="3200" dirty="0" smtClean="0">
                <a:solidFill>
                  <a:srgbClr val="FFC000"/>
                </a:solidFill>
              </a:rPr>
              <a:t>нафта</a:t>
            </a:r>
            <a:r>
              <a:rPr lang="ru-RU" sz="3200" dirty="0" smtClean="0">
                <a:solidFill>
                  <a:srgbClr val="FFC000"/>
                </a:solidFill>
              </a:rPr>
              <a:t>, </a:t>
            </a:r>
            <a:r>
              <a:rPr lang="uk-UA" sz="3200" dirty="0" smtClean="0">
                <a:solidFill>
                  <a:srgbClr val="FFC000"/>
                </a:solidFill>
              </a:rPr>
              <a:t>газ</a:t>
            </a:r>
            <a:r>
              <a:rPr lang="ru-RU" sz="3200" dirty="0" smtClean="0">
                <a:solidFill>
                  <a:srgbClr val="FFC000"/>
                </a:solidFill>
              </a:rPr>
              <a:t>, </a:t>
            </a:r>
            <a:r>
              <a:rPr lang="uk-UA" sz="3200" dirty="0" smtClean="0">
                <a:solidFill>
                  <a:srgbClr val="FFC000"/>
                </a:solidFill>
              </a:rPr>
              <a:t>вугілля</a:t>
            </a:r>
            <a:r>
              <a:rPr lang="ru-RU" sz="3200" dirty="0" smtClean="0">
                <a:solidFill>
                  <a:srgbClr val="FFC000"/>
                </a:solidFill>
              </a:rPr>
              <a:t>)</a:t>
            </a:r>
            <a:endParaRPr lang="uk-UA" sz="3200" dirty="0" smtClean="0">
              <a:solidFill>
                <a:srgbClr val="FFC000"/>
              </a:solidFill>
            </a:endParaRPr>
          </a:p>
          <a:p>
            <a:pPr lvl="1"/>
            <a:r>
              <a:rPr lang="uk-UA" sz="3200" dirty="0" smtClean="0">
                <a:solidFill>
                  <a:schemeClr val="tx2">
                    <a:lumMod val="75000"/>
                  </a:schemeClr>
                </a:solidFill>
              </a:rPr>
              <a:t>сировинний.</a:t>
            </a:r>
          </a:p>
        </p:txBody>
      </p:sp>
    </p:spTree>
    <p:extLst>
      <p:ext uri="{BB962C8B-B14F-4D97-AF65-F5344CB8AC3E}">
        <p14:creationId xmlns:p14="http://schemas.microsoft.com/office/powerpoint/2010/main" val="338094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uk-UA" dirty="0" smtClean="0"/>
              <a:t>Лакофарбова промисловість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873" y="2076994"/>
            <a:ext cx="4913337" cy="459470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Продукція:</a:t>
            </a:r>
          </a:p>
          <a:p>
            <a:pPr lvl="1"/>
            <a:r>
              <a:rPr lang="uk-UA" sz="3200" dirty="0"/>
              <a:t>лаки, </a:t>
            </a:r>
            <a:endParaRPr lang="uk-UA" sz="3200" dirty="0" smtClean="0"/>
          </a:p>
          <a:p>
            <a:pPr lvl="1"/>
            <a:r>
              <a:rPr lang="uk-UA" sz="3200" dirty="0" smtClean="0"/>
              <a:t>фарби</a:t>
            </a:r>
            <a:r>
              <a:rPr lang="uk-UA" sz="3200" dirty="0"/>
              <a:t>, </a:t>
            </a:r>
            <a:endParaRPr lang="uk-UA" sz="3200" dirty="0" smtClean="0"/>
          </a:p>
          <a:p>
            <a:pPr lvl="1"/>
            <a:r>
              <a:rPr lang="uk-UA" sz="3200" dirty="0" smtClean="0"/>
              <a:t>оліфа</a:t>
            </a:r>
            <a:r>
              <a:rPr lang="uk-UA" sz="3200" dirty="0"/>
              <a:t>, </a:t>
            </a:r>
            <a:endParaRPr lang="uk-UA" sz="3200" dirty="0" smtClean="0"/>
          </a:p>
          <a:p>
            <a:pPr lvl="1"/>
            <a:r>
              <a:rPr lang="uk-UA" sz="3200" dirty="0" smtClean="0"/>
              <a:t>розчинники.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Чинник розміщення:</a:t>
            </a:r>
          </a:p>
          <a:p>
            <a:pPr lvl="1"/>
            <a:r>
              <a:rPr lang="uk-UA" sz="3200" dirty="0"/>
              <a:t>сировинний (відходи лісової та нафтохімічної промисловості)</a:t>
            </a:r>
            <a:endParaRPr lang="uk-UA" sz="32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361610" y="1907177"/>
            <a:ext cx="4715692" cy="46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uk-UA" sz="3600" dirty="0" smtClean="0"/>
              <a:t>Головні центри:</a:t>
            </a:r>
          </a:p>
          <a:p>
            <a:pPr lvl="1"/>
            <a:r>
              <a:rPr lang="uk-UA" sz="3200" dirty="0"/>
              <a:t>Київ, </a:t>
            </a:r>
            <a:endParaRPr lang="uk-UA" sz="3200" dirty="0" smtClean="0"/>
          </a:p>
          <a:p>
            <a:pPr lvl="1"/>
            <a:r>
              <a:rPr lang="uk-UA" sz="3200" dirty="0" smtClean="0"/>
              <a:t>Донецьк</a:t>
            </a:r>
            <a:r>
              <a:rPr lang="uk-UA" sz="3200"/>
              <a:t>, </a:t>
            </a:r>
            <a:endParaRPr lang="uk-UA" sz="3200" smtClean="0"/>
          </a:p>
          <a:p>
            <a:pPr lvl="1"/>
            <a:r>
              <a:rPr lang="uk-UA" sz="3200" smtClean="0"/>
              <a:t>Дніпропетровськ</a:t>
            </a:r>
            <a:r>
              <a:rPr lang="uk-UA" sz="3200" dirty="0" smtClean="0"/>
              <a:t>,</a:t>
            </a:r>
          </a:p>
          <a:p>
            <a:pPr lvl="1"/>
            <a:r>
              <a:rPr lang="uk-UA" sz="3200" dirty="0" smtClean="0"/>
              <a:t>Одеса</a:t>
            </a:r>
            <a:r>
              <a:rPr lang="uk-UA" sz="3200" dirty="0"/>
              <a:t>, </a:t>
            </a:r>
            <a:endParaRPr lang="uk-UA" sz="3200" dirty="0" smtClean="0"/>
          </a:p>
          <a:p>
            <a:pPr lvl="1"/>
            <a:r>
              <a:rPr lang="uk-UA" sz="3200" dirty="0" smtClean="0"/>
              <a:t>Борислав</a:t>
            </a:r>
            <a:r>
              <a:rPr lang="uk-UA" sz="3200" dirty="0"/>
              <a:t>, </a:t>
            </a:r>
            <a:endParaRPr lang="uk-UA" sz="3200" dirty="0" smtClean="0"/>
          </a:p>
          <a:p>
            <a:pPr lvl="1"/>
            <a:r>
              <a:rPr lang="uk-UA" sz="3200" dirty="0" smtClean="0"/>
              <a:t>Івано-Франківськ</a:t>
            </a:r>
            <a:r>
              <a:rPr lang="uk-UA" sz="3200" dirty="0"/>
              <a:t>, </a:t>
            </a:r>
            <a:endParaRPr lang="uk-UA" sz="3200" dirty="0" smtClean="0"/>
          </a:p>
          <a:p>
            <a:pPr lvl="1"/>
            <a:r>
              <a:rPr lang="uk-UA" sz="3200" dirty="0" smtClean="0"/>
              <a:t>Львів</a:t>
            </a:r>
            <a:r>
              <a:rPr lang="uk-UA" sz="3200" dirty="0"/>
              <a:t>, </a:t>
            </a:r>
            <a:endParaRPr lang="uk-UA" sz="3200" dirty="0" smtClean="0"/>
          </a:p>
          <a:p>
            <a:pPr lvl="1"/>
            <a:r>
              <a:rPr lang="uk-UA" sz="3200" dirty="0" smtClean="0"/>
              <a:t>Харків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6326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uk-UA" dirty="0" smtClean="0"/>
              <a:t>Хіміко-фармацевтична промисловість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873" y="2076994"/>
            <a:ext cx="4913337" cy="459470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Продукція:</a:t>
            </a:r>
          </a:p>
          <a:p>
            <a:pPr lvl="1"/>
            <a:r>
              <a:rPr lang="uk-UA" sz="3200" dirty="0" smtClean="0"/>
              <a:t>ліки.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Чинник розміщення:</a:t>
            </a:r>
          </a:p>
          <a:p>
            <a:pPr lvl="1"/>
            <a:r>
              <a:rPr lang="uk-UA" sz="3200" dirty="0"/>
              <a:t>сировинний (продукція сільського </a:t>
            </a:r>
            <a:r>
              <a:rPr lang="uk-UA" sz="3200" dirty="0" smtClean="0"/>
              <a:t>господарства)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361610" y="1907177"/>
            <a:ext cx="4715692" cy="46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uk-UA" sz="3600" dirty="0" smtClean="0"/>
              <a:t>Головні центри:</a:t>
            </a:r>
          </a:p>
          <a:p>
            <a:pPr lvl="1"/>
            <a:r>
              <a:rPr lang="uk-UA" sz="3200" dirty="0" smtClean="0"/>
              <a:t>Київ</a:t>
            </a:r>
            <a:r>
              <a:rPr lang="ru-RU" sz="3200" dirty="0" smtClean="0"/>
              <a:t>, </a:t>
            </a:r>
          </a:p>
          <a:p>
            <a:pPr lvl="1"/>
            <a:r>
              <a:rPr lang="uk-UA" sz="3200" dirty="0" smtClean="0"/>
              <a:t>Одеса</a:t>
            </a:r>
            <a:r>
              <a:rPr lang="ru-RU" sz="3200" dirty="0" smtClean="0"/>
              <a:t>, </a:t>
            </a:r>
          </a:p>
          <a:p>
            <a:pPr lvl="1"/>
            <a:r>
              <a:rPr lang="uk-UA" sz="3200" dirty="0" smtClean="0"/>
              <a:t>Харків</a:t>
            </a:r>
            <a:r>
              <a:rPr lang="ru-RU" sz="3200" dirty="0" smtClean="0"/>
              <a:t>, </a:t>
            </a:r>
          </a:p>
          <a:p>
            <a:pPr lvl="1"/>
            <a:r>
              <a:rPr lang="uk-UA" sz="3200" dirty="0" smtClean="0"/>
              <a:t>Львів</a:t>
            </a:r>
            <a:r>
              <a:rPr lang="ru-RU" sz="3200" dirty="0" smtClean="0"/>
              <a:t>, </a:t>
            </a:r>
          </a:p>
          <a:p>
            <a:pPr lvl="1"/>
            <a:r>
              <a:rPr lang="uk-UA" sz="3200" dirty="0" smtClean="0"/>
              <a:t>Полтава</a:t>
            </a:r>
            <a:r>
              <a:rPr lang="ru-RU" sz="3200" dirty="0" smtClean="0"/>
              <a:t>, </a:t>
            </a:r>
          </a:p>
          <a:p>
            <a:pPr lvl="1"/>
            <a:r>
              <a:rPr lang="uk-UA" sz="3200" dirty="0" smtClean="0"/>
              <a:t>Луганськ</a:t>
            </a:r>
            <a:r>
              <a:rPr lang="ru-RU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978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/>
              <a:t>Райони хімічної промисловості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Донбас</a:t>
            </a:r>
          </a:p>
          <a:p>
            <a:r>
              <a:rPr lang="uk-UA" sz="4800" dirty="0" smtClean="0"/>
              <a:t>Придніпров’я</a:t>
            </a:r>
          </a:p>
          <a:p>
            <a:r>
              <a:rPr lang="uk-UA" sz="4800" dirty="0" smtClean="0"/>
              <a:t>Прикарпаття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5081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177" y="14305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Проблеми та перспективи розвитку хімічної промисловості України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6" y="1468620"/>
            <a:ext cx="11808823" cy="525875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Хімічна промисловість є великим забруднювачем навколишнього середовища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Зменшення матеріаломісткості виробництва.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Потреба в постійному оновленні обладнання для забезпечення конкурентоздатності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Розміщення багатьох підприємств Донецького економічного району в зоні проведення АТО.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Підприємства Криму на тимчасово-окупованій території</a:t>
            </a:r>
          </a:p>
          <a:p>
            <a:pPr marL="514350" indent="-514350">
              <a:buFont typeface="+mj-lt"/>
              <a:buAutoNum type="arabicPeriod"/>
            </a:pPr>
            <a:endParaRPr lang="uk-UA" sz="3600" dirty="0" smtClean="0"/>
          </a:p>
        </p:txBody>
      </p:sp>
    </p:spTree>
    <p:extLst>
      <p:ext uri="{BB962C8B-B14F-4D97-AF65-F5344CB8AC3E}">
        <p14:creationId xmlns:p14="http://schemas.microsoft.com/office/powerpoint/2010/main" val="10795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3" y="1541417"/>
            <a:ext cx="11338559" cy="463554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Доповніть схему «Зв’язки хімічної промисловості з іншими галузями»</a:t>
            </a:r>
            <a:endParaRPr lang="en-US" dirty="0"/>
          </a:p>
        </p:txBody>
      </p:sp>
      <p:pic>
        <p:nvPicPr>
          <p:cNvPr id="2050" name="Picture 2" descr="http://subject.com.ua/lesson/geographic/9klas/9klas.files/image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107" y="2210162"/>
            <a:ext cx="10021944" cy="3228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53097" y="5734594"/>
            <a:ext cx="3670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§  </a:t>
            </a:r>
            <a:r>
              <a:rPr lang="en-US" smtClean="0">
                <a:latin typeface="Arial Black" panose="020B0A04020102020204" pitchFamily="34" charset="0"/>
              </a:rPr>
              <a:t>22 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19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494" y="-118969"/>
            <a:ext cx="10515600" cy="1060263"/>
          </a:xfrm>
        </p:spPr>
        <p:txBody>
          <a:bodyPr/>
          <a:lstStyle/>
          <a:p>
            <a:r>
              <a:rPr lang="uk-UA" dirty="0" smtClean="0"/>
              <a:t>Значення хімічної промисловості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366" y="739589"/>
            <a:ext cx="11927540" cy="598394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Забезпечує науково-технічний прогрес.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Хімічні технології і матеріали використовуються в усіх галузях н/г.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В Україні є багата сировинна база:</a:t>
            </a:r>
          </a:p>
          <a:p>
            <a:pPr lvl="1"/>
            <a:r>
              <a:rPr lang="uk-UA" sz="3200" dirty="0" smtClean="0"/>
              <a:t>Корисні копалини;</a:t>
            </a:r>
          </a:p>
          <a:p>
            <a:pPr lvl="1"/>
            <a:r>
              <a:rPr lang="uk-UA" sz="3200" dirty="0" smtClean="0"/>
              <a:t>Деревина;</a:t>
            </a:r>
          </a:p>
          <a:p>
            <a:pPr lvl="1"/>
            <a:r>
              <a:rPr lang="uk-UA" sz="3200" dirty="0" smtClean="0"/>
              <a:t>Продукція с/г;</a:t>
            </a:r>
          </a:p>
          <a:p>
            <a:pPr lvl="1"/>
            <a:r>
              <a:rPr lang="uk-UA" sz="3200" dirty="0" smtClean="0"/>
              <a:t>Виробничі відходи.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Створює матеріали з новими властивостями.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Продукція використовується для підвищення ефективності с/г виробництва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02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05" y="-49307"/>
            <a:ext cx="10515600" cy="1325563"/>
          </a:xfrm>
        </p:spPr>
        <p:txBody>
          <a:bodyPr/>
          <a:lstStyle/>
          <a:p>
            <a:r>
              <a:rPr lang="uk-UA" dirty="0" smtClean="0"/>
              <a:t>Чинники розміщення підприємств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918" y="1020355"/>
            <a:ext cx="1052661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4000" dirty="0" smtClean="0"/>
              <a:t>Сировинний чинник.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dirty="0" smtClean="0"/>
              <a:t>Споживчий чинник.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dirty="0" smtClean="0"/>
              <a:t>Енергетичний чинник.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dirty="0" smtClean="0"/>
              <a:t>Водний чинник.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4000" dirty="0" smtClean="0"/>
              <a:t>Екологічний </a:t>
            </a:r>
            <a:r>
              <a:rPr lang="uk-UA" sz="4000" dirty="0"/>
              <a:t>чинник</a:t>
            </a:r>
            <a:r>
              <a:rPr lang="uk-UA" sz="4000" dirty="0" smtClean="0"/>
              <a:t>.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5858434" y="919537"/>
            <a:ext cx="6333566" cy="1406803"/>
          </a:xfrm>
          <a:prstGeom prst="wedgeRectCallout">
            <a:avLst>
              <a:gd name="adj1" fmla="val -61044"/>
              <a:gd name="adj2" fmla="val -20126"/>
            </a:avLst>
          </a:prstGeom>
          <a:solidFill>
            <a:srgbClr val="9D46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Значні </a:t>
            </a:r>
            <a:r>
              <a:rPr lang="uk-UA" sz="3200" dirty="0"/>
              <a:t>витрати вихідних матеріалів і великі відходи від переробки</a:t>
            </a:r>
            <a:endParaRPr lang="en-US" sz="3200" dirty="0"/>
          </a:p>
        </p:txBody>
      </p:sp>
      <p:sp>
        <p:nvSpPr>
          <p:cNvPr id="5" name="Rectangular Callout 4"/>
          <p:cNvSpPr/>
          <p:nvPr/>
        </p:nvSpPr>
        <p:spPr>
          <a:xfrm>
            <a:off x="6824382" y="2435861"/>
            <a:ext cx="5367618" cy="1260870"/>
          </a:xfrm>
          <a:prstGeom prst="wedgeRectCallout">
            <a:avLst>
              <a:gd name="adj1" fmla="val -82726"/>
              <a:gd name="adj2" fmla="val -7904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Істотний </a:t>
            </a:r>
            <a:r>
              <a:rPr lang="uk-UA" sz="2800" dirty="0"/>
              <a:t>для підприємств, що виробляють продукцію, складну для транспортування</a:t>
            </a:r>
            <a:endParaRPr lang="en-US" sz="28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8008936" y="3722914"/>
            <a:ext cx="3993779" cy="1600200"/>
          </a:xfrm>
          <a:prstGeom prst="wedgeRoundRectCallout">
            <a:avLst>
              <a:gd name="adj1" fmla="val -94191"/>
              <a:gd name="adj2" fmla="val -84720"/>
              <a:gd name="adj3" fmla="val 16667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Підприємства на споживання великої кількості палива, електроенергії, води</a:t>
            </a:r>
            <a:endParaRPr lang="en-US" sz="2400" dirty="0"/>
          </a:p>
        </p:txBody>
      </p:sp>
      <p:sp>
        <p:nvSpPr>
          <p:cNvPr id="7" name="Right Brace 6"/>
          <p:cNvSpPr/>
          <p:nvPr/>
        </p:nvSpPr>
        <p:spPr>
          <a:xfrm>
            <a:off x="5840505" y="2435861"/>
            <a:ext cx="389965" cy="128705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ular Callout 7"/>
          <p:cNvSpPr/>
          <p:nvPr/>
        </p:nvSpPr>
        <p:spPr>
          <a:xfrm>
            <a:off x="282392" y="5367709"/>
            <a:ext cx="5558113" cy="1358623"/>
          </a:xfrm>
          <a:prstGeom prst="wedgeRoundRectCallout">
            <a:avLst>
              <a:gd name="adj1" fmla="val 1149"/>
              <a:gd name="adj2" fmla="val -121246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Хімічна промисловість є великим забруднювачем навколишнього середовища</a:t>
            </a:r>
            <a:endParaRPr lang="en-US" sz="2800" dirty="0"/>
          </a:p>
        </p:txBody>
      </p:sp>
      <p:sp>
        <p:nvSpPr>
          <p:cNvPr id="9" name="Rounded Rectangle 8"/>
          <p:cNvSpPr/>
          <p:nvPr/>
        </p:nvSpPr>
        <p:spPr>
          <a:xfrm>
            <a:off x="6824382" y="5367709"/>
            <a:ext cx="5154258" cy="1358623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Для 1 т. синтетичних волокон води в 25 разів більше, ніж для 1 т. чавуну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26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396" y="0"/>
            <a:ext cx="10515600" cy="1051243"/>
          </a:xfrm>
        </p:spPr>
        <p:txBody>
          <a:bodyPr/>
          <a:lstStyle/>
          <a:p>
            <a:pPr algn="ctr"/>
            <a:r>
              <a:rPr lang="uk-UA" dirty="0" smtClean="0"/>
              <a:t>Галузева структура</a:t>
            </a:r>
            <a:endParaRPr lang="en-US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89752196"/>
              </p:ext>
            </p:extLst>
          </p:nvPr>
        </p:nvGraphicFramePr>
        <p:xfrm>
          <a:off x="2629469" y="909614"/>
          <a:ext cx="7592704" cy="5805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148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382" y="248195"/>
            <a:ext cx="10399738" cy="1097280"/>
          </a:xfrm>
          <a:solidFill>
            <a:srgbClr val="FF0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uk-UA" dirty="0" smtClean="0"/>
              <a:t>Гірничо-хімічна промисловість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873" y="2076994"/>
            <a:ext cx="4913337" cy="459470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Продукція:</a:t>
            </a:r>
          </a:p>
          <a:p>
            <a:pPr lvl="1"/>
            <a:r>
              <a:rPr lang="uk-UA" sz="3200" dirty="0" smtClean="0"/>
              <a:t>кам’яна сіль, </a:t>
            </a:r>
          </a:p>
          <a:p>
            <a:pPr lvl="1"/>
            <a:r>
              <a:rPr lang="uk-UA" sz="3200" dirty="0" smtClean="0"/>
              <a:t>калійна </a:t>
            </a:r>
            <a:r>
              <a:rPr lang="uk-UA" sz="3200" dirty="0"/>
              <a:t>сіль, </a:t>
            </a:r>
            <a:endParaRPr lang="uk-UA" sz="3200" dirty="0" smtClean="0"/>
          </a:p>
          <a:p>
            <a:pPr lvl="1"/>
            <a:r>
              <a:rPr lang="uk-UA" sz="3200" dirty="0" smtClean="0"/>
              <a:t>сірка</a:t>
            </a:r>
            <a:r>
              <a:rPr lang="uk-UA" sz="3200" dirty="0"/>
              <a:t>, </a:t>
            </a:r>
            <a:endParaRPr lang="uk-UA" sz="3200" dirty="0" smtClean="0"/>
          </a:p>
          <a:p>
            <a:pPr lvl="1"/>
            <a:r>
              <a:rPr lang="uk-UA" sz="3200" dirty="0" smtClean="0"/>
              <a:t>фосфорити.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Чинник розміщення:</a:t>
            </a:r>
          </a:p>
          <a:p>
            <a:pPr lvl="1"/>
            <a:r>
              <a:rPr lang="uk-UA" sz="3200" dirty="0" smtClean="0"/>
              <a:t>Сировинний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61610" y="1907177"/>
            <a:ext cx="4715692" cy="46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uk-UA" sz="3600" dirty="0" smtClean="0"/>
              <a:t>Головні центри:</a:t>
            </a:r>
          </a:p>
          <a:p>
            <a:pPr lvl="1"/>
            <a:r>
              <a:rPr lang="uk-UA" sz="3200" dirty="0" smtClean="0"/>
              <a:t>Новий Розділ, </a:t>
            </a:r>
          </a:p>
          <a:p>
            <a:pPr lvl="1"/>
            <a:r>
              <a:rPr lang="uk-UA" sz="3200" dirty="0" smtClean="0"/>
              <a:t>Калуш,  </a:t>
            </a:r>
          </a:p>
          <a:p>
            <a:pPr lvl="1"/>
            <a:r>
              <a:rPr lang="uk-UA" sz="3200" dirty="0" smtClean="0"/>
              <a:t>Стебник, </a:t>
            </a:r>
          </a:p>
          <a:p>
            <a:pPr lvl="1"/>
            <a:r>
              <a:rPr lang="uk-UA" sz="3200" dirty="0" smtClean="0"/>
              <a:t> Артемівськ, </a:t>
            </a:r>
          </a:p>
          <a:p>
            <a:pPr lvl="1"/>
            <a:r>
              <a:rPr lang="uk-UA" sz="3200" dirty="0" smtClean="0"/>
              <a:t>Слов'янськ, </a:t>
            </a:r>
          </a:p>
          <a:p>
            <a:pPr lvl="1"/>
            <a:r>
              <a:rPr lang="uk-UA" sz="3200" dirty="0" err="1" smtClean="0"/>
              <a:t>Присивашшя</a:t>
            </a:r>
            <a:r>
              <a:rPr lang="uk-UA" sz="3200" dirty="0" smtClean="0"/>
              <a:t>, </a:t>
            </a:r>
          </a:p>
          <a:p>
            <a:pPr lvl="1"/>
            <a:r>
              <a:rPr lang="uk-UA" sz="3200" dirty="0" smtClean="0"/>
              <a:t>Красноперекопськ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919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257" y="153329"/>
            <a:ext cx="10515600" cy="1041607"/>
          </a:xfr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Основна хімія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873" y="1194936"/>
            <a:ext cx="4913337" cy="27466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600" dirty="0" smtClean="0"/>
              <a:t>Продукція:</a:t>
            </a:r>
          </a:p>
          <a:p>
            <a:pPr lvl="1"/>
            <a:r>
              <a:rPr lang="uk-UA" sz="3200" dirty="0" smtClean="0">
                <a:solidFill>
                  <a:srgbClr val="FF0000"/>
                </a:solidFill>
              </a:rPr>
              <a:t>сірчана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>
                <a:solidFill>
                  <a:srgbClr val="FF0000"/>
                </a:solidFill>
              </a:rPr>
              <a:t>кислота</a:t>
            </a:r>
          </a:p>
          <a:p>
            <a:pPr lvl="1"/>
            <a:r>
              <a:rPr lang="uk-UA" sz="3200" dirty="0" smtClean="0">
                <a:solidFill>
                  <a:srgbClr val="FFC000"/>
                </a:solidFill>
              </a:rPr>
              <a:t>фосфатні добрива</a:t>
            </a:r>
          </a:p>
          <a:p>
            <a:pPr lvl="1"/>
            <a:r>
              <a:rPr lang="uk-UA" sz="3200" dirty="0" smtClean="0">
                <a:solidFill>
                  <a:schemeClr val="tx2">
                    <a:lumMod val="75000"/>
                  </a:schemeClr>
                </a:solidFill>
              </a:rPr>
              <a:t>азотні добрива</a:t>
            </a:r>
          </a:p>
          <a:p>
            <a:pPr lvl="1"/>
            <a:r>
              <a:rPr lang="uk-UA" sz="3200" dirty="0" smtClean="0">
                <a:solidFill>
                  <a:schemeClr val="accent3">
                    <a:lumMod val="75000"/>
                  </a:schemeClr>
                </a:solidFill>
              </a:rPr>
              <a:t>калійні добрива.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873" y="3866606"/>
            <a:ext cx="11301076" cy="28999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uk-UA" sz="3600" dirty="0" smtClean="0"/>
              <a:t>Головні центри:</a:t>
            </a:r>
          </a:p>
          <a:p>
            <a:r>
              <a:rPr lang="uk-UA" dirty="0">
                <a:solidFill>
                  <a:srgbClr val="FF0000"/>
                </a:solidFill>
              </a:rPr>
              <a:t>Костянтинівка, Дніпродзержинськ, Суми, Рівне, Новий </a:t>
            </a:r>
            <a:r>
              <a:rPr lang="uk-UA" dirty="0" smtClean="0">
                <a:solidFill>
                  <a:srgbClr val="FF0000"/>
                </a:solidFill>
              </a:rPr>
              <a:t>Розділ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uk-UA" dirty="0" smtClean="0">
                <a:solidFill>
                  <a:srgbClr val="FFC000"/>
                </a:solidFill>
              </a:rPr>
              <a:t>Вінниця</a:t>
            </a:r>
            <a:r>
              <a:rPr lang="uk-UA" dirty="0">
                <a:solidFill>
                  <a:srgbClr val="FFC000"/>
                </a:solidFill>
              </a:rPr>
              <a:t>, Суми</a:t>
            </a:r>
            <a:r>
              <a:rPr lang="uk-UA" dirty="0" smtClean="0">
                <a:solidFill>
                  <a:srgbClr val="FFC000"/>
                </a:solidFill>
              </a:rPr>
              <a:t>, </a:t>
            </a:r>
            <a:r>
              <a:rPr lang="uk-UA" dirty="0">
                <a:solidFill>
                  <a:srgbClr val="FFC000"/>
                </a:solidFill>
              </a:rPr>
              <a:t>Одеса, </a:t>
            </a:r>
            <a:r>
              <a:rPr lang="uk-UA" dirty="0" smtClean="0">
                <a:solidFill>
                  <a:srgbClr val="FFC000"/>
                </a:solidFill>
              </a:rPr>
              <a:t>Костянтинівка</a:t>
            </a:r>
            <a:endParaRPr lang="en-US" dirty="0" smtClean="0">
              <a:solidFill>
                <a:srgbClr val="FFC000"/>
              </a:solidFill>
            </a:endParaRPr>
          </a:p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Донбас (Горлівка, Сєверодонецьк), Придніпров’я (Дніпродзержинськ, Черкаси, Рівне)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uk-UA" dirty="0" smtClean="0">
                <a:solidFill>
                  <a:schemeClr val="accent3">
                    <a:lumMod val="75000"/>
                  </a:schemeClr>
                </a:solidFill>
              </a:rPr>
              <a:t>Передкарпаття</a:t>
            </a:r>
            <a:r>
              <a:rPr lang="uk-UA" dirty="0">
                <a:solidFill>
                  <a:schemeClr val="accent3">
                    <a:lumMod val="75000"/>
                  </a:schemeClr>
                </a:solidFill>
              </a:rPr>
              <a:t>, Калуш, Стебник</a:t>
            </a:r>
            <a:endParaRPr lang="en-US" sz="5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788117" y="1250609"/>
            <a:ext cx="5820086" cy="27466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2"/>
            </a:pPr>
            <a:r>
              <a:rPr lang="uk-UA" sz="3600" dirty="0" smtClean="0"/>
              <a:t>Чинники розміщення:</a:t>
            </a:r>
          </a:p>
          <a:p>
            <a:pPr lvl="1"/>
            <a:r>
              <a:rPr lang="uk-UA" sz="3200" dirty="0" smtClean="0">
                <a:solidFill>
                  <a:srgbClr val="FF0000"/>
                </a:solidFill>
              </a:rPr>
              <a:t>споживчий</a:t>
            </a:r>
            <a:endParaRPr lang="ru-RU" sz="3200" dirty="0" smtClean="0">
              <a:solidFill>
                <a:srgbClr val="FF0000"/>
              </a:solidFill>
            </a:endParaRPr>
          </a:p>
          <a:p>
            <a:pPr lvl="1"/>
            <a:r>
              <a:rPr lang="uk-UA" sz="3200" dirty="0">
                <a:solidFill>
                  <a:srgbClr val="FFC000"/>
                </a:solidFill>
              </a:rPr>
              <a:t>сировинний, споживчий, транспортний</a:t>
            </a:r>
            <a:endParaRPr lang="uk-UA" sz="3200" dirty="0" smtClean="0">
              <a:solidFill>
                <a:srgbClr val="FFC000"/>
              </a:solidFill>
            </a:endParaRPr>
          </a:p>
          <a:p>
            <a:pPr lvl="1"/>
            <a:r>
              <a:rPr lang="uk-UA" sz="3200" dirty="0">
                <a:solidFill>
                  <a:schemeClr val="tx2">
                    <a:lumMod val="75000"/>
                  </a:schemeClr>
                </a:solidFill>
              </a:rPr>
              <a:t>у центрах коксохімічної промисловості</a:t>
            </a:r>
            <a:endParaRPr lang="uk-UA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uk-UA" sz="3200" dirty="0" smtClean="0">
                <a:solidFill>
                  <a:schemeClr val="accent3">
                    <a:lumMod val="75000"/>
                  </a:schemeClr>
                </a:solidFill>
              </a:rPr>
              <a:t>сировинний.</a:t>
            </a:r>
          </a:p>
        </p:txBody>
      </p:sp>
    </p:spTree>
    <p:extLst>
      <p:ext uri="{BB962C8B-B14F-4D97-AF65-F5344CB8AC3E}">
        <p14:creationId xmlns:p14="http://schemas.microsoft.com/office/powerpoint/2010/main" val="330238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Rot="1" noChangeArrowheads="1"/>
          </p:cNvSpPr>
          <p:nvPr/>
        </p:nvSpPr>
        <p:spPr>
          <a:xfrm>
            <a:off x="24785" y="42626"/>
            <a:ext cx="12001541" cy="1143000"/>
          </a:xfrm>
          <a:prstGeom prst="rect">
            <a:avLst/>
          </a:prstGeom>
        </p:spPr>
        <p:txBody>
          <a:bodyPr/>
          <a:lstStyle/>
          <a:p>
            <a:pPr marL="320040" marR="0" lvl="0" indent="-32004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Полімери – речовини,</a:t>
            </a:r>
            <a:r>
              <a:rPr kumimoji="0" lang="uk-UA" sz="3600" b="1" i="0" u="none" strike="noStrike" kern="1200" cap="none" spc="0" normalizeH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макромолекули яких складаються з великої кількості ланок, сполучена одна з одною хімічними зв'язками.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irc_mi" descr="ANd9GcQ8WMFziY7gy4pl8DZYuwZhaKmbXJKvrj3th0DmiNh3BkhO3e7X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7290" y="1705971"/>
            <a:ext cx="8127654" cy="5152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739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z="4000" b="1" smtClean="0">
                <a:solidFill>
                  <a:schemeClr val="tx1"/>
                </a:solidFill>
              </a:rPr>
              <a:t>Полімеризація этилену</a:t>
            </a:r>
            <a:br>
              <a:rPr lang="ru-RU" altLang="en-US" sz="4000" b="1" smtClean="0">
                <a:solidFill>
                  <a:schemeClr val="tx1"/>
                </a:solidFill>
              </a:rPr>
            </a:br>
            <a:endParaRPr lang="ru-RU" altLang="en-US" sz="4000" b="1" smtClean="0">
              <a:solidFill>
                <a:schemeClr val="tx1"/>
              </a:solidFill>
            </a:endParaRPr>
          </a:p>
        </p:txBody>
      </p:sp>
      <p:pic>
        <p:nvPicPr>
          <p:cNvPr id="20483" name="Picture 4" descr="542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3826933" cy="4572000"/>
          </a:xfrm>
          <a:prstGeom prst="rect">
            <a:avLst/>
          </a:prstGeom>
          <a:noFill/>
          <a:ln w="5715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056218" y="1125539"/>
            <a:ext cx="1113578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en-US" b="1">
                <a:latin typeface="Corbel" pitchFamily="34" charset="0"/>
              </a:rPr>
              <a:t>С</a:t>
            </a:r>
            <a:r>
              <a:rPr lang="ru-RU" altLang="en-US" b="1" baseline="-25000">
                <a:latin typeface="Corbel" pitchFamily="34" charset="0"/>
              </a:rPr>
              <a:t>2</a:t>
            </a:r>
            <a:r>
              <a:rPr lang="ru-RU" altLang="en-US" b="1">
                <a:latin typeface="Corbel" pitchFamily="34" charset="0"/>
              </a:rPr>
              <a:t>Н</a:t>
            </a:r>
            <a:r>
              <a:rPr lang="ru-RU" altLang="en-US" b="1" baseline="-25000">
                <a:latin typeface="Corbel" pitchFamily="34" charset="0"/>
              </a:rPr>
              <a:t>4</a:t>
            </a:r>
            <a:r>
              <a:rPr lang="ru-RU" altLang="en-US" b="1">
                <a:latin typeface="Corbel" pitchFamily="34" charset="0"/>
              </a:rPr>
              <a:t> + С</a:t>
            </a:r>
            <a:r>
              <a:rPr lang="ru-RU" altLang="en-US" b="1" baseline="-25000">
                <a:latin typeface="Corbel" pitchFamily="34" charset="0"/>
              </a:rPr>
              <a:t>2</a:t>
            </a:r>
            <a:r>
              <a:rPr lang="ru-RU" altLang="en-US" b="1">
                <a:latin typeface="Corbel" pitchFamily="34" charset="0"/>
              </a:rPr>
              <a:t>Н</a:t>
            </a:r>
            <a:r>
              <a:rPr lang="ru-RU" altLang="en-US" b="1" baseline="-25000">
                <a:latin typeface="Corbel" pitchFamily="34" charset="0"/>
              </a:rPr>
              <a:t>4</a:t>
            </a:r>
            <a:r>
              <a:rPr lang="ru-RU" altLang="en-US" b="1">
                <a:latin typeface="Corbel" pitchFamily="34" charset="0"/>
              </a:rPr>
              <a:t> + С</a:t>
            </a:r>
            <a:r>
              <a:rPr lang="ru-RU" altLang="en-US" b="1" baseline="-25000">
                <a:latin typeface="Corbel" pitchFamily="34" charset="0"/>
              </a:rPr>
              <a:t>2</a:t>
            </a:r>
            <a:r>
              <a:rPr lang="ru-RU" altLang="en-US" b="1">
                <a:latin typeface="Corbel" pitchFamily="34" charset="0"/>
              </a:rPr>
              <a:t>Н</a:t>
            </a:r>
            <a:r>
              <a:rPr lang="ru-RU" altLang="en-US" b="1" baseline="-25000">
                <a:latin typeface="Corbel" pitchFamily="34" charset="0"/>
              </a:rPr>
              <a:t>4</a:t>
            </a:r>
            <a:r>
              <a:rPr lang="ru-RU" altLang="en-US" b="1">
                <a:latin typeface="Corbel" pitchFamily="34" charset="0"/>
              </a:rPr>
              <a:t> +…                  (-СН</a:t>
            </a:r>
            <a:r>
              <a:rPr lang="ru-RU" altLang="en-US" b="1" baseline="-25000">
                <a:latin typeface="Corbel" pitchFamily="34" charset="0"/>
              </a:rPr>
              <a:t>2</a:t>
            </a:r>
            <a:r>
              <a:rPr lang="ru-RU" altLang="en-US" b="1">
                <a:latin typeface="Corbel" pitchFamily="34" charset="0"/>
              </a:rPr>
              <a:t>-СН</a:t>
            </a:r>
            <a:r>
              <a:rPr lang="ru-RU" altLang="en-US" b="1" baseline="-25000">
                <a:latin typeface="Corbel" pitchFamily="34" charset="0"/>
              </a:rPr>
              <a:t>2</a:t>
            </a:r>
            <a:r>
              <a:rPr lang="ru-RU" altLang="en-US" b="1">
                <a:latin typeface="Corbel" pitchFamily="34" charset="0"/>
              </a:rPr>
              <a:t>-)</a:t>
            </a:r>
            <a:r>
              <a:rPr lang="en-US" altLang="en-US" b="1">
                <a:latin typeface="Gill Sans MT" pitchFamily="34" charset="0"/>
              </a:rPr>
              <a:t>n</a:t>
            </a:r>
            <a:endParaRPr lang="ru-RU" altLang="en-US" b="1">
              <a:latin typeface="Corbel" pitchFamily="34" charset="0"/>
            </a:endParaRPr>
          </a:p>
        </p:txBody>
      </p:sp>
      <p:sp>
        <p:nvSpPr>
          <p:cNvPr id="20485" name="Line 6"/>
          <p:cNvSpPr>
            <a:spLocks noChangeShapeType="1"/>
          </p:cNvSpPr>
          <p:nvPr/>
        </p:nvSpPr>
        <p:spPr bwMode="auto">
          <a:xfrm>
            <a:off x="5084235" y="1415257"/>
            <a:ext cx="124883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0486" name="Прямая со стрелкой 8"/>
          <p:cNvCxnSpPr>
            <a:cxnSpLocks noChangeShapeType="1"/>
          </p:cNvCxnSpPr>
          <p:nvPr/>
        </p:nvCxnSpPr>
        <p:spPr bwMode="auto">
          <a:xfrm>
            <a:off x="7280276" y="1704976"/>
            <a:ext cx="542924" cy="1789112"/>
          </a:xfrm>
          <a:prstGeom prst="straightConnector1">
            <a:avLst/>
          </a:prstGeom>
          <a:noFill/>
          <a:ln w="50800" algn="ctr">
            <a:solidFill>
              <a:srgbClr val="99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7" name="Прямоугольник 9"/>
          <p:cNvSpPr>
            <a:spLocks noChangeArrowheads="1"/>
          </p:cNvSpPr>
          <p:nvPr/>
        </p:nvSpPr>
        <p:spPr bwMode="auto">
          <a:xfrm>
            <a:off x="5708652" y="3486150"/>
            <a:ext cx="3143249" cy="928688"/>
          </a:xfrm>
          <a:prstGeom prst="rect">
            <a:avLst/>
          </a:prstGeom>
          <a:solidFill>
            <a:srgbClr val="993300"/>
          </a:solidFill>
          <a:ln w="25400" algn="ctr">
            <a:solidFill>
              <a:srgbClr val="994733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>
                <a:solidFill>
                  <a:srgbClr val="FFFFFF"/>
                </a:solidFill>
                <a:latin typeface="Corbel" pitchFamily="34" charset="0"/>
              </a:rPr>
              <a:t>Структурна ланка</a:t>
            </a:r>
          </a:p>
        </p:txBody>
      </p:sp>
      <p:cxnSp>
        <p:nvCxnSpPr>
          <p:cNvPr id="20488" name="Прямая со стрелкой 10"/>
          <p:cNvCxnSpPr>
            <a:cxnSpLocks noChangeShapeType="1"/>
          </p:cNvCxnSpPr>
          <p:nvPr/>
        </p:nvCxnSpPr>
        <p:spPr bwMode="auto">
          <a:xfrm>
            <a:off x="8707272" y="1704976"/>
            <a:ext cx="2049629" cy="1709738"/>
          </a:xfrm>
          <a:prstGeom prst="straightConnector1">
            <a:avLst/>
          </a:prstGeom>
          <a:noFill/>
          <a:ln w="50800" algn="ctr">
            <a:solidFill>
              <a:srgbClr val="99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9" name="Прямоугольник 12"/>
          <p:cNvSpPr>
            <a:spLocks noChangeArrowheads="1"/>
          </p:cNvSpPr>
          <p:nvPr/>
        </p:nvSpPr>
        <p:spPr bwMode="auto">
          <a:xfrm>
            <a:off x="9137651" y="3486150"/>
            <a:ext cx="2857500" cy="857250"/>
          </a:xfrm>
          <a:prstGeom prst="rect">
            <a:avLst/>
          </a:prstGeom>
          <a:solidFill>
            <a:srgbClr val="993300"/>
          </a:solidFill>
          <a:ln w="25400" algn="ctr">
            <a:solidFill>
              <a:srgbClr val="994733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en-US" sz="1800">
                <a:solidFill>
                  <a:srgbClr val="FFFFFF"/>
                </a:solidFill>
                <a:latin typeface="Corbel" pitchFamily="34" charset="0"/>
              </a:rPr>
              <a:t>Ступінь полімеризації</a:t>
            </a:r>
          </a:p>
        </p:txBody>
      </p:sp>
      <p:cxnSp>
        <p:nvCxnSpPr>
          <p:cNvPr id="20490" name="Прямая со стрелкой 13"/>
          <p:cNvCxnSpPr>
            <a:cxnSpLocks noChangeShapeType="1"/>
          </p:cNvCxnSpPr>
          <p:nvPr/>
        </p:nvCxnSpPr>
        <p:spPr bwMode="auto">
          <a:xfrm>
            <a:off x="3138985" y="1773239"/>
            <a:ext cx="1132450" cy="1433511"/>
          </a:xfrm>
          <a:prstGeom prst="straightConnector1">
            <a:avLst/>
          </a:prstGeom>
          <a:noFill/>
          <a:ln w="50800" algn="ctr">
            <a:solidFill>
              <a:srgbClr val="9933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3803651" y="3486150"/>
            <a:ext cx="1714500" cy="857250"/>
          </a:xfrm>
          <a:prstGeom prst="rect">
            <a:avLst/>
          </a:prstGeom>
          <a:solidFill>
            <a:srgbClr val="993300"/>
          </a:solidFill>
          <a:ln w="25400" algn="ctr">
            <a:solidFill>
              <a:srgbClr val="994733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lt1"/>
                </a:solidFill>
                <a:latin typeface="+mn-lt"/>
              </a:rPr>
              <a:t>Мономер </a:t>
            </a:r>
          </a:p>
        </p:txBody>
      </p:sp>
    </p:spTree>
    <p:extLst>
      <p:ext uri="{BB962C8B-B14F-4D97-AF65-F5344CB8AC3E}">
        <p14:creationId xmlns:p14="http://schemas.microsoft.com/office/powerpoint/2010/main" val="255892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1508" name="Picture 4" descr="_03140112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8" y="333376"/>
            <a:ext cx="10943167" cy="615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098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356</TotalTime>
  <Words>488</Words>
  <Application>Microsoft Office PowerPoint</Application>
  <PresentationFormat>Довільний</PresentationFormat>
  <Paragraphs>123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0" baseType="lpstr">
      <vt:lpstr>Depth</vt:lpstr>
      <vt:lpstr>Хімічна промисловість України</vt:lpstr>
      <vt:lpstr>Значення хімічної промисловості</vt:lpstr>
      <vt:lpstr>Чинники розміщення підприємств</vt:lpstr>
      <vt:lpstr>Галузева структура</vt:lpstr>
      <vt:lpstr>Гірничо-хімічна промисловість</vt:lpstr>
      <vt:lpstr>Основна хімія</vt:lpstr>
      <vt:lpstr>Презентація PowerPoint</vt:lpstr>
      <vt:lpstr>Полімеризація этилену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Хімія органічного синтезу</vt:lpstr>
      <vt:lpstr>Лакофарбова промисловість</vt:lpstr>
      <vt:lpstr>Хіміко-фармацевтична промисловість</vt:lpstr>
      <vt:lpstr>Райони хімічної промисловості</vt:lpstr>
      <vt:lpstr>Проблеми та перспективи розвитку хімічної промисловості України</vt:lpstr>
      <vt:lpstr>Домашнє 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Хімічна промисловість України</dc:title>
  <dc:creator>Ihor</dc:creator>
  <cp:lastModifiedBy>Ihor</cp:lastModifiedBy>
  <cp:revision>57</cp:revision>
  <dcterms:created xsi:type="dcterms:W3CDTF">2015-01-26T13:55:08Z</dcterms:created>
  <dcterms:modified xsi:type="dcterms:W3CDTF">2015-04-26T19:51:39Z</dcterms:modified>
</cp:coreProperties>
</file>