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501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2008-2009</c:v>
                </c:pt>
                <c:pt idx="1">
                  <c:v>2009-2010</c:v>
                </c:pt>
                <c:pt idx="2">
                  <c:v>2010-2011</c:v>
                </c:pt>
                <c:pt idx="3">
                  <c:v>2011-2012</c:v>
                </c:pt>
                <c:pt idx="4">
                  <c:v>2012-2013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</c:v>
                </c:pt>
                <c:pt idx="1">
                  <c:v>13</c:v>
                </c:pt>
                <c:pt idx="2">
                  <c:v>8</c:v>
                </c:pt>
                <c:pt idx="3">
                  <c:v>11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2008-2009</c:v>
                </c:pt>
                <c:pt idx="1">
                  <c:v>2009-2010</c:v>
                </c:pt>
                <c:pt idx="2">
                  <c:v>2010-2011</c:v>
                </c:pt>
                <c:pt idx="3">
                  <c:v>2011-2012</c:v>
                </c:pt>
                <c:pt idx="4">
                  <c:v>2012-2013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2008-2009</c:v>
                </c:pt>
                <c:pt idx="1">
                  <c:v>2009-2010</c:v>
                </c:pt>
                <c:pt idx="2">
                  <c:v>2010-2011</c:v>
                </c:pt>
                <c:pt idx="3">
                  <c:v>2011-2012</c:v>
                </c:pt>
                <c:pt idx="4">
                  <c:v>2012-2013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597184"/>
        <c:axId val="21644032"/>
        <c:axId val="7498368"/>
      </c:bar3DChart>
      <c:catAx>
        <c:axId val="21597184"/>
        <c:scaling>
          <c:orientation val="minMax"/>
        </c:scaling>
        <c:delete val="0"/>
        <c:axPos val="b"/>
        <c:majorTickMark val="out"/>
        <c:minorTickMark val="none"/>
        <c:tickLblPos val="nextTo"/>
        <c:crossAx val="21644032"/>
        <c:crosses val="autoZero"/>
        <c:auto val="1"/>
        <c:lblAlgn val="ctr"/>
        <c:lblOffset val="100"/>
        <c:noMultiLvlLbl val="0"/>
      </c:catAx>
      <c:valAx>
        <c:axId val="21644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Кількість переможців</a:t>
                </a:r>
              </a:p>
            </c:rich>
          </c:tx>
          <c:layout>
            <c:manualLayout>
              <c:xMode val="edge"/>
              <c:yMode val="edge"/>
              <c:x val="7.2593475157710557E-2"/>
              <c:y val="0.189745958980654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597184"/>
        <c:crosses val="autoZero"/>
        <c:crossBetween val="between"/>
      </c:valAx>
      <c:serAx>
        <c:axId val="7498368"/>
        <c:scaling>
          <c:orientation val="minMax"/>
        </c:scaling>
        <c:delete val="1"/>
        <c:axPos val="b"/>
        <c:majorTickMark val="out"/>
        <c:minorTickMark val="none"/>
        <c:tickLblPos val="none"/>
        <c:crossAx val="216440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89ABC-68EF-4CDE-A044-7340DD4BFF8E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C9DD8-B4AD-4283-BB58-FEEDD42ED8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68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0E6E3-A07B-4A7D-A32C-7838530640B6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F026F-9D28-4418-9540-F205D1ED0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87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F026F-9D28-4418-9540-F205D1ED0E1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3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F026F-9D28-4418-9540-F205D1ED0E1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18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264696" cy="6027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493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5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МІЖНАРОДНА СПІВПРАЦЯ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0290"/>
            <a:ext cx="3888432" cy="221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6" y="1124744"/>
            <a:ext cx="398906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1\Desktop\Луцьк\DSCN0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798333"/>
            <a:ext cx="4176464" cy="229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43608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42900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Акція посадки дерев з швейцарськими школярами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342900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 колі швейцарських друзів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27784" y="621166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Обласний семінар за участю віце-президента товариства «Жива земля»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537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9104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ГУРТКОВА РОБОТА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2" y="1193742"/>
            <a:ext cx="3682752" cy="223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17404"/>
            <a:ext cx="3816424" cy="2219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84375" cy="244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4" y="4017404"/>
            <a:ext cx="3672408" cy="2219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3"/>
            <a:ext cx="3384375" cy="244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574" y="342900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Виступ учасників хорового гуртка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3645023"/>
            <a:ext cx="338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Учасники драмгуртка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623731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Виступ членів військово-патріотичного гуртка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6237312"/>
            <a:ext cx="338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Заняття спортивного гуртка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934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«ШКОЛА </a:t>
            </a:r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ВЧИТЕЛЕМ </a:t>
            </a:r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СТОЇТЬ»</a:t>
            </a:r>
            <a:b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</a:t>
            </a:r>
            <a:r>
              <a:rPr lang="uk-UA" sz="4400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Іван Франко</a:t>
            </a:r>
            <a:endParaRPr lang="ru-RU" sz="4400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uk-UA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Потуторській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 ЗОШ І-ІІІ ступенів працюють 28 досвідчених педагогів</a:t>
            </a:r>
          </a:p>
          <a:p>
            <a:pPr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10 вчителів вищої кваліфікаційної категорії</a:t>
            </a:r>
          </a:p>
          <a:p>
            <a:pPr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9 вчителів із званням «старший вчитель»</a:t>
            </a:r>
          </a:p>
          <a:p>
            <a:pPr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Протягом 5 років двоє вчителів брали участь в обласному етапі конкурсу «Вчитель року»</a:t>
            </a:r>
          </a:p>
          <a:p>
            <a:pPr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</a:rPr>
              <a:t>Досвід роботи двох вчителів вивчено районною методичною радою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267892" cy="32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22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ОРГАНІЗАЦІЯ ПРОФІЛЬНОГО НАВЧАННЯ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i="1" dirty="0" smtClean="0"/>
              <a:t>У 2008 році запроваджено профільне навчання:</a:t>
            </a:r>
          </a:p>
          <a:p>
            <a:pPr>
              <a:buFont typeface="Wingdings" pitchFamily="2" charset="2"/>
              <a:buChar char="§"/>
            </a:pPr>
            <a:r>
              <a:rPr lang="uk-UA" i="1" dirty="0" smtClean="0"/>
              <a:t>2008-2010рр. </a:t>
            </a:r>
            <a:r>
              <a:rPr lang="uk-UA" i="1" dirty="0"/>
              <a:t>-</a:t>
            </a:r>
            <a:r>
              <a:rPr lang="uk-UA" i="1" dirty="0" smtClean="0"/>
              <a:t> два профільні класи: філологічний та універсальний</a:t>
            </a:r>
          </a:p>
          <a:p>
            <a:pPr>
              <a:buFont typeface="Wingdings" pitchFamily="2" charset="2"/>
              <a:buChar char="§"/>
            </a:pPr>
            <a:r>
              <a:rPr lang="uk-UA" i="1" dirty="0" smtClean="0"/>
              <a:t>2009-2013рр. – по дві різнопрофільні групи в межах одного класу: спортивна та універсальна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36004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70547"/>
            <a:ext cx="3600400" cy="262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8" y="33265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РОБОТА ШКІЛЬНОГО ПСИХОЛОГА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619128" cy="4724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uk-UA" b="1" i="1" dirty="0" smtClean="0"/>
              <a:t>Проводить діагностику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Організовує консультаційну і просвітню роботу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Здійснює </a:t>
            </a:r>
            <a:r>
              <a:rPr lang="uk-UA" b="1" i="1" dirty="0" err="1" smtClean="0"/>
              <a:t>корекційно-відновлювальну</a:t>
            </a:r>
            <a:r>
              <a:rPr lang="uk-UA" b="1" i="1" dirty="0" smtClean="0"/>
              <a:t> та розвивальну роботу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068960"/>
            <a:ext cx="3024336" cy="247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309634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81128"/>
            <a:ext cx="2950622" cy="223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234"/>
            <a:ext cx="3024336" cy="2410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9727"/>
            <a:ext cx="2952328" cy="2232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38437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7809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Monotype Corsiva" pitchFamily="66" charset="0"/>
              </a:rPr>
              <a:t>Я – добра мама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2627620"/>
            <a:ext cx="249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Monotype Corsiva" pitchFamily="66" charset="0"/>
              </a:rPr>
              <a:t>Я – мудрий наставник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3024336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352925" cy="357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512" y="613017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Я активна у громадському житті району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4744" y="63263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Я – творчий вчитель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188640"/>
            <a:ext cx="2448272" cy="175432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Monotype Corsiva" pitchFamily="66" charset="0"/>
              </a:rPr>
              <a:t>Поляк 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Monotype Corsiva" pitchFamily="66" charset="0"/>
              </a:rPr>
              <a:t>Ольга Михайлівна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427512"/>
            <a:ext cx="86868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Формування позитивного іміджу сільської школи для підвищення якості навчально-виховного процесу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4039985" cy="302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2348880"/>
            <a:ext cx="4038600" cy="3777283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/>
              <a:t>ПОЛЯК ОЛЬГА МИХАЙЛІВНА</a:t>
            </a:r>
          </a:p>
          <a:p>
            <a:pPr marL="0" indent="0" algn="ctr">
              <a:buNone/>
            </a:pPr>
            <a:r>
              <a:rPr lang="uk-UA" dirty="0" smtClean="0"/>
              <a:t>директор </a:t>
            </a:r>
            <a:r>
              <a:rPr lang="uk-UA" dirty="0" err="1" smtClean="0"/>
              <a:t>Потуторської</a:t>
            </a:r>
            <a:r>
              <a:rPr lang="uk-UA" dirty="0" smtClean="0"/>
              <a:t> ЗОШ І-ІІІ ступенів Бережанського району</a:t>
            </a:r>
          </a:p>
          <a:p>
            <a:pPr algn="ctr">
              <a:buFont typeface="Wingdings" pitchFamily="2" charset="2"/>
              <a:buChar char="q"/>
            </a:pPr>
            <a:r>
              <a:rPr lang="uk-UA" sz="1800" dirty="0" smtClean="0"/>
              <a:t>вчитель вищої кваліфікаційної категорії, «старший вчитель»</a:t>
            </a:r>
          </a:p>
          <a:p>
            <a:pPr algn="ctr">
              <a:buFont typeface="Wingdings" pitchFamily="2" charset="2"/>
              <a:buChar char="q"/>
            </a:pPr>
            <a:r>
              <a:rPr lang="uk-UA" sz="1800" dirty="0" smtClean="0"/>
              <a:t>стаж керівної роботи – 9 років</a:t>
            </a:r>
          </a:p>
          <a:p>
            <a:pPr algn="ctr">
              <a:buFont typeface="Wingdings" pitchFamily="2" charset="2"/>
              <a:buChar char="v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064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ЗОВНІШНІ ФАКТОРИ ІМІДЖУ ШКОЛИ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3600400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i="1" dirty="0" smtClean="0"/>
              <a:t>Зовнішній вигляд навчального закладу та матеріально-технічне забезпечення</a:t>
            </a:r>
          </a:p>
          <a:p>
            <a:pPr>
              <a:buFont typeface="Wingdings" pitchFamily="2" charset="2"/>
              <a:buChar char="v"/>
            </a:pPr>
            <a:r>
              <a:rPr lang="uk-UA" i="1" dirty="0" smtClean="0"/>
              <a:t>Рейтинг школи в районі</a:t>
            </a:r>
          </a:p>
          <a:p>
            <a:pPr>
              <a:buFont typeface="Wingdings" pitchFamily="2" charset="2"/>
              <a:buChar char="v"/>
            </a:pPr>
            <a:r>
              <a:rPr lang="uk-UA" i="1" dirty="0" smtClean="0"/>
              <a:t>Школа – осередок національно-патріотичного життя села</a:t>
            </a:r>
          </a:p>
          <a:p>
            <a:pPr>
              <a:buFont typeface="Wingdings" pitchFamily="2" charset="2"/>
              <a:buChar char="v"/>
            </a:pPr>
            <a:r>
              <a:rPr lang="uk-UA" i="1" dirty="0" smtClean="0"/>
              <a:t>Міжнародні </a:t>
            </a:r>
            <a:r>
              <a:rPr lang="uk-UA" i="1" dirty="0" err="1" smtClean="0"/>
              <a:t>зв</a:t>
            </a:r>
            <a:r>
              <a:rPr lang="en-US" i="1" dirty="0" smtClean="0"/>
              <a:t>’</a:t>
            </a:r>
            <a:r>
              <a:rPr lang="uk-UA" i="1" dirty="0" err="1" smtClean="0"/>
              <a:t>язки</a:t>
            </a:r>
            <a:r>
              <a:rPr lang="uk-UA" i="1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uk-UA" i="1" dirty="0"/>
              <a:t>Висвітлення важливих подій в ЗМІ</a:t>
            </a:r>
            <a:endParaRPr lang="ru-RU" i="1" dirty="0"/>
          </a:p>
          <a:p>
            <a:endParaRPr lang="uk-UA" i="1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381642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36302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8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ВНУТРІШНІ ФАКТОРИ ІМІДЖУ ШКОЛИ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700808"/>
            <a:ext cx="3555504" cy="452244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b="1" i="1" dirty="0" smtClean="0"/>
              <a:t>Ефективна кадрова політика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Творча, доброзичлива атмосфера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Демократичний стиль управління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Впровадження і використання педагогічних нововведень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Організація гурткової роботи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/>
              <a:t>Робота практичного психолога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1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30622"/>
            <a:ext cx="3816424" cy="267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51520"/>
          </a:xfrm>
        </p:spPr>
        <p:txBody>
          <a:bodyPr>
            <a:noAutofit/>
          </a:bodyPr>
          <a:lstStyle/>
          <a:p>
            <a:pPr algn="ctr"/>
            <a:r>
              <a:rPr lang="uk-UA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Рейтинг школи в районі за результатами олімпіад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356869"/>
              </p:ext>
            </p:extLst>
          </p:nvPr>
        </p:nvGraphicFramePr>
        <p:xfrm>
          <a:off x="539553" y="836714"/>
          <a:ext cx="8280919" cy="616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714"/>
                <a:gridCol w="1437367"/>
                <a:gridCol w="1223946"/>
                <a:gridCol w="1330656"/>
                <a:gridCol w="1036236"/>
              </a:tblGrid>
              <a:tr h="683107"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школи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Диплом І ступеня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Диплом ІІ ступеня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Диплом ІІІ ступеня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Всього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Бережанська ЗОШ</a:t>
                      </a:r>
                      <a:r>
                        <a:rPr lang="uk-UA" baseline="0" dirty="0" smtClean="0"/>
                        <a:t> 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62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Бережанська гімназія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Бережанська ЗОШ  №2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36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Бережанська ЗОШ №3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35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>
                          <a:solidFill>
                            <a:srgbClr val="C00000"/>
                          </a:solidFill>
                        </a:rPr>
                        <a:t>Потуторська</a:t>
                      </a:r>
                      <a:r>
                        <a:rPr lang="uk-UA" dirty="0" smtClean="0">
                          <a:solidFill>
                            <a:srgbClr val="C00000"/>
                          </a:solidFill>
                        </a:rPr>
                        <a:t> ЗОШ 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C00000"/>
                          </a:solidFill>
                        </a:rPr>
                        <a:t>12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Жуківська</a:t>
                      </a:r>
                      <a:r>
                        <a:rPr lang="uk-UA" dirty="0" smtClean="0"/>
                        <a:t>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Рогачинська</a:t>
                      </a:r>
                      <a:r>
                        <a:rPr lang="uk-UA" baseline="0" dirty="0" smtClean="0"/>
                        <a:t> 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Куропатницький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Рекшинський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Саранчуківська</a:t>
                      </a:r>
                      <a:r>
                        <a:rPr lang="uk-UA" dirty="0" smtClean="0"/>
                        <a:t>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Курянівська</a:t>
                      </a:r>
                      <a:r>
                        <a:rPr lang="uk-UA" dirty="0" smtClean="0"/>
                        <a:t>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Мечищівська</a:t>
                      </a:r>
                      <a:r>
                        <a:rPr lang="uk-UA" dirty="0" smtClean="0"/>
                        <a:t>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Нараївська</a:t>
                      </a:r>
                      <a:r>
                        <a:rPr lang="uk-UA" dirty="0" smtClean="0"/>
                        <a:t> ЗОШ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4862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Словятинський</a:t>
                      </a:r>
                      <a:r>
                        <a:rPr lang="uk-UA" baseline="0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7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Результати ІІ етапу олімпіад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150650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07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УЧНІ – ГОРДІСТЬ ШКОЛИ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4339208" cy="4827166"/>
          </a:xfrm>
        </p:spPr>
        <p:txBody>
          <a:bodyPr>
            <a:normAutofit fontScale="62500" lnSpcReduction="20000"/>
          </a:bodyPr>
          <a:lstStyle/>
          <a:p>
            <a:r>
              <a:rPr lang="uk-UA" i="1" dirty="0" smtClean="0"/>
              <a:t>За 45 років школу закінчили 1223 учні </a:t>
            </a:r>
          </a:p>
          <a:p>
            <a:r>
              <a:rPr lang="uk-UA" i="1" dirty="0" smtClean="0"/>
              <a:t>37 випускників нагороджено золотими та срібними медалями</a:t>
            </a:r>
          </a:p>
          <a:p>
            <a:r>
              <a:rPr lang="uk-UA" i="1" dirty="0" smtClean="0"/>
              <a:t>За 5 років із 104 випускників на державну форму навчання у вищі навчальні заклади поступили 42 учні</a:t>
            </a:r>
          </a:p>
          <a:p>
            <a:r>
              <a:rPr lang="uk-UA" i="1" dirty="0" smtClean="0"/>
              <a:t>У 2010 році випускниця школи </a:t>
            </a:r>
            <a:r>
              <a:rPr lang="uk-UA" i="1" dirty="0" err="1" smtClean="0"/>
              <a:t>Карпишин</a:t>
            </a:r>
            <a:r>
              <a:rPr lang="uk-UA" i="1" dirty="0" smtClean="0"/>
              <a:t> Оксана на ЗНО одержала з української мови і літератури та математики по 200 балів</a:t>
            </a:r>
          </a:p>
          <a:p>
            <a:r>
              <a:rPr lang="uk-UA" i="1" dirty="0" smtClean="0"/>
              <a:t>Випускниця 2012 року </a:t>
            </a:r>
            <a:r>
              <a:rPr lang="uk-UA" i="1" dirty="0" err="1" smtClean="0"/>
              <a:t>Николишин</a:t>
            </a:r>
            <a:r>
              <a:rPr lang="uk-UA" i="1" dirty="0" smtClean="0"/>
              <a:t> Богдана видала власну збірку новел «Загублені </a:t>
            </a:r>
            <a:r>
              <a:rPr lang="uk-UA" i="1" dirty="0" err="1" smtClean="0"/>
              <a:t>пазли</a:t>
            </a:r>
            <a:r>
              <a:rPr lang="uk-UA" i="1" dirty="0" smtClean="0"/>
              <a:t>» </a:t>
            </a:r>
            <a:endParaRPr lang="ru-RU" i="1" dirty="0"/>
          </a:p>
        </p:txBody>
      </p:sp>
      <p:pic>
        <p:nvPicPr>
          <p:cNvPr id="1030" name="Picture 6" descr="E:\Клас_11_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47167"/>
            <a:ext cx="345638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фото 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37965"/>
            <a:ext cx="327558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19" y="2924944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8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uk-UA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– ОСЕРЕДОК НАЦІОНАЛЬНО-ПАТРІОТИЧНОГО ЖИТТЯ СЕЛА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0" y="1167737"/>
            <a:ext cx="389866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4"/>
            <a:ext cx="339052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ФОТО. ПОЛЯК О.М\IMG_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5330"/>
            <a:ext cx="3456384" cy="2161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. ПОЛЯК О.М\IMG_2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48793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342900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Відзначення 97 річниці боїв на горі </a:t>
            </a:r>
            <a:r>
              <a:rPr lang="uk-UA" b="1" dirty="0" err="1" smtClean="0"/>
              <a:t>Лисоня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36096" y="3212976"/>
            <a:ext cx="319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Біля </a:t>
            </a:r>
            <a:r>
              <a:rPr lang="uk-UA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err="1" smtClean="0"/>
              <a:t>ятника</a:t>
            </a:r>
            <a:r>
              <a:rPr lang="uk-UA" b="1" dirty="0" smtClean="0"/>
              <a:t> Івана </a:t>
            </a:r>
            <a:r>
              <a:rPr lang="uk-UA" b="1" dirty="0" err="1" smtClean="0"/>
              <a:t>Гавдиди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62373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Святкування Дня незалежності України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6237312"/>
            <a:ext cx="319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Вечір </a:t>
            </a:r>
            <a:r>
              <a:rPr lang="uk-UA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smtClean="0"/>
              <a:t>яті В</a:t>
            </a:r>
            <a:r>
              <a:rPr lang="en-US" b="1" dirty="0" smtClean="0"/>
              <a:t>’</a:t>
            </a:r>
            <a:r>
              <a:rPr lang="uk-UA" b="1" dirty="0" err="1" smtClean="0"/>
              <a:t>ячеслава</a:t>
            </a:r>
            <a:r>
              <a:rPr lang="uk-UA" b="1" dirty="0" smtClean="0"/>
              <a:t> Чорновола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0900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2008 році відкрито музей села </a:t>
            </a:r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Потутори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035829" cy="26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11076"/>
            <a:ext cx="4035829" cy="26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2100263"/>
            <a:ext cx="39782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941168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Робота експедиційних загонів в рамках Всеукраїнського руху учнівської молоді «Моя земля – </a:t>
            </a:r>
            <a:r>
              <a:rPr lang="uk-UA" sz="2800" b="1" dirty="0" err="1" smtClean="0">
                <a:latin typeface="Monotype Corsiva" pitchFamily="66" charset="0"/>
              </a:rPr>
              <a:t>земля</a:t>
            </a:r>
            <a:r>
              <a:rPr lang="uk-UA" sz="2800" b="1" dirty="0" smtClean="0">
                <a:latin typeface="Monotype Corsiva" pitchFamily="66" charset="0"/>
              </a:rPr>
              <a:t> моїх батьків»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196752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Збір матеріалу для написання історії села </a:t>
            </a:r>
            <a:r>
              <a:rPr lang="uk-UA" sz="2800" b="1" dirty="0" err="1" smtClean="0">
                <a:latin typeface="Monotype Corsiva" pitchFamily="66" charset="0"/>
              </a:rPr>
              <a:t>Потутори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655</TotalTime>
  <Words>495</Words>
  <Application>Microsoft Office PowerPoint</Application>
  <PresentationFormat>Экран (4:3)</PresentationFormat>
  <Paragraphs>142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Презентация PowerPoint</vt:lpstr>
      <vt:lpstr>Формування позитивного іміджу сільської школи для підвищення якості навчально-виховного процесу</vt:lpstr>
      <vt:lpstr>ЗОВНІШНІ ФАКТОРИ ІМІДЖУ ШКОЛИ</vt:lpstr>
      <vt:lpstr>ВНУТРІШНІ ФАКТОРИ ІМІДЖУ ШКОЛИ</vt:lpstr>
      <vt:lpstr>Рейтинг школи в районі за результатами олімпіад</vt:lpstr>
      <vt:lpstr>Результати ІІ етапу олімпіад</vt:lpstr>
      <vt:lpstr>УЧНІ – ГОРДІСТЬ ШКОЛИ</vt:lpstr>
      <vt:lpstr>ШКОЛА – ОСЕРЕДОК НАЦІОНАЛЬНО-ПАТРІОТИЧНОГО ЖИТТЯ СЕЛА</vt:lpstr>
      <vt:lpstr>У 2008 році відкрито музей села Потутори</vt:lpstr>
      <vt:lpstr>МІЖНАРОДНА СПІВПРАЦЯ</vt:lpstr>
      <vt:lpstr>ГУРТКОВА РОБОТА</vt:lpstr>
      <vt:lpstr>«ШКОЛА ВЧИТЕЛЕМ СТОЇТЬ»                       Іван Франко</vt:lpstr>
      <vt:lpstr>ОРГАНІЗАЦІЯ ПРОФІЛЬНОГО НАВЧАННЯ</vt:lpstr>
      <vt:lpstr>РОБОТА ШКІЛЬНОГО ПСИХОЛОГА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57</cp:revision>
  <dcterms:created xsi:type="dcterms:W3CDTF">2013-11-12T11:04:30Z</dcterms:created>
  <dcterms:modified xsi:type="dcterms:W3CDTF">2013-11-21T08:51:08Z</dcterms:modified>
</cp:coreProperties>
</file>