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6" r:id="rId2"/>
    <p:sldId id="274" r:id="rId3"/>
    <p:sldId id="275" r:id="rId4"/>
    <p:sldId id="276" r:id="rId5"/>
    <p:sldId id="279" r:id="rId6"/>
    <p:sldId id="256" r:id="rId7"/>
    <p:sldId id="268" r:id="rId8"/>
    <p:sldId id="257" r:id="rId9"/>
    <p:sldId id="269" r:id="rId10"/>
    <p:sldId id="258" r:id="rId11"/>
    <p:sldId id="259" r:id="rId12"/>
    <p:sldId id="270" r:id="rId13"/>
    <p:sldId id="280" r:id="rId14"/>
    <p:sldId id="271" r:id="rId15"/>
    <p:sldId id="264" r:id="rId16"/>
    <p:sldId id="260" r:id="rId17"/>
    <p:sldId id="272" r:id="rId18"/>
    <p:sldId id="267" r:id="rId19"/>
    <p:sldId id="263" r:id="rId20"/>
    <p:sldId id="273" r:id="rId21"/>
    <p:sldId id="278" r:id="rId22"/>
    <p:sldId id="265" r:id="rId23"/>
    <p:sldId id="277" r:id="rId24"/>
  </p:sldIdLst>
  <p:sldSz cx="9144000" cy="6858000" type="screen4x3"/>
  <p:notesSz cx="6735763" cy="9799638"/>
  <p:embeddedFontLst>
    <p:embeddedFont>
      <p:font typeface="UkrainianLazurski" panose="02027200000000000000" pitchFamily="18" charset="0"/>
      <p:regular r:id="rId25"/>
      <p:bold r:id="rId26"/>
      <p:italic r:id="rId27"/>
      <p:boldItalic r:id="rId28"/>
    </p:embeddedFont>
    <p:embeddedFont>
      <p:font typeface="UkrainianJournalSans" panose="020B7200000000000000" pitchFamily="34" charset="0"/>
      <p:regular r:id="rId29"/>
      <p:bold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CCCC"/>
    <a:srgbClr val="800000"/>
    <a:srgbClr val="6699FF"/>
    <a:srgbClr val="33CC33"/>
    <a:srgbClr val="66FF66"/>
    <a:srgbClr val="00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4" d="100"/>
          <a:sy n="64" d="100"/>
        </p:scale>
        <p:origin x="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A0F49-282E-4EF7-AB98-82F2AB53C4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144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1239050286_russian-embroidery-ornament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D"/>
              </a:clrFrom>
              <a:clrTo>
                <a:srgbClr val="F7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2"/>
          <a:stretch>
            <a:fillRect/>
          </a:stretch>
        </p:blipFill>
        <p:spPr bwMode="auto">
          <a:xfrm>
            <a:off x="0" y="0"/>
            <a:ext cx="47625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1239050286_russian-embroidery-ornament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D"/>
              </a:clrFrom>
              <a:clrTo>
                <a:srgbClr val="F7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2"/>
          <a:stretch>
            <a:fillRect/>
          </a:stretch>
        </p:blipFill>
        <p:spPr bwMode="auto">
          <a:xfrm>
            <a:off x="4381500" y="0"/>
            <a:ext cx="47625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8" descr="1 (13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284288"/>
            <a:ext cx="3714750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EF3FBA-C7C1-451B-ACBE-CFBA334D2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927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endParaRPr lang="uk-UA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D8B18-4AAA-4995-9F4A-E496260A9B2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680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DEFF1-B4A7-4C38-90E0-93E69009FF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Текст 2"/>
          <p:cNvSpPr>
            <a:spLocks noGrp="1"/>
          </p:cNvSpPr>
          <p:nvPr>
            <p:ph type="body" idx="13"/>
          </p:nvPr>
        </p:nvSpPr>
        <p:spPr>
          <a:xfrm>
            <a:off x="10896600" y="291985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1382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1015B-7928-4F91-A6BD-5370974EAB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DE">
            <a:alpha val="7294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7B1E2D4-6E22-46B4-B77C-135988832DBB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&#1093;&#1086;/&#1056;&#1072;&#1085;&#1086;&#1082;%20&#1091;%20&#1083;&#1110;&#1089;&#1110;.ppsx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250" y="1524000"/>
            <a:ext cx="8229600" cy="2392363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Lazurski" panose="02027200000000000000" pitchFamily="18" charset="0"/>
              </a:rPr>
              <a:t>Дієприкметниковий зворот. Відокремлення дієприкметникових зворотів (після означуваних іменників)</a:t>
            </a:r>
            <a:endParaRPr lang="uk-UA" sz="36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krainianLazurski" panose="020272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9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1048"/>
            <a:ext cx="8229600" cy="567153"/>
          </a:xfrm>
        </p:spPr>
        <p:txBody>
          <a:bodyPr/>
          <a:lstStyle/>
          <a:p>
            <a:r>
              <a:rPr lang="uk-UA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Цікаво знати</a:t>
            </a:r>
            <a:endParaRPr lang="uk-UA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krainianJournalSans" panose="020B7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4296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uk-UA" sz="2200" b="1" i="1" dirty="0" err="1" smtClean="0">
                <a:solidFill>
                  <a:srgbClr val="800000"/>
                </a:solidFill>
                <a:latin typeface="UkrainianLazurski" panose="02027200000000000000" pitchFamily="18" charset="0"/>
              </a:rPr>
              <a:t>Ад</a:t>
            </a:r>
            <a:r>
              <a:rPr lang="en-US" sz="2200" b="1" i="1" dirty="0" smtClean="0">
                <a:solidFill>
                  <a:srgbClr val="800000"/>
                </a:solidFill>
                <a:latin typeface="UkrainianLazurski" panose="02027200000000000000" pitchFamily="18" charset="0"/>
              </a:rPr>
              <a:t>’</a:t>
            </a:r>
            <a:r>
              <a:rPr lang="uk-UA" sz="2200" b="1" i="1" dirty="0" err="1" smtClean="0">
                <a:solidFill>
                  <a:srgbClr val="800000"/>
                </a:solidFill>
                <a:latin typeface="UkrainianLazurski" panose="02027200000000000000" pitchFamily="18" charset="0"/>
              </a:rPr>
              <a:t>єктивація</a:t>
            </a:r>
            <a:r>
              <a:rPr lang="uk-UA" sz="2200" b="1" i="1" dirty="0" smtClean="0">
                <a:solidFill>
                  <a:srgbClr val="800000"/>
                </a:solidFill>
                <a:latin typeface="UkrainianLazurski" panose="02027200000000000000" pitchFamily="18" charset="0"/>
              </a:rPr>
              <a:t> </a:t>
            </a:r>
            <a:r>
              <a:rPr lang="uk-UA" sz="22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– це </a:t>
            </a:r>
            <a:r>
              <a:rPr lang="uk-UA" sz="2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граматичний спосіб розрізнення форм </a:t>
            </a:r>
            <a:r>
              <a:rPr lang="uk-UA" sz="22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слова за місцем наголосу. Якщо наголос падає на суфікс – це прикметник, на корінь – дієприкметник. </a:t>
            </a:r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r>
              <a:rPr lang="uk-UA" sz="2000" dirty="0" smtClean="0"/>
              <a:t>                      </a:t>
            </a:r>
            <a:r>
              <a:rPr lang="uk-UA" sz="2000" dirty="0" smtClean="0">
                <a:latin typeface="UkrainianJournalSans" panose="020B7200000000000000" pitchFamily="34" charset="0"/>
              </a:rPr>
              <a:t>Наприклад: </a:t>
            </a:r>
            <a:r>
              <a:rPr lang="uk-UA" sz="2000" dirty="0">
                <a:latin typeface="UkrainianJournalSans" panose="020B7200000000000000" pitchFamily="34" charset="0"/>
              </a:rPr>
              <a:t>картопля </a:t>
            </a:r>
            <a:r>
              <a:rPr lang="uk-UA" sz="2000" dirty="0" err="1">
                <a:latin typeface="UkrainianJournalSans" panose="020B7200000000000000" pitchFamily="34" charset="0"/>
              </a:rPr>
              <a:t>пече́на</a:t>
            </a:r>
            <a:endParaRPr lang="uk-UA" sz="2000" dirty="0">
              <a:latin typeface="UkrainianJournalSans" panose="020B7200000000000000" pitchFamily="34" charset="0"/>
            </a:endParaRP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                      </a:t>
            </a:r>
            <a:r>
              <a:rPr lang="uk-UA" sz="2000" dirty="0" smtClean="0"/>
              <a:t>                     </a:t>
            </a:r>
            <a:r>
              <a:rPr lang="en-US" sz="2000" dirty="0" smtClean="0"/>
              <a:t>  </a:t>
            </a:r>
            <a:r>
              <a:rPr lang="uk-UA" sz="2000" dirty="0" err="1" smtClean="0">
                <a:latin typeface="UkrainianJournalSans" panose="020B7200000000000000" pitchFamily="34" charset="0"/>
              </a:rPr>
              <a:t>пе́чена</a:t>
            </a:r>
            <a:r>
              <a:rPr lang="uk-UA" sz="2000" dirty="0" smtClean="0">
                <a:latin typeface="UkrainianJournalSans" panose="020B7200000000000000" pitchFamily="34" charset="0"/>
              </a:rPr>
              <a:t> картопля;</a:t>
            </a:r>
          </a:p>
          <a:p>
            <a:pPr marL="0" indent="0">
              <a:buNone/>
            </a:pPr>
            <a:r>
              <a:rPr lang="uk-UA" sz="2200" b="1" i="1" dirty="0">
                <a:solidFill>
                  <a:srgbClr val="800000"/>
                </a:solidFill>
                <a:latin typeface="UkrainianLazurski" panose="02027200000000000000" pitchFamily="18" charset="0"/>
              </a:rPr>
              <a:t>Субстантивація</a:t>
            </a:r>
            <a:r>
              <a:rPr lang="uk-UA" sz="2000" dirty="0" smtClean="0"/>
              <a:t> </a:t>
            </a:r>
            <a:r>
              <a:rPr lang="uk-UA" sz="2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- перехід дієприкметника (або будь-якої іншої частини мови) в іменник. </a:t>
            </a:r>
          </a:p>
          <a:p>
            <a:pPr marL="0" indent="0">
              <a:buNone/>
            </a:pPr>
            <a:endParaRPr lang="uk-UA" sz="2000" dirty="0" smtClean="0"/>
          </a:p>
          <a:p>
            <a:pPr marL="0" indent="0">
              <a:buNone/>
            </a:pPr>
            <a:r>
              <a:rPr lang="uk-UA" sz="2000" dirty="0" smtClean="0"/>
              <a:t>                       </a:t>
            </a:r>
            <a:r>
              <a:rPr lang="uk-UA" sz="2000" dirty="0" smtClean="0">
                <a:latin typeface="UkrainianJournalSans" panose="020B7200000000000000" pitchFamily="34" charset="0"/>
              </a:rPr>
              <a:t>Наприклад: Поранений кулею солдат;</a:t>
            </a:r>
          </a:p>
          <a:p>
            <a:pPr marL="0" indent="0">
              <a:buNone/>
            </a:pPr>
            <a:endParaRPr lang="uk-UA" sz="2000" dirty="0" smtClean="0"/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                                       </a:t>
            </a:r>
            <a:r>
              <a:rPr lang="uk-UA" sz="2000" dirty="0" smtClean="0">
                <a:latin typeface="UkrainianJournalSans" panose="020B7200000000000000" pitchFamily="34" charset="0"/>
              </a:rPr>
              <a:t>поранений згадував.</a:t>
            </a:r>
          </a:p>
          <a:p>
            <a:pPr marL="0" indent="0">
              <a:buNone/>
            </a:pPr>
            <a:endParaRPr lang="uk-UA" sz="2000" dirty="0"/>
          </a:p>
        </p:txBody>
      </p:sp>
      <p:sp>
        <p:nvSpPr>
          <p:cNvPr id="10" name="Выгнутая вверх стрелка 9"/>
          <p:cNvSpPr/>
          <p:nvPr/>
        </p:nvSpPr>
        <p:spPr bwMode="auto">
          <a:xfrm>
            <a:off x="3421380" y="2111277"/>
            <a:ext cx="1219200" cy="228600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Выгнутая вверх стрелка 10"/>
          <p:cNvSpPr/>
          <p:nvPr/>
        </p:nvSpPr>
        <p:spPr bwMode="auto">
          <a:xfrm flipH="1">
            <a:off x="3459480" y="2783326"/>
            <a:ext cx="1219200" cy="245477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188960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UkrainianJournalSans" panose="020B7200000000000000" pitchFamily="34" charset="0"/>
              </a:rPr>
              <a:t>Яка?</a:t>
            </a:r>
            <a:endParaRPr lang="uk-UA" sz="1600" dirty="0">
              <a:latin typeface="UkrainianJournalSans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2597172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UkrainianJournalSans" panose="020B7200000000000000" pitchFamily="34" charset="0"/>
              </a:rPr>
              <a:t>Яка?</a:t>
            </a:r>
            <a:endParaRPr lang="uk-UA" sz="1600" dirty="0">
              <a:latin typeface="UkrainianJournalSans" panose="020B7200000000000000" pitchFamily="34" charset="0"/>
            </a:endParaRPr>
          </a:p>
        </p:txBody>
      </p:sp>
      <p:sp>
        <p:nvSpPr>
          <p:cNvPr id="14" name="Выгнутая вверх стрелка 13"/>
          <p:cNvSpPr/>
          <p:nvPr/>
        </p:nvSpPr>
        <p:spPr bwMode="auto">
          <a:xfrm flipH="1">
            <a:off x="3649980" y="4221652"/>
            <a:ext cx="1828800" cy="304800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Выгнутая вверх стрелка 14"/>
          <p:cNvSpPr/>
          <p:nvPr/>
        </p:nvSpPr>
        <p:spPr bwMode="auto">
          <a:xfrm>
            <a:off x="3602535" y="5013144"/>
            <a:ext cx="1219200" cy="245477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6380" y="4035498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UkrainianJournalSans" panose="020B7200000000000000" pitchFamily="34" charset="0"/>
              </a:rPr>
              <a:t>Який?</a:t>
            </a:r>
            <a:endParaRPr lang="uk-UA" sz="1600" dirty="0">
              <a:latin typeface="UkrainianJournalSans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0580" y="4883062"/>
            <a:ext cx="1543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UkrainianJournalSans" panose="020B7200000000000000" pitchFamily="34" charset="0"/>
              </a:rPr>
              <a:t>Що робив?</a:t>
            </a:r>
            <a:endParaRPr lang="uk-UA" sz="1600" dirty="0">
              <a:latin typeface="UkrainianJournalSa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057" y="136658"/>
            <a:ext cx="8229600" cy="838200"/>
          </a:xfrm>
        </p:spPr>
        <p:txBody>
          <a:bodyPr/>
          <a:lstStyle/>
          <a:p>
            <a:r>
              <a:rPr lang="uk-UA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Вправа «Снігова кулька»</a:t>
            </a:r>
            <a:endParaRPr lang="uk-UA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krainianJournalSans" panose="020B7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7257" y="1585118"/>
            <a:ext cx="3276600" cy="2971800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Розкидані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вкриті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обважнілі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оповите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4800600" y="808037"/>
            <a:ext cx="3276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uk-UA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Довідка:</a:t>
            </a:r>
          </a:p>
          <a:p>
            <a:pPr marL="0" indent="0">
              <a:buFontTx/>
              <a:buNone/>
            </a:pPr>
            <a:endParaRPr lang="uk-UA" sz="1400" dirty="0"/>
          </a:p>
          <a:p>
            <a:pPr marL="0" indent="0">
              <a:buFontTx/>
              <a:buNone/>
            </a:pPr>
            <a:r>
              <a:rPr lang="uk-UA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від насіння</a:t>
            </a:r>
          </a:p>
          <a:p>
            <a:pPr marL="0" indent="0">
              <a:buFontTx/>
              <a:buNone/>
            </a:pPr>
            <a:r>
              <a:rPr lang="uk-UA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вітром</a:t>
            </a:r>
          </a:p>
          <a:p>
            <a:pPr marL="0" indent="0">
              <a:buFontTx/>
              <a:buNone/>
            </a:pPr>
            <a:r>
              <a:rPr lang="uk-UA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тишею</a:t>
            </a:r>
          </a:p>
          <a:p>
            <a:pPr marL="0" indent="0">
              <a:buFontTx/>
              <a:buNone/>
            </a:pPr>
            <a:r>
              <a:rPr lang="uk-UA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плодами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2569366"/>
            <a:ext cx="7612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800000"/>
                </a:solidFill>
                <a:latin typeface="UkrainianLazurski" panose="02027200000000000000" pitchFamily="18" charset="0"/>
              </a:rPr>
              <a:t>Розкидані вітром, вкриті плодами, обважнілі від насіння, оповите тишею</a:t>
            </a:r>
            <a:endParaRPr lang="uk-UA" sz="4000" b="1" i="1" dirty="0">
              <a:solidFill>
                <a:srgbClr val="800000"/>
              </a:solidFill>
              <a:latin typeface="UkrainianLazurski" panose="02027200000000000000" pitchFamily="18" charset="0"/>
            </a:endParaRPr>
          </a:p>
        </p:txBody>
      </p:sp>
      <p:sp>
        <p:nvSpPr>
          <p:cNvPr id="6" name="Управляющая кнопка: документ 5">
            <a:hlinkClick r:id="" action="ppaction://noaction" highlightClick="1"/>
          </p:cNvPr>
          <p:cNvSpPr/>
          <p:nvPr/>
        </p:nvSpPr>
        <p:spPr>
          <a:xfrm>
            <a:off x="8372928" y="5867400"/>
            <a:ext cx="591457" cy="762000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753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uiExpand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G:\school video\2012-2013\балящук\IMG_03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1"/>
          <a:stretch/>
        </p:blipFill>
        <p:spPr bwMode="auto">
          <a:xfrm>
            <a:off x="558513" y="609600"/>
            <a:ext cx="8100000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6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7" r="2723" b="50000"/>
          <a:stretch/>
        </p:blipFill>
        <p:spPr>
          <a:xfrm rot="5400000">
            <a:off x="-228601" y="990601"/>
            <a:ext cx="4648202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3593" y="419008"/>
            <a:ext cx="3624942" cy="49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7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762000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spc="-180" dirty="0" smtClean="0">
                <a:solidFill>
                  <a:srgbClr val="800000"/>
                </a:solidFill>
                <a:latin typeface="UkrainianLazurski" panose="02027200000000000000" pitchFamily="18" charset="0"/>
              </a:rPr>
              <a:t>До щему у серці, до терпкого солодкого щему</a:t>
            </a:r>
          </a:p>
          <a:p>
            <a:r>
              <a:rPr lang="uk-UA" sz="3200" b="1" i="1" spc="-100" dirty="0" smtClean="0">
                <a:solidFill>
                  <a:srgbClr val="800000"/>
                </a:solidFill>
                <a:latin typeface="UkrainianLazurski" panose="02027200000000000000" pitchFamily="18" charset="0"/>
              </a:rPr>
              <a:t>Я кохаю Вкраїну, омиту прозорим дощем.</a:t>
            </a:r>
          </a:p>
          <a:p>
            <a:pPr algn="r"/>
            <a:r>
              <a:rPr lang="uk-UA" sz="2400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Любов Забашта</a:t>
            </a:r>
            <a:endParaRPr lang="uk-UA" sz="2400" dirty="0">
              <a:solidFill>
                <a:srgbClr val="800000"/>
              </a:solidFill>
              <a:latin typeface="UkrainianJournalSans" panose="020B7200000000000000" pitchFamily="34" charset="0"/>
            </a:endParaRPr>
          </a:p>
        </p:txBody>
      </p:sp>
      <p:sp>
        <p:nvSpPr>
          <p:cNvPr id="2" name="AutoShape 2" descr="data:image/jpeg;base64,/9j/4AAQSkZJRgABAQAAAQABAAD/2wCEAAkGBxMTEhUTExMVFhUXGB0aGBgYGBgeHRkbHSAdHRgfGh8gHyggHyAlGxcaITEiJSkrLy4uGCEzODMsNygtLisBCgoKDg0OGxAQGzEmICUvLi0wLS84LS4tLy8wLS0tLy0wLS8wLy8tLS01LTUtLy0rLS0vLTUtLS0tLS01LS0tLf/AABEIAKkBKgMBIgACEQEDEQH/xAAcAAACAwEBAQEAAAAAAAAAAAAEBQIDBgEHAAj/xABLEAACAQIEAwYCBAsFBwMFAQABAhEDIQAEEjEFQVEGEyJhcYEykRRCobEHFSNSYnKywdHh8DM0gpLxQ1NzorPC0kR0wxYkg7TTNf/EABsBAAIDAQEBAAAAAAAAAAAAAAECAwQFAAYH/8QANxEAAQQBAgMGBQMDBAMBAAAAAQACAxEhBDESQVEFE2FxkaEiMoGx8BRC0VLB8QYjYuFDU3IV/9oADAMBAAIRAxEAPwA8NHLFmryxHvfLH3eeWPYUvAKaZcNjq5UYhqPTH2o+eBnqmBCaZGu1PnjUZDjCkXMYw4zDYmtf1GKc2lEm6v6fWuhwNlu85UpVlKEgg+eMXxPh70HAJBQ7HA7ZrTfVHntgtu0gWn4wKnJRIueX+uFi08kPy5HRSy6iPU/MKdyP9kVwarpk079U/eMazJ5wVB588eZvn6wcOtJQ0mAC0mBqNo6YHo/hIq03YvSXSGKyAQJHKQTyvivKyOc2xwJ8wr2l72EU9pA8vdetNWjfHxaced8P/CKK9QKKLHmQhLEDqBpE3ONLkO0lBmC95BJjSwKkHpBxXdpJGi69M/ZXBqWE0TXnj7p4ixuZGOZlTpJAnHGqrO4xf9XFeyMqbBCT5fOrVVqZsRYjHknargb08zpYkqx+LeBP7sbjO5urQrGp3TAamEkGGGFXaPi65hkAENI0sfOxB8sbmja+J9t+Uj0WDqNQHDPzDHmFjc7le4rABpWJB8r4T12LOW649l4v2SpVcuoFnUC4vP52PP8AtDlF1fk1tMAxFh1xf02qbNgb/n3QIdCRx7kLW/gvJ7hg0QDPvjYV8ztGMHwLhuYpIi61pCpfxDxwNyF8pFvMYYZmq+XD1Tm0crHgamfFzAkEhSQD8sY2rdAZXOMg9/vVK/A2cM+Q19PPZPk7S5davdvUCsDFwYnzMQMc4t2poq4SnqrGJbuobSPnBPkMZfL1kAqNVan+UYuQDKgG0Cd4/d5YlTzNMVGoIhRioMhRHIcjykYryO07HYBNeOD7KwwTObkgfdN07R5exanXVZ8TFLL63+7GoOaQKIIIix6jljzav2jpKGV1YxZhAgzY8/PbFvCs4UJokkXlFJFla4G+99sO1rJ/lwRy3sf9JHvfBk5BWp4rxCATjH5nOtUOlZueQk41VHgzVBNQwOmCaGRp0fgUTieKWOIYFlVJYZJTZwFmMt2WUDXU33k3PsMDZ9oXTRBXqx3PvjT11dzYT92OU+DH65GJW6k3bz9FC/TE4YPqvP6fC0mdJqMfrNcT5DbGh4Vwkr4lpy3Ui041S5alTFlk8sRNZjvCjBk1rnigERpKPxuSr8WsTNRizHkDYYLy3Zmix11l1dAcFpmlXa56nHKmaJ2k4qmWQ7YVhkMQycq9zTpjSiqB0AGE2ezU4IrG3iYDAFSvTGxnDRM57pJ5BVbIVs242wPqqMbk4szXFaSCWI9sIs72vQWQYvRxPds1UDbtsp+NFIS7j0wC3aqlOx/yHGVq8dVrspJ9cD/jk/mr9uLTdJ/VlM1knSlvlEchjpJxoaHCZ3t7jBI4D5Bv69cUXauMbqNvZ8rhhZIziBGNoOzqHcOp+eBqvZQ/VcH1BGObrouqLuzZxsLWSk4+7w40Fbs1VH1Z9CDgb8Vkbo0+mJhqI3bFQHSyt3aQkNZ5elKhgHkqYuBc722647lM1kzFRZGvcw3gmZi2/L7owy4pwmabWhgCV9Ry98J+FZCm7IQCSbwQIJi4N8Z/aUJmjMjZC0AEEDnuc5Wx2U8RkRuYCScE8uScZnjtKk9L8lrADFrfVJJWAZBkHrjyrilM97UMGNZvBi9xj07iXD10q8ImkkgAb+oNuXvgXj3Dq+dotTH5I1GVhVZWuE5Sonbb3xkdnwCOLvWm75eRW1qZrk7shYzs5maKOgqMaXhqd4wGpnUeIKoJAmQBHO3TDHhRp1eI06Oo1Qa1QM9wGTR4FiYtpmR1HTA1LsBVpuo+k03CkyVRjE7yYInyucRHZk5dzWGcpnQS2lVKuZEWYrYwemJO9LXl4J9UO7aRRC9L4jwRqBWrlxTRY0MG182UKbbx/U4Mo8cz7FkWlQlW0Fhq8BES8MfEp8QHmp9/M17QVEZSe/qqRMEMbnmCovbkP9K8x2pqmClGqp8Qb4wdhoMkEHdhth26yR7fibxVzOf8qE6ZgcS13DfReqL2izFKmRmsszgNo7xCnikwvg5TYYzFdkdgz0aaUmcr8cuhi2uDABvFuRxnuC9saqI2umzy9MxV1CSrhl0krA6Xj1xbxDtTTV3NfJAd4oIC1JgrMEEASPFyP34uafVNbksrrV/a/r0UGo0Rkb819Lr70vTcn2myKppNUAKBurX/AFbeK/TGF/CDxeiz0jl1GmJLqpBJk2PMRHSb4a1O3SU2vk11IulWUAkwTYQCVF59zbGVz/FFzVXvWprTLm9NOsWN4Oo7mwwI3Q/FZLbBzf8A0MrpoZQBgOojH4UMnGKxM6mHhG9cEiZ1QSuq9pv8sJuK167sUVXIZwTB1WIIPii1z0w7FNQJNN5C6jABAHWZiLR7Y+yvE8urKCHBJA+pvNp8WKJ0ml34z7KyNRM/9oReY4dUbSupD4fqrom55XJidyeeCEpVlqd8qKzHSsGp9VdMzCATKctsAZkl3aqvxEpThPDompHhuQQR+l9Y2EAY2PBckMuq01AKyzks06pJAQaSOTRLDddjiMOYRdH1UzmuGFhOJ5jNUKaEgAKSAJVrmSYttc7zvgvssHzWZWo9cF5DNAEeGDYAbwOcbfO78KCT3IVYlWBQEXcgRsTH88HZwLlhRqUTTUwZCUwBOxkgaWxY0ro2S8RNCsX1rwVfUxvfHQFnw6fVeja2bawxEUBzxgE7YZgrZ0ED8w+L9w6csaLJ8cFYeGdQAkERv+7FruSQSwggdFWdKBh4IPitDUqADlgY1CZwJRk3Y4jnuIKiwuFDM0EHSirOFTnuIaMZnO8ZYtAa+IcRzLOcAfkqfiqMMa0Gna0WRZWRNqC80E+y3EVQDU2pjsOeC34hWeyqKY6tjLjtPSX+zpyesX+eFOb7RZioSFBA8hJ+eJP0hcbr1/hc0yVQ/j/taHiVUifyhY9bAfbjOZrOgTNUk9Fn/TCfM5h2PiYn1xSo64uxxcITN0/NxU69csZkn1OK4OGFA5cCX1seggYlmM5SIinTI8yQcS3ypTB/INS5KZ6YI+i/pp/mxSxnEYw1J8lfqLulOwGPjSA6fLGYyVSpuurDAcScWdceLdp3A0Da0WapjhZFJsSeRGOhj0HzwrOc56WGLaOYDdR64QxFSiVp2TMY4fMYHUnrhdx/jtHKU9dVoJ+FZAJ+ew6k2GEbGXGgnLwBZR2cydJlOqFkRq2gnHkfBtSVfEy6UMAIPiIIlix3PhttvtiPHc5Vz1emprL4lJVE1EIbnT5sVG/P0GEeXytSm5qVA9MLMCoLOSNrnVIn09MCeVndGAPJJIvpzFeO/kjDC7jExaBQPny9Pun9HjS9yXYmjU5agWNM2FwAsiJFwNx1wHR7Q1K1QIcwHUjS1PuYBmJcsXY2nyAnHyZ0XWULeRBk22EzBBnbpiQqnnpUT9aB95F/LFNjRGSOPHRWTxyftVTZerrIW6qYlRY/kzzsSC5BnyxTlaWYQXDsTTpDYHxKwLnSbSRPrGNFkULrXak4ABU0zAMgnwhrncGcDvmK6MgK021TtqBsFMmf1vsxaYYSLsqFwlBrCDqNpFzsCdIALMR0URz6TE7GwxcuTEoHJBJM3G0SACbefP8AdizNSZhYJ0LbcSykieY3GPqeaCmkq7mq6WA5UnPIhjsenkcM7WPjtkRNLotKw06QWUmr8N71EqAnWrOIA1IWViLqQAbKIH6R8sKM1lkdlcypFyFjTNvhm426nGlotArarha1eDeILtAB5Wm0nfGMo8UQJqFWorBhH5QEqAIEoZkTBm8dMAaw5L/itSGBv7cLS0soa7CotQIqye70E7SSSykHab8sS4j3saVdmQDa0S2+9zt1jBHYACrrLEOmhQGKiJYjvBYjxKDseXLBnDqHdoRVCzCqwOrna4MbmDba1zgSPMgwkHwnKlwriFJUqLq1al0RGw8/DIm+8zfGXrNVuyqRJabNENv8h0HnvjY8MyVIOVMW1kgERIC6Zm/1vPbH2YRBXohVABYmLnVLuCbuDcCNuXPYVJi0PoE3z6K1HF8N0kGVqU1VQoZmLKxuwuCDYkAxE3OHTZ+u1FWSWqIohaZXkZkyN+U7Ww0pcPpFF8AUSoi4A/KaYveNJA35DbCWnnWoGe8YKxKgLpPKTAYEc9x1viWLunsJBNjyqkJWlpWR49x7MZru3qKgOiLMIYjwk+Uwvh5Rg/Pcfp1nGX0MO7QkeMBR4dZM7/W+zDFeD0a5lBTVQQDL0y0kgSygW3HMbYv/ABXlKBK5mmgAsz05NjYSIgodiwNjuALkHBSAJQ9Wg1JHFOsKi1FUEMCh1Kw8RgWkCbSLdTjQdis/rqMukDUu8k/Dt852wBluLtTf6NQp0louxDLpXnzPIcpscAUOO1EadAVxI107ah0K7HlfGr2ZEXF2eVHavD0IWZr5BwgVsfz2W141xgURc35DCGlmc1WPhpP66YHzOFa9pNJUotRX5uzqw25JoHPnOC8rxnMZiR37kDcQFI+XpjajjaxtivM/wsZ7XuOfbZWZ3KVhZiAfQt/AYHpUaS+KtLH9JlAHoov9uO5rLECWLMT7k2vuemEw4OSzeIKoPO5+WLEUjJLaHZG6Q6dzBbzQP5SO4lxtPhooFHUAfvk4SVMw7G7MffDzLcKoD4izH5YaUc1RoiyKvnz+e+JOMMw0Wg2SNvyhZE8OqxPdvHoccpcOqsJCMR6Y1NftCp2j5YDbi77iqE9IJwRJIRsm76TkELS7MViJOkDzOL6HZVzc1FHsTj5+KyL1XJwur8RqMfjaOk2x3+6eaUGdx3pOn7OU1jxMTz2AOJ/iuh+YP8xxmWrMdyfnj6/ng927m5AwyHd69py9dl2MYa5XiLGx8XqBhUKeLqQHOfY489I1ruS0IS9vNPBmaZ3BH2YrzFSkR8f78C0VTq3zGL/o9I8z8xipTWnmr/xuHJK+K8Tp0E1l9rAR8R5AXx5j+M6uYzyVa3d91uTVdVCaSSoGsidhYA2YyLnG2/CAq00pPSP5SWUCAZDLDe+w98ec5nh9VqZbSAATuuqbWgyBN9ptB6Ymmdp/05bI/h4h9TkivLC7TRS97xBt0foMA355W54Jw6lWzGijWo6FTVTFNkYIwI8WlSCxuIJMCIg47xbsfTFZa1fib60EANpPKw0Em1wYAxjuFfSMoutBUWoKgRgBDFFCmPsiNj7Yv4nWerVaqBUlypaQqyYGrcgcjyG+MKFjI7a34qxZWpKXPNnHgFrMl2aWqmqjnGBYSwVRqBI+sNViBb2wv7W8IzSKiq9TMKZLDuZA0xYkSRJvAifFhBw18xTYOo8afDqamQGjceLfxTPlg3JdruJ0qipVZX7wGP7No0zPw+ZG+/zxOAxzhbc9VEeMfuwtN2R4Eijucy1Ud4iOoBKXX4gRM71BH6uNFmezeSpqahFU92GYflDsFExy2QYyH42JIqVKkVALHu7iCdJ2A5+8+WFPFe3GYUd2XB7w6B4BMNIn7vnh2sLW/ED51SBsnCGq9pKssaQ/JydK7MFmwJ0kTtOENOtT13Rk1MC0gT+lBi5nmYw4y+aqqGJgrpU+GlsSJaYkATzJG/LYfVMv9KTSV0mNS+DxXErEGIOxvI6YDXwOFkGvMq2YC3IOUrzfB2PiYHREiR8UCUi5tETflHngAdnlqEHTHLw2/rrjU9tOI0Ka0KCszPIJ+Eqijwwb2sLAcgDg7hFeiVQhg83IAA0xJ8RLDeOU7HFrTy6aOMukGeW5VOZkr3AMVPZuhXytIU6B0idU31G4a5nbwgRzFjirivB6lbUagksQS0GbSQJ6SxN8Pz2zy9KAKYeYgkMgE2uTM77wBgXPdvgoqTQpCJ0+NmK7BdQ0qDfeD/KX9Vpz/wCP2KiGmm/q91X2ZoNQWGgjx2JafFpF+vw4cMlKoyVQL0/zUUqSGZ/EZm5Yztbzxhm7Ql3JeuFJE6VQEbSBvvET54LzJpplaTBtOvUbR4jqpre/Rj6YyZgx0hc0VZ+iusL2tAJ2WtfNwpCIhBa0mIE6jsD9Yn2i+POuJcbomuzOHawA0joLTri3t+7BPF+P/RqVAoTDd4TAW+l4H2DFfF8y9GFq0QbDWG0xe7BDJ8+Qv5HDwadrgTWyD5nA1e6Ho9o6cf2dUwLQEG3nO2KM1x1DvTqDeAdJid/reX2Yjl3ytaR9HNOAZYMunlECBeY59b4ZcO7MUKhYFXAIkFhYDcERM7eeOeWtGQixjnGgruzVJs06mmUpuLLqJsVEzp0lY98bDL8BK0Xou+TYtJDkEOh6hgJ3vBtaOdsl2a7OJTenmFYFBI3UNDBgbExYewsb4fZriekuJG/gYgFY5yw9VE7W32lBqSymtv7JXwNcbcAhavYOqT4c5lR0s04Z8E7KPlCzVq9NxUACxAjTM/tDGZzOcdZCVS7k+Eq0qqiSZJMbEHYGxEnnquwdFa9J6mZSnU0OVWVmDpQkmbc+nI4uN10rjZKqO0sQFALNcTzJbiKoGGlaoQQBtC6v+bDStVoFaLOdEsw1RE6TBm3WD6HljRpm8jSqOncU9YIIYUlYX5LAsR7b+uFHHuLvUM0wwtu5Hnsq2HzxB3xbL3gdR8FN3dx93w2EdlMhlqqH4WmfGhE78iLTOF+d7LUxZaiM0/XgADkDAJJjnbbGbqcXrI9R6GXqGWUBipNgCH2BHxgfLBDVKxYH/wC5gnbQ8xK+U7asX29ozs+U49lVOihePiGfdV8W4WtFocIBaGAMEnkPPywFqpKA0J7qcH5qvXzGulWy9cUwBocUmmda6ptPwDnNx6Yz5DmkveqUcGINjA6jkQR5Y2tBr3al5Y4Vj88lm6rRCIAh2CfzzTBOKUwb0UPsBi9u0C7LlqI9ROEgGO6capiad1U7pibfj88qVEHypjHP/qGt1X/Iv8MKtOPtOD3TOi7u2dF7x3WPu68sHCiemJDLHpjyveBafdoDRirNVVpoztsoJPthp9G8xjEfhHqVV0IgBWNRBnSTJF4uYgW/SwBNGMuOBkomNwGAlNTItXYValQh3+rp+QFxsIxFuz23iaxmIIE8iQGiRjN8Peo9eo9bUxNMhZJIF1IVN4FtvLEjm69TQ01abLsoqbTvIIIPuMZk+rbqHW8WOWdvDyWpBCYW0w+eN/FP+z1Ns6ai/wBmyVComDqA2JAAi5MG/QnF3HeELljp74O8+IBY0A3BJLHebCMZ/s7nTls3UFlZk7xVFlLWUCeRtPTBXE89mq7tVakASRBUzGkgWi4iDeOXphO/Jux9UwhpRbPKPCAS0TF/flhzwSoAxDU2L+GBcEXBO+k7Hpz5bjBcVbMUx3jK6ACCQsEdefmPW+AeGdoqVKpTrMaz1EM3Ig7b7nbUN/rA8oPAuK4gAr0jPU2ZrBgdJgGG8QTV+cLEEc+eM9Qr1qh5U0BAYwPDJ38RHLlPLAtfts1J0NWmdUI263RkQT4ZgnSTHLUAdrx4B2+y9FT3tBmYttpUgqAIuSIOok89h1tI2VwaQMjpug5ota7KV8rSqGp37VG0kJI0hSQZIUELdtS32iZ5YR9pstWr1+81BkqBdnuQAA2kWtYmOl8aTIdoaVYIEpgl1SEFJSQH1gSApsJgmYEX3wxzCtURqhy7glQVlHBA8RA2WCJ2O3PfETX0dlIXOrdZKrwukVZWhgIU6iWKnkJMlYB5RHtiNXgVFF1MAqreSTaAT16A4ScKy+YSpUBSsqmk9zSq6WcDwW07zO9t+uPQa3F1p1RQ8ABQ+IkAfEAoKkc1kzP1Yxou1rQDTB6ClniJ5OXn1QHBuzFPM1lpVXampmCpAM7gDVIv6YfZv8FeW1JTbOZqagIH9jsoBj+z22x51xXOV6dWq7MTR+kMqIZQaASabI31RAABFz1JvjYZTtUlUq9SrpqADR418A5BZMnzJueeIZ5xI4ForCmha5racbWd7Q/glzKZhjlmR6IA0tVqAObXkBY+KeW2AV7HcSUaB9H0j6veyPOJBjYfLHoGb4t3gg1F2mxud+XtjPnirU9S/R2qeOVYOBaFPXadW++K8mG2MlTtIvJWYz3YXP1IBGXAE6R3gtO/1Rzxu8z2Wy7IA+ZqNAgTBAMybT58uuM7me1Mv4qLrzChjMR1i4md+u2Bc12kgnUCskkKCZvECYNoXFficcUpqaMgpxU7DVijLlcxTKtBOslSGBtEKemKcv2O4hShQ1AxEyahmJ56QRM8sR7Pdrc00GmECFwNREsJI1XncSfsxoMpx6qjCghpGimgBm7xmCt+cxaTBJ6mOVsMSHCnm0gc5h4mY8Vn6fYnMoQyikGPx3YiN5WUJBkA2jGe7TU8xQrd2WU2VpCgFoJjV5yPfSpxt63HKimH7pDYkozkNIm0E2IO5AOMtxDJV83WL04ZVSWOsCACdgxDddsMwtabI/v90uXDdZyj3zuPESZ58+f88XfjfN0laiH8Gosw0i7Qq39AoEcsbTinZxct+UpiSo1eOoYI2MjkZOxtbfGX4nRZQXNM6ah0kU5MdBF4gxB8sMNQwnDcI90RurOz/aCqXC1YIJAEKBHPqPS/XDmpxJSBylCeQ6W5/ff7sd3FSmwCLUvuWSbciPDtY/LBLVtJYNU0qDaFQEjqRNj5TiN7WuNhEOe0bJ/wrMeHvO+NJmJlAsg331G4n0tONFke0KrCsEf9PvRPuNAx53lc3li3jqED9USf8sxb0wXwrP5Td2ZlBNiSNUWm0kTY8sS8WKs+iAznhHrleiZvjtJ0inV7t+U6DPlYE/vxmH4arsxLTtcbHrvhTW4vllbWHY7+EC19vqgdLD7MaDIZ5HpK66iDNxp5GDvztjd7JmDWFoOehAHvuVh9rscCHAY6g37bBBDgqDcnHw4ZRH559xhulWnzLe4XE1pI5tz8xjWMzuaxeN3VKRkKA/2bn/H/ACxL6JR/3J/zNhrU4TU3Cz6EYr+i1PzDgd8Dz91x4/FbZ8653dvc/uxA5om0k+RJ+7FPdc2OJBzsi++PhjtRId3H1X00Rt5BSZo+Ix5YHzKioukqI6nEu7ve56YnpJwGzPY4OByi6NrhRWY4zw96YLjT3dgI367R1nz2xGlwdqq03M0x4XBO5UgKZA5eKY8saujrUmD7C+LVZucH9aD/AF7Y2oe3+AAPjB6myCVRdo3/ALXrvCeyuXprVLOHE6yxVTpAAEC0xacDcS4YEpuwVRpUnYDYThguZhWUalDfFotJ2NvbCrjWRqPQcUS7PrNTRUYflOoHhtYAAbWHmcaEX+oNKabRHLNUPG72/KUDtLJdlZTjfB2r5I6Y1OimbbyC33HHnz9iK60jUaAZgDUhBHn4tQPQFb2x6T2WymarpVQhsvS5sVux2Ggb23Jw3XsioIJrzF5NFZmCBEkgCDtGJdX2xBHJw8W29An3GFJp4G8JLl5XlPweZw0Kpah+UlNA7xJ+trkT0K/P5XcK/Bbm3vX0UVkWLBmI5xpkbdTj2DhnDKeXQrTuzGXfSAWjawtYYINAnGTP/qB5JETaHU7+nJSDSA74QPA8quVZe6EhQQqsZiQASTzaFWTzjDjifaRgukUzf6xgqPSDJ94wL3IG5GLEI2iV+Xy54rx9uTsPxZCY6Ru4Wa/+sqjUkPdprmCeRjmF/meWCOzGao5rvambKqyuqAzpBBGoWnTMtHsMEZ3s3RNHRRpxUWCstBYzeeU/1bGMrcHzdF2TQ5B0sQuiASsc9ztMWlcb+h7TbqrDd/6Tv510VWWIN8PFavtVwnI1QtDvHRdQZiCpFpKwZgHUAd8JqnZPh9KnqXOVG6KqqSZt0P8AQwuq8LzhaAlTQVI8LKCCSSCL8gYnFeayGZUDVRrwS9gdXxEHZZ+HTb1xoF0g/b7FIGRn949kdR7NZapJo16haSrKwSQDGk25Nf8AynBD5EUfyTM07ywgibi5OF/ZtMwjVQaFUBhTu6tPgao1pEf7T7Bh3mtLIoNKr3gAE920GO7mbGT4N/Xriwxx4B8OfqoHhvERxfZDtkgdJFSmZMCZIJiYsw5CYwrr8OoPcoAeZW0+vXFmYdgSmlgpBgsrSpvcAgciMV0PoiXqMx1QAul5FgT67jaLEYkbLE0klmfVc2J7xwh2EvThTU2PckCmCCo1mRI8U3M3DbjnhpS4jXRQiLTYLMEtcMYnleI8t8L+I1EkimGIWIMgEAdZIkk4pNTSI7lwdKDYciGLfFdjItIkEYjLIHm68d1KGyNFf2TPilZ6htl4JsxBLMBcyAsE7g7gGL+X3Z+oq0Xp1mrqwZgY0qGSNPiDczzF+WBMnRpZnM0kVqqlmAAemAAIi51HYm0dMP6vYpaTT3tDaICEHck7eWnlywRAy/hF+aic5wvKEzWZp93CNUcqSRrFKNV/igAxMzEb4ErZlqmkVO51mylEIYX+uQwEb7zjuc7NuC3dV6KAkEfkzqWOh5TaY+yTgZMlmWbS+bFTn4UGqxBuTJiYt6YV0LgabGE8czSPieULxfhfeMql1ZEEIWiYMTIkxfAR7OJa9MzyBWfccsaVcnV1kmo5IMHoZAPL1jE14ZEHRsQR4nsR/i54tMMrWcIaFBI6Muuys9xHhfcFGSkdW2kmk0m0MBoQaYn4gQRebTi5MvSrslKmuWNQj4SqyWWdQkruQJjrAi8E7jPAamZqtVerV1s4ZSDdDtC22vz/AIybwPsbQyynMZpapIYCnfSbzqMIAbeYxkat/wCkj7yXfYAVZ8hi1aY7vnhrEH+JKNI6qlFdMSEWnDC4UGVUeKQTBO/WcPvxUlJFRVAmWIJUNJ6gnf33wwr5jJ1KneF6qsQVIFZ1Bn85QY94xPP5WjWvrgABQA+wG24ib4xZe3H/AAmIOaepA/lWh2eHGpRbUkOQB6j1UH9ljgOrSRd3pj1LL94w/HBo+Gr/AMtM/wDbiD5HMD4alM/rUv4DBb/qHV/+389Ciex9Gf2D3SFrRFVL7RUXf/MMQ79v943+ZP8A+mHtTKVz8SUGHoQcL34I0n/7Wj9v8MTN/wBQarnJ9kP/AMXSH9oWtWvT3BHy/jiQrr+d9v8ALBneJ+atucbYj3qExCz0j+WPJUFfvwVAqp5f16kYnrXr8yP54s1UzyT5Y4TTH1V+WBSFqOtfzh9p/hjoZevyA/fj4NT/ADR8sRNWn+YD6YHCip94OnzI/jjgq9NI+WOCpT/NGOCqv5gx3ChXgptVJ3c/biIA8z7Y+FdemO/SBgVS6lIA8lPucfGkx3MYh9JxE5r+h/XnjqK6ire5A88dZo8sQV26Y+KE7x74C6uqibmP6/jhfxXiIFVl0zpgGbXwxt+dfyBOJZnKrWU6lllB0k2kkWn3j7MaPZWs/SakSEE2Kx41/hVtXD3jKSLg3H6bBjUMAMQIB2DEfuGNBxjOJQod+RKwPL4vh/5ivsThBmOz1VaPd06YLTuaiLAkteQ2qSed/Pqx7UcIfO5VKKlkOiGIKFZKaTbWJiTF+mPoXfyVm1j9zHayua4uaj6PEzsjMIOmCtzB6C0x1Frk40HY3iXf/k2Yse7VwSpBgqpIY7E+LbeBfGbzvYpqfdolSuaujdQi6hARr97uTJjzO4GJdm6r5TPU0r08yylSCzUywDaaYR9YtpApERJINQ4gbIWuypnRBzP8LfZjhFAsdVRwTv4lAB8pGM3mewdOoAGzimOqr0A/O6KMZ3tB2qRMzWIBKmpuDcAH3+WFVfterky1SOsk2jpYchjhqHsNtal4LFErWcV/B0tOjWqjMNARmaFABCgs2zHp9uMjw/jeXDajULh4EMrATY7xp5DfyxM9qW0uKbvBVgQeYIuIUibSOXtvhNl6uRrMEQVEDGwZQQTcn63kQJ5Y4vDsuapY7H7lpk7XUFNONBdSGkB5Pkfqj7NsHt2gWolyFYmYXePP1AO2MXnMvlwqumXq6ipA/JgLNoaZiJO8E+QtNnB+FVa5ZUqKCsEq+sGDO3h/ROHgn7v5W46Lp4+P5imPE8/U1eFx0B3MeYk/O22DOwNdmzrfSHITum+qY1SmnYRtqtiI7HZqAA9EnpL/APhe3lgPN8IzWUYVCy3JQimKrHafEAgIFvnGLbwwjia6j0VUFww5v1XoWT4nknatoqatFTSbG5gC0Daxv64JOfye3eLPof4Y8vTviAtNHBMToFQFjyJ8O8z8zjUcC7PsKTtmmqIzNCrpVn0rctDA/W8vqjyxmavX/pW2548tz6KaOFspoBa3I5rLmoqowLmYGlvvi2A6nFzP5SlU3idJI+ybYqyWWy1JjUpo4qeILrNoaJggWECw2vgjv1i9vQj98Y8d2jqhq5+9IOwHTr59VsaWDumkUqTnMq0TpE+X8hj48KyzHUpAJ6EicTelTa8qRyJE+W+BRwek3wqp/Vc/+UYqAgcyPz6K3gbEhSqdngW1LVcW5E+vIjFT8KzSkFK0gcj9keH9+IVuDkAhWqLPRpA62t9+KqNHMJYVrD84eceeJQ4kfOD5hMLPNEhc2pvBWPIkn25bcsffS8z/ALk/MfwxBuIZocqZFr/6xGBzxnN8qdCOXiP8cEMcdw31pdwk8gmjVCBOryAjna/pv8+WOHNSd977jY9ffpgn6MACpFiDBME/fJ3A9sXEIumIIFhy6X/d74gsKLiCA72IO02n+hjrV4+o28A9Sdvng5swBCgT7f1/U4qqZozBgdPX+U4F3yRvwVWmoRsRsJ6z+7Fy0mA0mBfrNv3XItPXA54lAYmZX1tG/XmMRp5vVEfm2PPaZ/oYJa7ouoo1aQ21D+flixQnUn7JwuqOxCiLiQf3H52wMNZB3aSDtJImSb22I/q2AIr5ruG+acGvSBg/f/X9DHHroNh9h+z7MBJkyIYgf4iZHp5/xxdAWJY3IA22tbA4AhQRLZq4hBfniJrN5RP+n24rUkyAAAGuWta0+8YsZfigSRs38PP2wOFDAXBqZiDOwM9fT0xIUove2846xCgEkljsPa8Dl7YspKSSzGw5chvz5nCkIWu06c3kx5/u/ngpX03I9uZ9MVUcyoRqhB0qJExcA7+XvgCt2kpkrCyJ8UkSFI3F8WINBNqGOfGL4TVXna8f5VaWZrXcLkXxqq57pQwCsxkx4vCCRF4iR0wu7LZusaZqVkJctBVVC6QBIMen9XwDxDitOp3TMrBqbGFV0gi4ggtvEXjcYB7JUaxUU211XDy1QkWBJ38U9ev8PWaOWaLTcepOW3ZNdcZ5rPc1hNN2Kv7dMj1su8kFadSLwQTEg8pkCQZ2x3hvH67U6opslUpTfS4BJV0iA6z4t+VzPLD7vqaVBTVEFOqCyNpEawRq1k7lpmcEZ6QNYqVUi2mnSV/F106C3rccsZj+3n94JGsIvx+4AKtCANi4HBeSZbsoKqmo5IZiTEWBk2M+Y8sXP2UoKmplckC+ljc+QxpKPaZKlOq9axpVPFFIoxDEikGE/EV0kgm04IqcTosXpg+JBcgC3M3m5g/bj1+m1kHdAyRU71G2+a5rIfDKT8LsenNY7gXCKD1GVQ2pd0e8dZ6++NLR7IUOeWpe9Nf4Yx/BOIVKGYHcr3zmQFIPiAkwIE7ScbLMdrcxU/tFfLtSpVCrFKggld5bTJGmZUEWiL4kh1TC2mtCjkhcTZcUdw3s3RLuiUEBp6dUIv15Igb/AFd8VdpODaDQWmVpkl4tvpR2IECZtPscKuCcdpqTUrNWzLd2C41tTkgqFYeMatJbc3E2vEvuH16tVVq50NRUVPyFGsGqOnhK1JcnU2pWYAt154pdpa9kMJ4qs7Dn7e/gptNA8yCrKiDVes1FaSUyq6mqCVC/DKsCPrKxKyepgwYY5jRTBqV6o0kwugglj023tJxyhWpkEUgqU2csumfEWBJZupnr0GBu58TEG43AUSTuBv0NvXHk5e1p3uPB8I9/Xkft7rdZpWn50TkuM5ddeh2BY/WHwwNlgT+led8FPm6VRdTaWEbnoN98KMxl2tvcc5/09vI4DzOUBsEgiZ1Svyjbl8PTlOM5zBI7jc431Jsq02Fg+VPPolAgaWK+SuQPlPniD8IkRr1D9IX8riNsZDO+AwEZ/FIhGJk3A1MYufPzxblO0mc1FDS0i8sbxaw5tyJnz5Yl/SyVbHeqctI2K0X4vqJZRYAAaSB9hG+/PFNXLuN1ci8SCbnrFj8rYoTtRpUNUU6dpi7W+qBci4wwyvaOi8gG45SA20/CTPPniMsmbkt+qFvHJArxBlBUEjkJLT9sQb+mCPxo20TbeN/sOCqPGqDiVqSB1H9E/wA8W91RfYU2MR8I2P7sI6h8zVxcObUuTigJ8VMARcmRt5EeuBzxnL/7tv8AKf4YaPwykTYEHaQ52956/diB4JT/AEv+T/xwQ6Hna4OYojOkVNL7zA+wTPqcC0Ks1EEPAEaDy20k+LyvN+UY+Dd4VkDUoPhuLKYvznY+p9MSZVCGFNzuJtudUjnAmImTEWw4AGF1BVJmKoqMbaSpubAETAnyAOLK2VZWBJ1WPtI9YNypE9MXvSAXVJAIAJv00jTy3E+/ngrKCFho0ixJubWnmdx/UYBdzC4upK68liqgMDafEDqibHlHK959iZlaRjWAV5Ceg63gm/sZwRl1SdIOxk3I3HP3+/H1SqVSSQwEr5Ek7ee8exwpdeAEC7kuU8sOQaAJCzJkQP3CPTyxLOZpaYBuL6WA35gwdum3THHpM6qFOlbib7EyPOwWPfzwOcslMxMsTqJa5BaZkcuX24AAOSl3OUXSfUuseFYBBMkkRP3/AHYHNNFQADU0KsxJveT0AMXO2I1apq38SLMMbidQCjT7nfFppoF+MALAMi7gTpmOsb+WODV2yuZpgNvFgu0jr5ETidGrJAF2nxRyANyfXC9MxqGikJ0xJJ2sNPneD7jBlIJSEWkG5IgsIvHzn7MAt6oEYRFGneb673vA/nt8vTAOYqd6VCyaCmGIa5aRAIFzJi3ni2s5Y91SPTU0/CD8I9TePT5k8NoBaZpoPgBjkS0EAgnmTJna+B8otK40LSvj3GPo6BGDd7Vp3KmAvsZImcZb8cgiHCsBtO49xf54z3F8vm6bFszTrBubOCR/muvXY4J7P5OtUr5cihWKGohLBG0ldQJIJAEaec49roItPotMSHAncm8E+Gen8rzk0sksnTwTelnmb4AxMiwuSTMeZ2ONVUdsnSpkyatZ1DSfh56R5/wOCOE5elRpVRlzqOpg1Tw6p1MIB28EmCd8Z6jTNfhbIWLtQqkhmJDOUbwltyNQgz58sZGs7R/WfABwx2L6npfQA5rni6WlpdI6M8Uhs9E5zeUZ1zWX2ZG72iYBImGkTazTbli7hvFBUorWkgMFSqJggmApEbEM98Qy/EV05XNtbWO6b1aDceWg+knCbLRks82Xv9GzCsyNMCWA1CYHiEEgDkBjO7sPaQdxn+f5V/wKPzzUajtls6JOoFKqnT3sQyA/nFdUX/fhbl6mTo1WpDJkgHXq1kliToaVAAiwttMYY5rJPmKb0PD9IoVdVNzIBiGWTFhpdSfbDbJJro95SqUKlbQwWuR4NQMQIJMBh9mJYGyPqKMnyBIA8cbA9PQKOQRt+IjKAbs7kAwqGmlFyr6VJA1yCNWg+K08gIwGnCVEuYGiTPPaTHqBjzzjHEa+V4iK1d0NUgM+gzKnw6ecfDOkHaIJx6Vls6zaUsUYAi9/EPDMWsGAPrj0fZ8D9Kwh7y4nrkDy58+Z9FmSU92BSv7PU6SO1RN6s6mJuWPOG522/li/iHD2ZodtRW4O1xsem8WFsB5ZVo0wjgKCSqszdLk2k2B3Iwfw3vXpOohlURTOss2pSyspJAO6xPynGV25p6f+qBGwBH8f3CtaOQs+FLlptcSJEEDmBNvbF1HNktBgHV4RaTAgT/LqMGgKi95XBRRAEi7HlA38/wCjimlw/KVn1BmdqcQwaN42tf4YPoeuMjTwyag1GwnxG3qSB7q9JqYmfOUJk+KhoDmHK6rj0t7M0fPFy5gqhLgEIpJPVR05zA+3CfttwQhqb0xIJkqTebDkPhMTtcj5D5PiRNNNRMQ2oHcBiCPbS09YjDdyHNDm9cjpVqVtPFjmn2hC/gBUjmDYA7WmwuPswHmco9nWRysbbTqJUyZtztfAbZotVphQ0h3Qt6qWAP6NiJ8r4P4dWbRUU6dPeQOUr4fledrYBY5mU+QqqWfYOyaC2mBbUI2mTAEwdt/3icTzCKQXRtj4oFrMQJtbcSRHzwdlOJUq2le8AYTGxB8MEbAwDy/0wFxDJKTTJJ7k3YAM2qwCqNo5mTeRzizsaA+iKXApXSy+XqsNRZXUawhIZoB2GknTeDHOR0we+bIuoQ6RpJ1eIC26iNsLsq9Aq4RFqFi8rGhjF1Bkg2WBHl8yuEVU8Xd06yU1EAN8KnnE2G4sTzxZkb1vHX8tOFfl+NlgAsBibEzDWG0CJttMx8sN14wIE6p52woNKnq1ar7qhIkSYFgZiZ6jocXHKZbma08/ydXfn9XFd8cZ5IENTfh9NQfDDODY8yCvMxsRfFzZCx1Nu3Ikfoj78UO1UoTQBkAQR8rExIn7sXFdBhmDL93X1/mcUyT1/lRHfdRo1oAUDwB9O1h53P595xMju4OrUpJE9STv/mt5asCPmDUpm0qXm3JRLL7SoBnecW/RwLMdTcomAecetsOQBuhSjm60pCsbmxiNr+LyFj88daktNVJuoDMJ++PcH3GKqFXT3YI1sT8RgASqzv5BreXPAzZOpVgk6FvBJMaGC8uvKMOGja6CKufibAoikkkFrm5Bbwja0hh8j0walNZVyJdlAkGRAN5Htv5jFIiAFABdBJvIMGPlqwLmuKBu9RSVKQI52JErHoT7nC8N/KPy0avZd4zxYrWoJfxybC1p+0acEU1FVPESdREkeRn1+sb4pyuWXMMpcadA2As0zJB3AkyDv6YlSEMEgQyMtrQdIK/O/PlzvhiAAANxv7rtsdFfkqiiqQFMMvxQNJg+GfOH38sC5/MTUNNPid2jnuFWZEwLc+uIZWkaNNQ6+PxEhZtcBfsb7PkBwGhVGY79zCEMoHneTFuStHr5YdjBZdeB7rqA+JPRVNJVTdxd2ECwYyeZkAHlFsXcZrfkhQVodtIsQGjynrGF9NWerVqk/k+70Db4tR1GehDKMZpc9rzqVW8VPWO7uLeIKPYD75wYoeI2OWfr0QDbz0Wj4pmq2Uy4FGozM+hV13gnVJg2uWWRt92Ce2GZrHJjTUFIsAGJJAuQIt/phX2mzpGZpoRrRyGI/N0kMzdYGmfY7xiP4QuIoFFAqXDFfhgAkzYE225c4OGZDxPjPCLJu8JOEGlzsojU+G1QZDjWCQSRLMdJEx+d9mGfZrLo3DwhtrMPYi5YAm9xPLflvgPPaTwo6VI1KBA3kHwjrff3x92Pzfe5Fqc+JBp8UTyCzfeww8llrn/8kKxjqi0ywzGT7mm2kLUUgk3IRwfWSA0nznnj7itBczkZsxpsDqFiIInTYwdIHzjrhN+DnOHVVpTriINhMgSfm0e+NFwioKNQ5epcszKPNXOpST7qvqDhZGuZJw3sb9Vzhk15qjg/Glrs5VTrpSDsSbGQDzBNNR9nLH2azqUMvTNDLDQahFeklimoaqhU7giDtYwRbcZHIheG59iSCKsmAT4fCjmZP6bC8Y3R0U6uuAVqxO5Es7ef6w9TgyxNjfbbIIsbj8o7dEpaHZIWW4r2Ky2dZq6Zg1PB4VWJZRJMlgfFJMe2A/ohYq5erKRoLRqAEfD4drDboMPeE8PbJB27xDQ7uoaRd1nvGAKoBG0Bj7jfC7i+dpGkVp1VRpYkrEwrQoBWNxe3QY3ezJnycYeeICqPPxGPp47rO1EYDhwlVo0JoNWoy+KNXi06hpMeHaOXli7J9pXy+YdlQ1dQRbaATcmI/WZvMk8pwdlMrQen9Idl0fA2hUJZpkxIgWEk+fpjvZ1MlTdHoUCGU2ZqrMYYEEnVzA1W88Nqu0o4eJrGFxHTa62JP9rSx6d8gvkm+Zyz1aYqmBWqKWWk4Ij9Ak7Ebf1OJ5LKNSYO5oqY21FjtewA2vsemFudz41MKuoxVOnVN/DAI8tx0wBxXN93USnq8NT4ZnlqknmY1AQOo6YxotdrK4A4Af8AyMDoOVAeFq/+iYd05zfEaNV2AsZCkneZIX7ZjpOIZrh0klWQtEhSPzBAm8xKj2wrrcN11VqKIBiSP95LFZtyhBO/2YCPGD9KKgHxwD7ggMp9SdvLqMVY4KxGdgrYHRElTl6ysJjwhmAJ1ElRtfaCNxYzc4nmqRompVuQwJAXaIJgjYnwsZtvfDLLVlqq6EzpBAYje4YHoYgbdMRfLmdVisDbeQRHncbfrDBEn9Xl5o3lJPxcnxKSrVCzppP1mANRVBFgT8ifbFVLPnQwgioStoMa1JmYOwJUzN4kYnWUqiUyY0uCrNIHJnAtzECRO+BuIZJ6Dh16sPhv4WMxzJgUzPn54tNAdgnyTVSb5IU6rLUNNZBcFgBsSoUk/W8MR64o4nkT3xqJUUqEJKMWkxDCPWY2sDhVwvOGYFRrK8yu8eMQRAJ0j0tHK8OC5j8tUpPctSOlrfEukxAndAxETYc8HunNJN7D2QOEVl+AVCzFQqtWprJWW0sDqaSZtKgCb+E7Yt+mZlfDCWt4ng26jTY4D7M8VfU81TK1I0xH68TvZlPoh62NrZ1SxJzMGTI0NY8xgv4uLheAfoUG3yK0K8RO4mFBVQLqd4k9ZEC+As5SrNVZWMqAIU3krEMII36b3+cqX92qelP7zhjT/vHuv7SYzgA04C4/D+eSWV8tUpJUbUCujwwYbURJPoL9d8fZnOOWeAZUkCDvrsAOUkr7YJ4h9T/8n7D4C5v/AMX99PDsPFRIRAtEjJPJlgsFIEnYMQZAI3Aqf5geWI5bODVpeQyhdXqpU+9nHpOCMx9f/D/8uF9L+0r/AKw/Yo4MQ4zn82SEo3iuZOumlPc8j5AP+yjfPAOUyRZu9PhDAvA9GkEn2G0WxbR/vC/rJ/02wTX+Kn/wqv3jHDDaHRMTw4Cl9OFHkWCgJa5J1sJ8jAmOmLK5CKrsrTqAM8tIqGflvNoOBf8Aan/iJ/8AHifGf7FfSr/0auEoFw8UtJdmq1Wuw7qL7OwJFp03W2xne4J8sOMnnlqVCoOpRGojZTUmJ8zO2KOzPwP+r/5YC7L/ANvmfSl+2cTlgc13/GvcrpDRpNOJui02WmRBEQeWxUegEmPPCHI5MNUNRVTQoJkNOrmrEREyD8hfFvFt63qv7C4F7G/DX/4R/abBjaREXX+FScNMTThNGnmMxVrai2rwhW0lSrqBK9INNp6nVyIwBx9BWrVAQWWSANp0k87C8mLHr0x9+DL48x+v/wBz4uofEf16n34Z47uUgftAA9FHH8xV+cU1OHaqQmDMNfbTNuu98ffg8Z4qF1jYiw/xA+jARPIj2Y5r+5Vff9kYWfg+/s29v+3Au4XjxSu2Kh2ZyFKjmKq6yWB1lbAS3igXMae5a3SrizjtY0M9RqkCGKqTJuskrcmARq97clOAD/f3/wCKf2aWLu3nw5f1X/oVcSAF0o4ju1A4pVfhD4DWrVEzFJZKUwCCLkkix5bGZPSMG8AqtWyPdywem8gyJJSWMz9Ukx740lT4K36o/djO9k9k/Ur/AHrhBKXQgH9u3uuYMFX5DiobJO1SkKzUhqWmRcspIgESQ2oRacZRk4TVqu9T6UHJLPTYoNJ5gtJJEmxHUeuNPlf7xmP/AHNP/pUcYnt1/fT/AIv2jifSNuRzGktvOD5ctvrgqKaNhIcQth2yRfo1KpSAp06RYCmoXQkghWi22/2c5xn+DcQC1mFYjTUAUmB4XZrX2BGojGnzn90r/qf9zY86o/2rf+4p/dVw2kjDoi383U2GnhXpfEJrVSpOldJNxJksB4Olo+eF/aTKszoJKsSHHhnaqCRPKd48sQH94b9VPvXFnEf7ap+qv/Ur4rMthBCfh5LvZmnUWnUDJYFtAF5CgkT66fex54HzdMmqquVK96WA605lgZvYVV+Xlh5wz/bf19RsJ+0O9P8AUf8AYGFY+5Sev8IDekFkK7UVquTpVcwdU3AVToIm+7LM+eNBU4iHLuICkEk7sQYgrHMHScIOLf8A+dX/AOKv/wCw2CeDf+n/AFT9yYlkjDhx+JHoERz8ETxpKTBZAcowEE7yQvvbXzvJ8sD6hUkLMBlqLMH8xdPK3jf+FsczfwZj9Vf2Thdwjc/q/wAcBjP9u72/yn5gK45I0ahCQ1L4lOo+FluAL80GxnaNt6eI8NNGr3tMyxKmmsEgLUdFIP8AhlZ59Bht+Z/7lvufEcz8dP8AUT/swwkcCPfxSltrLBgM1TDjSxd4iZa5TntaCR5Ac8NDwRjcVKZBuJpKbcrxhPxz/wBP6D7qWHmX+FfQfdizKSGtcD+Wni+IkL//2Q=="/>
          <p:cNvSpPr>
            <a:spLocks noChangeAspect="1" noChangeArrowheads="1"/>
          </p:cNvSpPr>
          <p:nvPr/>
        </p:nvSpPr>
        <p:spPr bwMode="auto">
          <a:xfrm>
            <a:off x="155575" y="-1874838"/>
            <a:ext cx="685800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2" name="Picture 4" descr="&amp;Ucy;&amp;kcy;&amp;rcy;&amp;acy;&amp;icy;&amp;ncy;&amp;acy; &amp;ncy;&amp;iecy; &amp;ocy;&amp;tcy;&amp;kcy;&amp;acy;&amp;zhcy;&amp;iecy;&amp;tcy;&amp;scy;&amp;yacy; &amp;ocy;&amp;tcy; &amp;ocy;&amp;kcy;&amp;kcy;&amp;ucy;&amp;pcy;&amp;icy;&amp;rcy;&amp;ocy;&amp;vcy;&amp;acy;&amp;ncy;&amp;ncy;&amp;ycy;&amp;khcy; &amp;tcy;&amp;iecy;&amp;rcy;&amp;rcy;&amp;icy;&amp;tcy;&amp;ocy;&amp;rcy;&amp;icy;&amp;jcy; – &amp;Pcy;&amp;ocy;&amp;rcy;&amp;ocy;&amp;shcy;&amp;iecy;&amp;ncy;&amp;kcy;&amp;o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66950"/>
            <a:ext cx="85725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5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46695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uk-UA" sz="3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Дієприкметник разом із залежними словами - …  </a:t>
            </a:r>
          </a:p>
          <a:p>
            <a:pPr marL="0" indent="0">
              <a:buNone/>
            </a:pPr>
            <a:r>
              <a:rPr lang="uk-UA" sz="3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Синтаксична роль - …</a:t>
            </a:r>
          </a:p>
          <a:p>
            <a:pPr marL="0" indent="0">
              <a:buNone/>
            </a:pPr>
            <a:r>
              <a:rPr lang="uk-UA" sz="3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Дієприкметниковий зворот в усному мовленні виділяється …</a:t>
            </a:r>
          </a:p>
          <a:p>
            <a:pPr marL="0" indent="0">
              <a:buNone/>
            </a:pPr>
            <a:r>
              <a:rPr lang="uk-UA" sz="36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 Дієприкметниковий зворот </a:t>
            </a:r>
            <a:r>
              <a:rPr lang="uk-UA" sz="3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на письмі виокремлюється …</a:t>
            </a:r>
            <a:endParaRPr lang="uk-UA" sz="3600" b="1" i="1" dirty="0">
              <a:solidFill>
                <a:srgbClr val="006600"/>
              </a:solidFill>
              <a:latin typeface="UkrainianLazurski" panose="02027200000000000000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3200" y="990600"/>
            <a:ext cx="5388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дієприкметниковий </a:t>
            </a:r>
            <a:r>
              <a:rPr lang="uk-UA" sz="3200" b="1" dirty="0">
                <a:solidFill>
                  <a:srgbClr val="800000"/>
                </a:solidFill>
                <a:latin typeface="UkrainianJournalSans" panose="020B7200000000000000" pitchFamily="34" charset="0"/>
              </a:rPr>
              <a:t>зворот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49979" y="1676400"/>
            <a:ext cx="4217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solidFill>
                  <a:srgbClr val="800000"/>
                </a:solidFill>
                <a:latin typeface="UkrainianJournalSans" panose="020B7200000000000000" pitchFamily="34" charset="0"/>
              </a:rPr>
              <a:t> </a:t>
            </a:r>
            <a:r>
              <a:rPr lang="uk-UA" sz="3200" b="1" dirty="0">
                <a:solidFill>
                  <a:srgbClr val="800000"/>
                </a:solidFill>
                <a:latin typeface="UkrainianJournalSans" panose="020B7200000000000000" pitchFamily="34" charset="0"/>
              </a:rPr>
              <a:t>поширене означення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3790" y="2815667"/>
            <a:ext cx="17913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800000"/>
                </a:solidFill>
                <a:latin typeface="UkrainianJournalSans" panose="020B7200000000000000" pitchFamily="34" charset="0"/>
              </a:rPr>
              <a:t> </a:t>
            </a:r>
            <a:r>
              <a:rPr lang="uk-UA" sz="3200" b="1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паузою</a:t>
            </a:r>
            <a:endParaRPr lang="uk-UA" sz="3200" b="1" dirty="0">
              <a:solidFill>
                <a:srgbClr val="800000"/>
              </a:solidFill>
              <a:latin typeface="UkrainianJournalSans" panose="020B7200000000000000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144" y="4114800"/>
            <a:ext cx="4911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800000"/>
                </a:solidFill>
                <a:latin typeface="UkrainianJournalSans" panose="020B7200000000000000" pitchFamily="34" charset="0"/>
              </a:rPr>
              <a:t> </a:t>
            </a:r>
            <a:r>
              <a:rPr lang="uk-UA" sz="3200" b="1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             комами </a:t>
            </a:r>
          </a:p>
          <a:p>
            <a:r>
              <a:rPr lang="uk-UA" sz="2000" b="1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            (залежно від місця щодо</a:t>
            </a:r>
          </a:p>
          <a:p>
            <a:r>
              <a:rPr lang="uk-UA" sz="2000" b="1" dirty="0">
                <a:solidFill>
                  <a:srgbClr val="800000"/>
                </a:solidFill>
                <a:latin typeface="UkrainianJournalSans" panose="020B7200000000000000" pitchFamily="34" charset="0"/>
              </a:rPr>
              <a:t> </a:t>
            </a:r>
            <a:r>
              <a:rPr lang="uk-UA" sz="2000" b="1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            означуваного слова)</a:t>
            </a:r>
            <a:endParaRPr lang="uk-UA" sz="3200" b="1" dirty="0">
              <a:solidFill>
                <a:srgbClr val="800000"/>
              </a:solidFill>
              <a:latin typeface="UkrainianJournalSa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61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/>
      <p:bldP spid="5" grpId="0" uiExpand="1"/>
      <p:bldP spid="6" grpId="0" uiExpan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103" y="304800"/>
            <a:ext cx="8229600" cy="591207"/>
          </a:xfrm>
        </p:spPr>
        <p:txBody>
          <a:bodyPr/>
          <a:lstStyle/>
          <a:p>
            <a:r>
              <a:rPr lang="uk-UA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Сконструюй і запиши</a:t>
            </a:r>
            <a:endParaRPr lang="uk-UA" sz="4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krainianJournalSans" panose="020B7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142" y="995856"/>
            <a:ext cx="4114800" cy="2286000"/>
          </a:xfrm>
        </p:spPr>
        <p:txBody>
          <a:bodyPr/>
          <a:lstStyle/>
          <a:p>
            <a:pPr marL="0" indent="0">
              <a:buNone/>
            </a:pPr>
            <a:r>
              <a:rPr lang="uk-UA" sz="28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Розкидані вітром</a:t>
            </a:r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r>
              <a:rPr lang="uk-UA" sz="2400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Довідка</a:t>
            </a:r>
            <a:r>
              <a:rPr lang="uk-UA" sz="2400" dirty="0" smtClean="0">
                <a:solidFill>
                  <a:srgbClr val="800000"/>
                </a:solidFill>
              </a:rPr>
              <a:t>: </a:t>
            </a:r>
            <a:r>
              <a:rPr lang="uk-UA" sz="2400" b="1" i="1" dirty="0" smtClean="0">
                <a:latin typeface="UkrainianLazurski" panose="02027200000000000000" pitchFamily="18" charset="0"/>
              </a:rPr>
              <a:t>пливли, небу, легенькі, по, хмарки.</a:t>
            </a:r>
            <a:endParaRPr lang="uk-UA" sz="2400" b="1" i="1" dirty="0">
              <a:latin typeface="UkrainianLazurski" panose="02027200000000000000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4572000" y="1600200"/>
            <a:ext cx="4114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uk-UA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486103" y="3886200"/>
            <a:ext cx="4114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uk-UA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4600903" y="1581807"/>
            <a:ext cx="4114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uk-UA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4621548" y="966952"/>
            <a:ext cx="4114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uk-UA" sz="28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Вкриті плодами</a:t>
            </a:r>
          </a:p>
          <a:p>
            <a:pPr marL="0" indent="0">
              <a:buFontTx/>
              <a:buNone/>
            </a:pPr>
            <a:endParaRPr lang="uk-UA" sz="1800" dirty="0"/>
          </a:p>
          <a:p>
            <a:pPr marL="0" indent="0">
              <a:buFontTx/>
              <a:buNone/>
            </a:pPr>
            <a:r>
              <a:rPr lang="uk-UA" sz="2400" dirty="0">
                <a:solidFill>
                  <a:srgbClr val="800000"/>
                </a:solidFill>
                <a:latin typeface="UkrainianJournalSans" panose="020B7200000000000000" pitchFamily="34" charset="0"/>
              </a:rPr>
              <a:t>Довідка: </a:t>
            </a:r>
            <a:r>
              <a:rPr lang="uk-UA" sz="2400" b="1" i="1" dirty="0">
                <a:latin typeface="UkrainianLazurski" panose="02027200000000000000" pitchFamily="18" charset="0"/>
              </a:rPr>
              <a:t>яблуні, гілля, до, нахилили, крислаті, землі.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 bwMode="auto">
          <a:xfrm>
            <a:off x="4543097" y="3009710"/>
            <a:ext cx="4114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uk-UA" sz="28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Обважнілі від насіння</a:t>
            </a:r>
          </a:p>
          <a:p>
            <a:pPr marL="0" indent="0">
              <a:buFontTx/>
              <a:buNone/>
            </a:pPr>
            <a:endParaRPr lang="uk-UA" sz="1200" dirty="0"/>
          </a:p>
          <a:p>
            <a:pPr marL="0" indent="0">
              <a:buFontTx/>
              <a:buNone/>
            </a:pPr>
            <a:r>
              <a:rPr lang="uk-UA" sz="2400" dirty="0">
                <a:solidFill>
                  <a:srgbClr val="800000"/>
                </a:solidFill>
                <a:latin typeface="UkrainianJournalSans" panose="020B7200000000000000" pitchFamily="34" charset="0"/>
              </a:rPr>
              <a:t>Довідка: </a:t>
            </a:r>
            <a:r>
              <a:rPr lang="uk-UA" sz="2400" b="1" i="1" dirty="0">
                <a:latin typeface="UkrainianLazurski" panose="02027200000000000000" pitchFamily="18" charset="0"/>
              </a:rPr>
              <a:t>соняшники, до, лапаті, схилилися, землі.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475217" y="2986442"/>
            <a:ext cx="4114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uk-UA" sz="28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Оповите тишею</a:t>
            </a:r>
          </a:p>
          <a:p>
            <a:pPr marL="0" indent="0">
              <a:buFontTx/>
              <a:buNone/>
            </a:pPr>
            <a:endParaRPr lang="uk-UA" sz="1400" dirty="0"/>
          </a:p>
          <a:p>
            <a:pPr marL="0" indent="0">
              <a:buFontTx/>
              <a:buNone/>
            </a:pPr>
            <a:r>
              <a:rPr lang="uk-UA" sz="2400" dirty="0">
                <a:solidFill>
                  <a:srgbClr val="800000"/>
                </a:solidFill>
                <a:latin typeface="UkrainianJournalSans" panose="020B7200000000000000" pitchFamily="34" charset="0"/>
              </a:rPr>
              <a:t>Довідка: </a:t>
            </a:r>
            <a:r>
              <a:rPr lang="uk-UA" sz="2400" b="1" i="1" dirty="0">
                <a:latin typeface="UkrainianLazurski" panose="02027200000000000000" pitchFamily="18" charset="0"/>
              </a:rPr>
              <a:t>село, із, ключем, жалем, з, журавлиним</a:t>
            </a:r>
            <a:r>
              <a:rPr lang="uk-UA" sz="2400" b="1" i="1" dirty="0" smtClean="0">
                <a:latin typeface="UkrainianLazurski" panose="02027200000000000000" pitchFamily="18" charset="0"/>
              </a:rPr>
              <a:t>,</a:t>
            </a:r>
          </a:p>
          <a:p>
            <a:pPr marL="0" indent="0">
              <a:buFontTx/>
              <a:buNone/>
            </a:pPr>
            <a:r>
              <a:rPr lang="uk-UA" sz="2400" b="1" i="1" dirty="0">
                <a:latin typeface="UkrainianLazurski" panose="02027200000000000000" pitchFamily="18" charset="0"/>
              </a:rPr>
              <a:t> </a:t>
            </a:r>
            <a:r>
              <a:rPr lang="uk-UA" sz="2400" b="1" i="1" dirty="0" smtClean="0">
                <a:latin typeface="UkrainianLazurski" panose="02027200000000000000" pitchFamily="18" charset="0"/>
              </a:rPr>
              <a:t>      прощалося</a:t>
            </a:r>
            <a:r>
              <a:rPr lang="uk-UA" sz="2400" b="1" i="1" dirty="0">
                <a:latin typeface="UkrainianLazurski" panose="02027200000000000000" pitchFamily="18" charset="0"/>
              </a:rPr>
              <a:t>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>
            <a:off x="4411342" y="691055"/>
            <a:ext cx="76200" cy="49819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Прямая соединительная линия 17"/>
          <p:cNvCxnSpPr/>
          <p:nvPr/>
        </p:nvCxnSpPr>
        <p:spPr bwMode="auto">
          <a:xfrm>
            <a:off x="220342" y="2853558"/>
            <a:ext cx="856330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766631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G:\school video\2012-2013\балящук\IMG_03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9" b="13922"/>
          <a:stretch/>
        </p:blipFill>
        <p:spPr bwMode="auto">
          <a:xfrm>
            <a:off x="558513" y="533400"/>
            <a:ext cx="8100000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84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хо\0014-011-Frantsija.jp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53400" y="6096000"/>
            <a:ext cx="6096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68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uk-UA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Незавершене речення</a:t>
            </a:r>
            <a:endParaRPr lang="uk-UA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krainianJournalSans" panose="020B7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uk-UA" sz="3600" dirty="0">
                <a:solidFill>
                  <a:srgbClr val="800000"/>
                </a:solidFill>
                <a:latin typeface="UkrainianJournalSans" panose="020B7200000000000000" pitchFamily="34" charset="0"/>
              </a:rPr>
              <a:t>Сьогодні на уроці я …</a:t>
            </a:r>
          </a:p>
          <a:p>
            <a:pPr marL="914400" lvl="1" indent="-514350">
              <a:buFont typeface="+mj-lt"/>
              <a:buAutoNum type="arabicPeriod"/>
            </a:pPr>
            <a:r>
              <a:rPr lang="uk-UA" sz="3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дізнався …</a:t>
            </a:r>
          </a:p>
          <a:p>
            <a:pPr marL="914400" lvl="1" indent="-514350">
              <a:buFont typeface="+mj-lt"/>
              <a:buAutoNum type="arabicPeriod"/>
            </a:pPr>
            <a:r>
              <a:rPr lang="uk-UA" sz="3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зрозумів …</a:t>
            </a:r>
          </a:p>
          <a:p>
            <a:pPr marL="914400" lvl="1" indent="-514350">
              <a:buFont typeface="+mj-lt"/>
              <a:buAutoNum type="arabicPeriod"/>
            </a:pPr>
            <a:r>
              <a:rPr lang="uk-UA" sz="3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навчався …</a:t>
            </a:r>
          </a:p>
          <a:p>
            <a:pPr marL="914400" lvl="1" indent="-514350">
              <a:buFont typeface="+mj-lt"/>
              <a:buAutoNum type="arabicPeriod"/>
            </a:pPr>
            <a:r>
              <a:rPr lang="uk-UA" sz="3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я не вмів, а тепер умію …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098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7200"/>
            <a:ext cx="8467725" cy="4525963"/>
          </a:xfrm>
        </p:spPr>
        <p:txBody>
          <a:bodyPr/>
          <a:lstStyle/>
          <a:p>
            <a:pPr marL="0" indent="0">
              <a:buNone/>
            </a:pPr>
            <a:r>
              <a:rPr lang="uk-UA" sz="3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Мета: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навчити учнів знаходити дієприкметникові звороти в реченнях і текстах;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формувати вміння відрізняти одиничні дієприкметники від дієприкметникових зворотів;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розвивати творчі вміння конструювати речення з використанням дієприкметникових зворотів;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6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в</a:t>
            </a:r>
            <a:r>
              <a:rPr lang="uk-UA" sz="2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иховувати любов до української мови, культури, історії, природи.</a:t>
            </a:r>
          </a:p>
          <a:p>
            <a:pPr>
              <a:buFont typeface="Wingdings" panose="05000000000000000000" pitchFamily="2" charset="2"/>
              <a:buChar char="Ø"/>
            </a:pP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4716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96" y="123669"/>
            <a:ext cx="7772400" cy="790732"/>
          </a:xfrm>
        </p:spPr>
        <p:txBody>
          <a:bodyPr/>
          <a:lstStyle/>
          <a:p>
            <a:pPr algn="ctr"/>
            <a:r>
              <a:rPr lang="uk-UA" sz="4400" cap="none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Заховай у серці слово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G:\school video\2012-2013\балящук\IMG_03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t="23746" r="24481" b="7110"/>
          <a:stretch/>
        </p:blipFill>
        <p:spPr bwMode="auto">
          <a:xfrm>
            <a:off x="358515" y="1052951"/>
            <a:ext cx="4398581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school video\2012-2013\балящук\IMG_03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22919" r="11272" b="24869"/>
          <a:stretch/>
        </p:blipFill>
        <p:spPr bwMode="auto">
          <a:xfrm>
            <a:off x="3984884" y="2321729"/>
            <a:ext cx="4873627" cy="2956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7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tn.ua/sites/default/files/Ukraina-kar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51" y="606520"/>
            <a:ext cx="6961968" cy="471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477000" y="3192468"/>
            <a:ext cx="2209800" cy="2005451"/>
            <a:chOff x="6259304" y="1545325"/>
            <a:chExt cx="2209800" cy="2005451"/>
          </a:xfrm>
        </p:grpSpPr>
        <p:sp>
          <p:nvSpPr>
            <p:cNvPr id="5" name="Сердце 4"/>
            <p:cNvSpPr/>
            <p:nvPr/>
          </p:nvSpPr>
          <p:spPr>
            <a:xfrm>
              <a:off x="6259304" y="1545325"/>
              <a:ext cx="2209800" cy="2005451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87904" y="2119899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>
                  <a:solidFill>
                    <a:srgbClr val="006600"/>
                  </a:solidFill>
                  <a:latin typeface="UkrainianLazurski" panose="02027200000000000000" pitchFamily="18" charset="0"/>
                </a:rPr>
                <a:t>Оспіваний у піснях</a:t>
              </a:r>
              <a:endParaRPr lang="uk-UA" sz="2400" b="1" i="1" dirty="0">
                <a:solidFill>
                  <a:srgbClr val="006600"/>
                </a:solidFill>
                <a:latin typeface="UkrainianLazurski" panose="02027200000000000000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 rot="1103093">
            <a:off x="634335" y="3202963"/>
            <a:ext cx="2276345" cy="2005451"/>
            <a:chOff x="669990" y="3550500"/>
            <a:chExt cx="2276345" cy="2005451"/>
          </a:xfrm>
        </p:grpSpPr>
        <p:sp>
          <p:nvSpPr>
            <p:cNvPr id="10" name="Сердце 9"/>
            <p:cNvSpPr/>
            <p:nvPr/>
          </p:nvSpPr>
          <p:spPr>
            <a:xfrm>
              <a:off x="669990" y="3550500"/>
              <a:ext cx="2209800" cy="2005451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9990" y="4022336"/>
              <a:ext cx="2276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>
                  <a:solidFill>
                    <a:srgbClr val="006600"/>
                  </a:solidFill>
                  <a:latin typeface="UkrainianLazurski" panose="02027200000000000000" pitchFamily="18" charset="0"/>
                </a:rPr>
                <a:t>Загартований у боях</a:t>
              </a:r>
              <a:endParaRPr lang="uk-UA" sz="2400" b="1" i="1" dirty="0">
                <a:solidFill>
                  <a:srgbClr val="006600"/>
                </a:solidFill>
                <a:latin typeface="UkrainianLazurski" panose="02027200000000000000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339104" y="3702423"/>
            <a:ext cx="2209800" cy="2005451"/>
            <a:chOff x="4389906" y="3435110"/>
            <a:chExt cx="2209800" cy="2005451"/>
          </a:xfrm>
        </p:grpSpPr>
        <p:sp>
          <p:nvSpPr>
            <p:cNvPr id="12" name="Сердце 11"/>
            <p:cNvSpPr/>
            <p:nvPr/>
          </p:nvSpPr>
          <p:spPr>
            <a:xfrm>
              <a:off x="4389906" y="3435110"/>
              <a:ext cx="2209800" cy="2005451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12612" y="4004539"/>
              <a:ext cx="20870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>
                  <a:solidFill>
                    <a:srgbClr val="006600"/>
                  </a:solidFill>
                  <a:latin typeface="UkrainianLazurski" panose="02027200000000000000" pitchFamily="18" charset="0"/>
                </a:rPr>
                <a:t>Зачарований красою</a:t>
              </a:r>
              <a:endParaRPr lang="uk-UA" sz="2400" b="1" i="1" dirty="0">
                <a:solidFill>
                  <a:srgbClr val="006600"/>
                </a:solidFill>
                <a:latin typeface="UkrainianLazurski" panose="02027200000000000000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 rot="20921659">
            <a:off x="280894" y="766879"/>
            <a:ext cx="2209800" cy="2005451"/>
            <a:chOff x="327090" y="720547"/>
            <a:chExt cx="2209800" cy="2005451"/>
          </a:xfrm>
        </p:grpSpPr>
        <p:sp>
          <p:nvSpPr>
            <p:cNvPr id="14" name="Сердце 13"/>
            <p:cNvSpPr/>
            <p:nvPr/>
          </p:nvSpPr>
          <p:spPr>
            <a:xfrm>
              <a:off x="327090" y="720547"/>
              <a:ext cx="2209800" cy="2005451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8872" y="1214229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>
                  <a:solidFill>
                    <a:srgbClr val="006600"/>
                  </a:solidFill>
                  <a:latin typeface="UkrainianLazurski" panose="02027200000000000000" pitchFamily="18" charset="0"/>
                </a:rPr>
                <a:t>Осяяний сонцем</a:t>
              </a:r>
              <a:endParaRPr lang="uk-UA" sz="2400" b="1" i="1" dirty="0">
                <a:solidFill>
                  <a:srgbClr val="006600"/>
                </a:solidFill>
                <a:latin typeface="UkrainianLazurski" panose="02027200000000000000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953309" y="435844"/>
            <a:ext cx="2209800" cy="2005451"/>
            <a:chOff x="2699622" y="1214229"/>
            <a:chExt cx="2209800" cy="2005451"/>
          </a:xfrm>
        </p:grpSpPr>
        <p:sp>
          <p:nvSpPr>
            <p:cNvPr id="16" name="Сердце 15"/>
            <p:cNvSpPr/>
            <p:nvPr/>
          </p:nvSpPr>
          <p:spPr>
            <a:xfrm>
              <a:off x="2699622" y="1214229"/>
              <a:ext cx="2209800" cy="2005451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8222" y="1801455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>
                  <a:solidFill>
                    <a:srgbClr val="006600"/>
                  </a:solidFill>
                  <a:latin typeface="UkrainianLazurski" panose="02027200000000000000" pitchFamily="18" charset="0"/>
                </a:rPr>
                <a:t>Оповитий славою</a:t>
              </a:r>
              <a:endParaRPr lang="uk-UA" sz="2400" b="1" i="1" dirty="0">
                <a:solidFill>
                  <a:srgbClr val="006600"/>
                </a:solidFill>
                <a:latin typeface="UkrainianLazurski" panose="02027200000000000000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179379" y="305315"/>
            <a:ext cx="2326117" cy="2005451"/>
            <a:chOff x="10709990" y="39775"/>
            <a:chExt cx="2326117" cy="2005451"/>
          </a:xfrm>
        </p:grpSpPr>
        <p:sp>
          <p:nvSpPr>
            <p:cNvPr id="18" name="Сердце 17"/>
            <p:cNvSpPr/>
            <p:nvPr/>
          </p:nvSpPr>
          <p:spPr>
            <a:xfrm>
              <a:off x="10709990" y="39775"/>
              <a:ext cx="2209800" cy="2005451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709990" y="422701"/>
              <a:ext cx="2326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>
                  <a:solidFill>
                    <a:srgbClr val="006600"/>
                  </a:solidFill>
                  <a:latin typeface="UkrainianLazurski" panose="02027200000000000000" pitchFamily="18" charset="0"/>
                </a:rPr>
                <a:t>Схвильований подіями</a:t>
              </a:r>
              <a:endParaRPr lang="uk-UA" sz="2400" b="1" i="1" dirty="0">
                <a:solidFill>
                  <a:srgbClr val="006600"/>
                </a:solidFill>
                <a:latin typeface="UkrainianLazurski" panose="02027200000000000000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 rot="20921659">
            <a:off x="4678395" y="1855119"/>
            <a:ext cx="2209800" cy="2005451"/>
            <a:chOff x="327090" y="720547"/>
            <a:chExt cx="2209800" cy="2005451"/>
          </a:xfrm>
        </p:grpSpPr>
        <p:sp>
          <p:nvSpPr>
            <p:cNvPr id="26" name="Сердце 25"/>
            <p:cNvSpPr/>
            <p:nvPr/>
          </p:nvSpPr>
          <p:spPr>
            <a:xfrm>
              <a:off x="327090" y="720547"/>
              <a:ext cx="2209800" cy="2005451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581" y="1083631"/>
              <a:ext cx="1752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>
                  <a:solidFill>
                    <a:srgbClr val="006600"/>
                  </a:solidFill>
                  <a:latin typeface="UkrainianLazurski" panose="02027200000000000000" pitchFamily="18" charset="0"/>
                </a:rPr>
                <a:t>Сповнений Божою ласкою</a:t>
              </a:r>
              <a:endParaRPr lang="uk-UA" sz="2400" b="1" i="1" dirty="0">
                <a:solidFill>
                  <a:srgbClr val="006600"/>
                </a:solidFill>
                <a:latin typeface="UkrainianLazurski" panose="020272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9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/>
          <a:lstStyle/>
          <a:p>
            <a:r>
              <a:rPr lang="uk-UA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Домашнє завдання </a:t>
            </a:r>
            <a:endParaRPr lang="uk-UA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krainianJournalSans" panose="020B7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4068763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err="1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Обов</a:t>
            </a:r>
            <a:r>
              <a:rPr lang="en-US" sz="2800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’</a:t>
            </a:r>
            <a:r>
              <a:rPr lang="uk-UA" sz="2800" dirty="0" err="1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язкове</a:t>
            </a:r>
            <a:r>
              <a:rPr lang="uk-UA" sz="2800" dirty="0">
                <a:solidFill>
                  <a:srgbClr val="800000"/>
                </a:solidFill>
                <a:latin typeface="UkrainianJournalSans" panose="020B7200000000000000" pitchFamily="34" charset="0"/>
              </a:rPr>
              <a:t>:</a:t>
            </a:r>
            <a:endParaRPr lang="en-US" sz="2800" dirty="0" smtClean="0">
              <a:solidFill>
                <a:srgbClr val="800000"/>
              </a:solidFill>
              <a:latin typeface="UkrainianJournalSans" panose="020B7200000000000000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uk-UA" sz="2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Вивчити теоретичний матеріал с. 78-79,  § 16.</a:t>
            </a:r>
          </a:p>
          <a:p>
            <a:pPr marL="0" indent="0">
              <a:buNone/>
            </a:pPr>
            <a:r>
              <a:rPr lang="uk-UA" sz="2800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На </a:t>
            </a:r>
            <a:r>
              <a:rPr lang="uk-UA" sz="2800" dirty="0">
                <a:solidFill>
                  <a:srgbClr val="800000"/>
                </a:solidFill>
                <a:latin typeface="UkrainianJournalSans" panose="020B7200000000000000" pitchFamily="34" charset="0"/>
              </a:rPr>
              <a:t>вибір: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Виписати із творів художньої літератури   6-7 речень про красу рідного краю,  щоб у  їх складі були дієприкметникові звороти.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600" b="1" i="1" spc="-5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Написати твір-мініатюру «Мій край – Україна», використовуючи дієприкметникові звороти.</a:t>
            </a:r>
          </a:p>
          <a:p>
            <a:pPr marL="0" indent="0">
              <a:buNone/>
            </a:pP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9924059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uk-UA" sz="7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Lazurski" panose="02027200000000000000" pitchFamily="18" charset="0"/>
              </a:rPr>
              <a:t>Дякую за увагу</a:t>
            </a:r>
            <a:endParaRPr lang="uk-UA" sz="7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krainianLazurski" panose="02027200000000000000" pitchFamily="18" charset="0"/>
            </a:endParaRPr>
          </a:p>
        </p:txBody>
      </p:sp>
      <p:pic>
        <p:nvPicPr>
          <p:cNvPr id="2050" name="Picture 2" descr="http://wdesk.ru/_ph/76/2/7476099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3564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Тип уроку: </a:t>
            </a:r>
            <a:r>
              <a:rPr lang="uk-UA" sz="28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формування вмінь і навичок.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Методи, прийоми і форми роботи: </a:t>
            </a:r>
            <a:r>
              <a:rPr lang="uk-UA" sz="2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розподільний диктант – вправа «Сейф </a:t>
            </a:r>
            <a:r>
              <a:rPr lang="uk-UA" sz="2600" b="1" i="1" dirty="0" err="1" smtClean="0">
                <a:solidFill>
                  <a:srgbClr val="006600"/>
                </a:solidFill>
                <a:latin typeface="UkrainianLazurski" panose="02027200000000000000" pitchFamily="18" charset="0"/>
              </a:rPr>
              <a:t>мовних</a:t>
            </a:r>
            <a:r>
              <a:rPr lang="uk-UA" sz="2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 знань», лінгвістична вправа «Цікаво знати», робота з картками – вправа «Снігова кулька», «Мозковий штурм», «Незавершене речення</a:t>
            </a:r>
            <a:r>
              <a:rPr lang="uk-UA" sz="26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», словникова </a:t>
            </a:r>
            <a:r>
              <a:rPr lang="uk-UA" sz="2600" b="1" i="1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робота, дослідження-конструювання, вирішення проблемних завдань, робота з текстом, вправа «Стежинка успішного навчання», вправа «Заховай у серці слово».</a:t>
            </a:r>
            <a:endParaRPr lang="uk-UA" sz="2600" b="1" i="1" dirty="0">
              <a:solidFill>
                <a:srgbClr val="006600"/>
              </a:solidFill>
              <a:latin typeface="UkrainianLazurski" panose="020272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  <a:ea typeface="+mn-ea"/>
                <a:cs typeface="+mn-cs"/>
              </a:rPr>
              <a:t>Я – успішний учень</a:t>
            </a:r>
          </a:p>
        </p:txBody>
      </p:sp>
      <p:pic>
        <p:nvPicPr>
          <p:cNvPr id="1026" name="Picture 2" descr="http://image.tsn.ua/media/images3/585xX/Mar2015/384666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90" y="1914815"/>
            <a:ext cx="2362200" cy="198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66311">
            <a:off x="279596" y="2463093"/>
            <a:ext cx="2127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Творчість</a:t>
            </a:r>
            <a:endParaRPr lang="en-US" sz="3200" b="1" i="1" dirty="0">
              <a:solidFill>
                <a:srgbClr val="006600"/>
              </a:solidFill>
              <a:latin typeface="UkrainianLazurski" panose="02027200000000000000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4916">
            <a:off x="318027" y="3586187"/>
            <a:ext cx="1380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Любов</a:t>
            </a:r>
          </a:p>
        </p:txBody>
      </p:sp>
      <p:sp>
        <p:nvSpPr>
          <p:cNvPr id="6" name="Прямоугольник 5"/>
          <p:cNvSpPr/>
          <p:nvPr/>
        </p:nvSpPr>
        <p:spPr>
          <a:xfrm rot="20850311">
            <a:off x="4489115" y="1848481"/>
            <a:ext cx="1402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Досвід</a:t>
            </a:r>
          </a:p>
        </p:txBody>
      </p:sp>
      <p:sp>
        <p:nvSpPr>
          <p:cNvPr id="7" name="Прямоугольник 6"/>
          <p:cNvSpPr/>
          <p:nvPr/>
        </p:nvSpPr>
        <p:spPr>
          <a:xfrm rot="522293">
            <a:off x="4900849" y="4054515"/>
            <a:ext cx="3507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Взаєморозуміння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67000" y="4939458"/>
            <a:ext cx="2980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Креативність</a:t>
            </a:r>
          </a:p>
        </p:txBody>
      </p:sp>
      <p:sp>
        <p:nvSpPr>
          <p:cNvPr id="9" name="Прямоугольник 8"/>
          <p:cNvSpPr/>
          <p:nvPr/>
        </p:nvSpPr>
        <p:spPr>
          <a:xfrm rot="863819">
            <a:off x="712073" y="1848481"/>
            <a:ext cx="3679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>
                <a:solidFill>
                  <a:srgbClr val="006600"/>
                </a:solidFill>
                <a:latin typeface="UkrainianLazurski" panose="02027200000000000000" pitchFamily="18" charset="0"/>
              </a:rPr>
              <a:t>Бажання вчитися</a:t>
            </a:r>
          </a:p>
        </p:txBody>
      </p:sp>
      <p:pic>
        <p:nvPicPr>
          <p:cNvPr id="11" name="Picture 2" descr="&amp;Kcy;&amp;acy;&amp;chcy;&amp;iecy;&amp;scy;&amp;tcy;&amp;vcy;&amp;iecy;&amp;ncy;&amp;ncy;&amp;ycy;&amp;jcy; &amp;kcy;&amp;lcy;&amp;icy;&amp;pcy;&amp;acy;&amp;rcy;&amp;tcy; - &amp;Fcy;&amp;ocy;&amp;tcy;&amp;ocy; &amp;shcy;&amp;kcy;&amp;ocy;&amp;lcy;&amp;softcy;&amp;ncy;&amp;icy;&amp;kcy;&amp;ocy;&amp;vcy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3112" r="2467" b="67006"/>
          <a:stretch/>
        </p:blipFill>
        <p:spPr bwMode="auto">
          <a:xfrm rot="21365581">
            <a:off x="1790117" y="3277538"/>
            <a:ext cx="2209801" cy="16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31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2222" r="2710" b="57778"/>
          <a:stretch/>
        </p:blipFill>
        <p:spPr>
          <a:xfrm>
            <a:off x="762000" y="457200"/>
            <a:ext cx="77343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897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 bwMode="auto">
          <a:xfrm>
            <a:off x="2557749" y="2438400"/>
            <a:ext cx="3810000" cy="1752600"/>
          </a:xfrm>
          <a:prstGeom prst="ellipse">
            <a:avLst/>
          </a:pr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spc="-100" normalizeH="0" dirty="0" smtClean="0">
                <a:ln>
                  <a:noFill/>
                </a:ln>
                <a:solidFill>
                  <a:srgbClr val="800000"/>
                </a:solidFill>
                <a:latin typeface="UkrainianJournalSans" panose="020B7200000000000000" pitchFamily="34" charset="0"/>
              </a:rPr>
              <a:t>Дієприкметник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905911" y="595287"/>
            <a:ext cx="2209800" cy="1371600"/>
          </a:xfrm>
          <a:prstGeom prst="ellipse">
            <a:avLst/>
          </a:prstGeom>
          <a:solidFill>
            <a:srgbClr val="66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Має вид: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dirty="0" smtClean="0"/>
              <a:t>доконаний,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недоконаний</a:t>
            </a:r>
          </a:p>
        </p:txBody>
      </p:sp>
      <p:sp>
        <p:nvSpPr>
          <p:cNvPr id="6" name="Овал 5"/>
          <p:cNvSpPr/>
          <p:nvPr/>
        </p:nvSpPr>
        <p:spPr bwMode="auto">
          <a:xfrm>
            <a:off x="3275059" y="243348"/>
            <a:ext cx="2543483" cy="1371600"/>
          </a:xfrm>
          <a:prstGeom prst="ellipse">
            <a:avLst/>
          </a:prstGeom>
          <a:solidFill>
            <a:srgbClr val="66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Вказує</a:t>
            </a:r>
            <a:r>
              <a:rPr kumimoji="0" lang="uk-UA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на час: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baseline="0" dirty="0" smtClean="0"/>
              <a:t>теперішній, минулий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6048988" y="595287"/>
            <a:ext cx="2432255" cy="1371600"/>
          </a:xfrm>
          <a:prstGeom prst="ellipse">
            <a:avLst/>
          </a:prstGeom>
          <a:solidFill>
            <a:srgbClr val="66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Відповідає на питання який?</a:t>
            </a:r>
            <a:r>
              <a:rPr kumimoji="0" lang="uk-UA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яка? яке? які?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6555658" y="2081980"/>
            <a:ext cx="2391695" cy="1809135"/>
          </a:xfrm>
          <a:prstGeom prst="ellipse">
            <a:avLst/>
          </a:prstGeom>
          <a:solidFill>
            <a:srgbClr val="66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Змінюється за родами, числами і відмінками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6324598" y="4139380"/>
            <a:ext cx="2362199" cy="1371600"/>
          </a:xfrm>
          <a:prstGeom prst="ellipse">
            <a:avLst/>
          </a:prstGeom>
          <a:solidFill>
            <a:srgbClr val="66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Узгоджується з іменником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4247532" y="5021825"/>
            <a:ext cx="2283545" cy="1371600"/>
          </a:xfrm>
          <a:prstGeom prst="ellipse">
            <a:avLst/>
          </a:prstGeom>
          <a:solidFill>
            <a:srgbClr val="66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Найчастіше виконує роль означення</a:t>
            </a:r>
          </a:p>
        </p:txBody>
      </p:sp>
      <p:sp>
        <p:nvSpPr>
          <p:cNvPr id="12" name="Овал 11"/>
          <p:cNvSpPr/>
          <p:nvPr/>
        </p:nvSpPr>
        <p:spPr bwMode="auto">
          <a:xfrm>
            <a:off x="1999788" y="5045473"/>
            <a:ext cx="2096423" cy="1371600"/>
          </a:xfrm>
          <a:prstGeom prst="ellipse">
            <a:avLst/>
          </a:prstGeom>
          <a:solidFill>
            <a:srgbClr val="66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У реченні виступає</a:t>
            </a:r>
            <a:r>
              <a:rPr kumimoji="0" lang="uk-UA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присудком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457200" y="3920612"/>
            <a:ext cx="1948149" cy="1371600"/>
          </a:xfrm>
          <a:prstGeom prst="ellipse">
            <a:avLst/>
          </a:prstGeom>
          <a:solidFill>
            <a:srgbClr val="66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Має стан:</a:t>
            </a:r>
            <a:r>
              <a:rPr kumimoji="0" lang="uk-UA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активний, пасивний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229677" y="2009262"/>
            <a:ext cx="2021145" cy="1371600"/>
          </a:xfrm>
          <a:prstGeom prst="ellipse">
            <a:avLst/>
          </a:prstGeom>
          <a:solidFill>
            <a:srgbClr val="66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Може мати залежні слова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2958" y="3266420"/>
            <a:ext cx="129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?</a:t>
            </a:r>
            <a:endParaRPr lang="uk-UA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30167" y="3124200"/>
            <a:ext cx="3242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(особлива форма дієслова)</a:t>
            </a:r>
            <a:endParaRPr lang="uk-UA" sz="2800" b="1" dirty="0">
              <a:solidFill>
                <a:srgbClr val="800000"/>
              </a:solidFill>
              <a:latin typeface="UkrainianJournalSans" panose="020B7200000000000000" pitchFamily="34" charset="0"/>
            </a:endParaRPr>
          </a:p>
        </p:txBody>
      </p:sp>
      <p:cxnSp>
        <p:nvCxnSpPr>
          <p:cNvPr id="18" name="Прямая соединительная линия 17"/>
          <p:cNvCxnSpPr>
            <a:stCxn id="4" idx="1"/>
            <a:endCxn id="14" idx="6"/>
          </p:cNvCxnSpPr>
          <p:nvPr/>
        </p:nvCxnSpPr>
        <p:spPr bwMode="auto">
          <a:xfrm flipH="1">
            <a:off x="2250822" y="2695062"/>
            <a:ext cx="86488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единительная линия 19"/>
          <p:cNvCxnSpPr>
            <a:endCxn id="5" idx="5"/>
          </p:cNvCxnSpPr>
          <p:nvPr/>
        </p:nvCxnSpPr>
        <p:spPr bwMode="auto">
          <a:xfrm flipH="1" flipV="1">
            <a:off x="2792093" y="1766021"/>
            <a:ext cx="1022670" cy="7342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Прямая соединительная линия 2"/>
          <p:cNvCxnSpPr>
            <a:stCxn id="4" idx="0"/>
            <a:endCxn id="6" idx="4"/>
          </p:cNvCxnSpPr>
          <p:nvPr/>
        </p:nvCxnSpPr>
        <p:spPr>
          <a:xfrm flipV="1">
            <a:off x="4462749" y="1614948"/>
            <a:ext cx="84052" cy="8234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562600" y="1766021"/>
            <a:ext cx="727433" cy="8007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367749" y="3124200"/>
            <a:ext cx="187909" cy="1422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6048988" y="3891115"/>
            <a:ext cx="482090" cy="528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4953000" y="4191000"/>
            <a:ext cx="228600" cy="8308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3242185" y="4139380"/>
            <a:ext cx="415415" cy="8824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2250822" y="3789642"/>
            <a:ext cx="583924" cy="4013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928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7" name="Picture 3" descr="G:\school video\2012-2013\балящук\IMG_03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0"/>
          <a:stretch/>
        </p:blipFill>
        <p:spPr bwMode="auto">
          <a:xfrm>
            <a:off x="558513" y="291085"/>
            <a:ext cx="8100000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16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1971020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uk-UA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безсонний</a:t>
            </a:r>
          </a:p>
          <a:p>
            <a:pPr>
              <a:lnSpc>
                <a:spcPct val="125000"/>
              </a:lnSpc>
            </a:pPr>
            <a:r>
              <a:rPr lang="uk-UA" sz="2400" b="1" i="1" spc="100" dirty="0" err="1" smtClean="0">
                <a:solidFill>
                  <a:srgbClr val="006600"/>
                </a:solidFill>
                <a:latin typeface="UkrainianLazurski" panose="02027200000000000000" pitchFamily="18" charset="0"/>
              </a:rPr>
              <a:t>рум</a:t>
            </a:r>
            <a:r>
              <a:rPr lang="en-US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’</a:t>
            </a:r>
            <a:r>
              <a:rPr lang="uk-UA" sz="2400" b="1" i="1" spc="100" dirty="0" err="1" smtClean="0">
                <a:solidFill>
                  <a:srgbClr val="006600"/>
                </a:solidFill>
                <a:latin typeface="UkrainianLazurski" panose="02027200000000000000" pitchFamily="18" charset="0"/>
              </a:rPr>
              <a:t>яний</a:t>
            </a:r>
            <a:endParaRPr lang="uk-UA" sz="2400" b="1" i="1" spc="100" dirty="0" smtClean="0">
              <a:solidFill>
                <a:srgbClr val="006600"/>
              </a:solidFill>
              <a:latin typeface="UkrainianLazurski" panose="02027200000000000000" pitchFamily="18" charset="0"/>
            </a:endParaRPr>
          </a:p>
          <a:p>
            <a:pPr>
              <a:lnSpc>
                <a:spcPct val="125000"/>
              </a:lnSpc>
            </a:pPr>
            <a:r>
              <a:rPr lang="uk-UA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легенькі</a:t>
            </a:r>
          </a:p>
          <a:p>
            <a:pPr>
              <a:lnSpc>
                <a:spcPct val="125000"/>
              </a:lnSpc>
            </a:pPr>
            <a:r>
              <a:rPr lang="uk-UA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веселий</a:t>
            </a:r>
          </a:p>
          <a:p>
            <a:pPr>
              <a:lnSpc>
                <a:spcPct val="125000"/>
              </a:lnSpc>
            </a:pPr>
            <a:r>
              <a:rPr lang="uk-UA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незрівнянна</a:t>
            </a:r>
          </a:p>
          <a:p>
            <a:pPr>
              <a:lnSpc>
                <a:spcPct val="125000"/>
              </a:lnSpc>
            </a:pPr>
            <a:r>
              <a:rPr lang="uk-UA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прекрасний</a:t>
            </a:r>
          </a:p>
          <a:p>
            <a:pPr>
              <a:lnSpc>
                <a:spcPct val="125000"/>
              </a:lnSpc>
            </a:pPr>
            <a:r>
              <a:rPr lang="uk-UA" sz="2400" b="1" i="1" spc="100" dirty="0" err="1">
                <a:solidFill>
                  <a:srgbClr val="006600"/>
                </a:solidFill>
                <a:latin typeface="UkrainianLazurski" panose="02027200000000000000" pitchFamily="18" charset="0"/>
              </a:rPr>
              <a:t>пече́на</a:t>
            </a:r>
            <a:endParaRPr lang="uk-UA" sz="2400" b="1" i="1" spc="100" dirty="0">
              <a:solidFill>
                <a:srgbClr val="006600"/>
              </a:solidFill>
              <a:latin typeface="UkrainianLazurski" panose="02027200000000000000" pitchFamily="18" charset="0"/>
            </a:endParaRPr>
          </a:p>
          <a:p>
            <a:pPr>
              <a:lnSpc>
                <a:spcPct val="125000"/>
              </a:lnSpc>
            </a:pPr>
            <a:endParaRPr lang="uk-UA" sz="2400" b="1" i="1" spc="100" dirty="0">
              <a:solidFill>
                <a:srgbClr val="006600"/>
              </a:solidFill>
              <a:latin typeface="UkrainianLazurski" panose="02027200000000000000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8265" y="2091273"/>
            <a:ext cx="251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uk-UA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розкидані</a:t>
            </a:r>
          </a:p>
          <a:p>
            <a:pPr>
              <a:lnSpc>
                <a:spcPct val="125000"/>
              </a:lnSpc>
            </a:pPr>
            <a:r>
              <a:rPr lang="uk-UA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зів</a:t>
            </a:r>
            <a:r>
              <a:rPr lang="en-US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’</a:t>
            </a:r>
            <a:r>
              <a:rPr lang="uk-UA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ялі</a:t>
            </a:r>
          </a:p>
          <a:p>
            <a:pPr>
              <a:lnSpc>
                <a:spcPct val="125000"/>
              </a:lnSpc>
            </a:pPr>
            <a:r>
              <a:rPr lang="uk-UA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вкриті</a:t>
            </a:r>
          </a:p>
          <a:p>
            <a:pPr>
              <a:lnSpc>
                <a:spcPct val="125000"/>
              </a:lnSpc>
            </a:pPr>
            <a:r>
              <a:rPr lang="uk-UA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обважнілі</a:t>
            </a:r>
          </a:p>
          <a:p>
            <a:pPr>
              <a:lnSpc>
                <a:spcPct val="125000"/>
              </a:lnSpc>
            </a:pPr>
            <a:r>
              <a:rPr lang="uk-UA" sz="2400" b="1" i="1" spc="100" dirty="0" smtClean="0">
                <a:solidFill>
                  <a:srgbClr val="006600"/>
                </a:solidFill>
                <a:latin typeface="UkrainianLazurski" panose="02027200000000000000" pitchFamily="18" charset="0"/>
              </a:rPr>
              <a:t>непрогріта</a:t>
            </a:r>
          </a:p>
          <a:p>
            <a:pPr>
              <a:lnSpc>
                <a:spcPct val="125000"/>
              </a:lnSpc>
            </a:pPr>
            <a:r>
              <a:rPr lang="uk-UA" sz="2400" b="1" i="1" spc="100" dirty="0" err="1">
                <a:solidFill>
                  <a:srgbClr val="006600"/>
                </a:solidFill>
                <a:latin typeface="UkrainianLazurski" panose="02027200000000000000" pitchFamily="18" charset="0"/>
              </a:rPr>
              <a:t>пе́чена</a:t>
            </a:r>
            <a:endParaRPr lang="uk-UA" sz="2400" b="1" i="1" spc="100" dirty="0">
              <a:solidFill>
                <a:srgbClr val="006600"/>
              </a:solidFill>
              <a:latin typeface="UkrainianLazurski" panose="02027200000000000000" pitchFamily="18" charset="0"/>
            </a:endParaRPr>
          </a:p>
          <a:p>
            <a:pPr>
              <a:lnSpc>
                <a:spcPct val="125000"/>
              </a:lnSpc>
            </a:pPr>
            <a:endParaRPr lang="en-US" sz="2400" b="1" i="1" spc="100" dirty="0" smtClean="0">
              <a:solidFill>
                <a:srgbClr val="006600"/>
              </a:solidFill>
              <a:latin typeface="UkrainianLazurski" panose="02027200000000000000" pitchFamily="18" charset="0"/>
            </a:endParaRPr>
          </a:p>
          <a:p>
            <a:pPr>
              <a:lnSpc>
                <a:spcPct val="125000"/>
              </a:lnSpc>
            </a:pPr>
            <a:endParaRPr lang="uk-UA" sz="2400" b="1" i="1" spc="100" dirty="0">
              <a:solidFill>
                <a:srgbClr val="006600"/>
              </a:solidFill>
              <a:latin typeface="UkrainianLazurski" panose="02027200000000000000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1"/>
          </a:xfrm>
        </p:spPr>
        <p:txBody>
          <a:bodyPr/>
          <a:lstStyle/>
          <a:p>
            <a:r>
              <a:rPr lang="uk-UA" sz="40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Розподільний </a:t>
            </a:r>
            <a:r>
              <a:rPr lang="uk-UA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диктант </a:t>
            </a:r>
            <a:br>
              <a:rPr lang="uk-UA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</a:br>
            <a:r>
              <a:rPr lang="uk-UA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JournalSans" panose="020B7200000000000000" pitchFamily="34" charset="0"/>
              </a:rPr>
              <a:t>«Сейф мовних знань»</a:t>
            </a:r>
            <a:endParaRPr lang="uk-UA" sz="4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krainianJournalSans" panose="020B7200000000000000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200" y="1371600"/>
            <a:ext cx="2451312" cy="5863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uk-UA" sz="2800" b="1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Прикметники:</a:t>
            </a:r>
            <a:endParaRPr lang="uk-UA" sz="2800" b="1" dirty="0">
              <a:solidFill>
                <a:srgbClr val="800000"/>
              </a:solidFill>
              <a:latin typeface="UkrainianJournalSans" panose="020B7200000000000000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1556" y="1447800"/>
            <a:ext cx="2917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800000"/>
                </a:solidFill>
                <a:latin typeface="UkrainianJournalSans" panose="020B7200000000000000" pitchFamily="34" charset="0"/>
              </a:rPr>
              <a:t>Дієприкметники:</a:t>
            </a:r>
            <a:endParaRPr lang="uk-UA" sz="2800" b="1" dirty="0">
              <a:solidFill>
                <a:srgbClr val="800000"/>
              </a:solidFill>
              <a:latin typeface="UkrainianJournalSa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4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G:\school video\2012-2013\балящук\IMG_03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/>
          <a:stretch/>
        </p:blipFill>
        <p:spPr bwMode="auto">
          <a:xfrm>
            <a:off x="558513" y="449937"/>
            <a:ext cx="8100000" cy="463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595__-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мовна гра</Template>
  <TotalTime>520</TotalTime>
  <Words>547</Words>
  <Application>Microsoft Office PowerPoint</Application>
  <PresentationFormat>Экран (4:3)</PresentationFormat>
  <Paragraphs>121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UkrainianLazurski</vt:lpstr>
      <vt:lpstr>Arial</vt:lpstr>
      <vt:lpstr>Wingdings</vt:lpstr>
      <vt:lpstr>UkrainianJournalSans</vt:lpstr>
      <vt:lpstr>Calibri</vt:lpstr>
      <vt:lpstr>1595__-_</vt:lpstr>
      <vt:lpstr>Презентация PowerPoint</vt:lpstr>
      <vt:lpstr>Презентация PowerPoint</vt:lpstr>
      <vt:lpstr>Презентация PowerPoint</vt:lpstr>
      <vt:lpstr>Я – успішний учень</vt:lpstr>
      <vt:lpstr>Презентация PowerPoint</vt:lpstr>
      <vt:lpstr>Презентация PowerPoint</vt:lpstr>
      <vt:lpstr>Презентация PowerPoint</vt:lpstr>
      <vt:lpstr>Розподільний диктант  «Сейф мовних знань»</vt:lpstr>
      <vt:lpstr>Презентация PowerPoint</vt:lpstr>
      <vt:lpstr>Цікаво знати</vt:lpstr>
      <vt:lpstr>Вправа «Снігова кулька»</vt:lpstr>
      <vt:lpstr>Презентация PowerPoint</vt:lpstr>
      <vt:lpstr>Презентация PowerPoint</vt:lpstr>
      <vt:lpstr>Презентация PowerPoint</vt:lpstr>
      <vt:lpstr>Презентация PowerPoint</vt:lpstr>
      <vt:lpstr>Сконструюй і запиши</vt:lpstr>
      <vt:lpstr>Презентация PowerPoint</vt:lpstr>
      <vt:lpstr>Презентация PowerPoint</vt:lpstr>
      <vt:lpstr>Незавершене речення</vt:lpstr>
      <vt:lpstr>Заховай у серці слово</vt:lpstr>
      <vt:lpstr>Презентация PowerPoint</vt:lpstr>
      <vt:lpstr>Домашнє завдання </vt:lpstr>
      <vt:lpstr>Дякую за увагу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74</cp:revision>
  <cp:lastPrinted>2012-11-26T07:57:32Z</cp:lastPrinted>
  <dcterms:created xsi:type="dcterms:W3CDTF">2012-11-21T09:18:28Z</dcterms:created>
  <dcterms:modified xsi:type="dcterms:W3CDTF">2015-12-10T08:44:49Z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