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07.12.2015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212976"/>
            <a:ext cx="6400800" cy="2016224"/>
          </a:xfrm>
        </p:spPr>
        <p:txBody>
          <a:bodyPr>
            <a:noAutofit/>
          </a:bodyPr>
          <a:lstStyle/>
          <a:p>
            <a:r>
              <a:rPr lang="uk-UA" sz="4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Роль книги у вихованні дитини</a:t>
            </a:r>
            <a:endParaRPr lang="ru-RU" sz="40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Рисунок 3" descr="Як читання книг впливає на розвиток дитин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41357">
            <a:off x="5359112" y="624036"/>
            <a:ext cx="3384376" cy="25922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8058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547664" y="980728"/>
            <a:ext cx="6480174" cy="4824536"/>
          </a:xfrm>
        </p:spPr>
        <p:txBody>
          <a:bodyPr>
            <a:normAutofit fontScale="92500" lnSpcReduction="10000"/>
          </a:bodyPr>
          <a:lstStyle/>
          <a:p>
            <a:endParaRPr lang="uk-UA" dirty="0" smtClean="0"/>
          </a:p>
          <a:p>
            <a:r>
              <a:rPr lang="uk-UA" sz="26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Читання та культура</a:t>
            </a:r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pPr algn="l"/>
            <a:r>
              <a:rPr lang="uk-UA" sz="3000" dirty="0" smtClean="0"/>
              <a:t>Вміння читати – це невід’ємна частина культури (вчить мислити, набувати знання та розвивати уяву)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3276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3278088"/>
          </a:xfrm>
        </p:spPr>
        <p:txBody>
          <a:bodyPr>
            <a:noAutofit/>
          </a:bodyPr>
          <a:lstStyle/>
          <a:p>
            <a:endParaRPr lang="uk-UA" sz="2000" dirty="0" smtClean="0"/>
          </a:p>
          <a:p>
            <a:endParaRPr lang="uk-UA" sz="2000" dirty="0"/>
          </a:p>
          <a:p>
            <a:r>
              <a:rPr lang="uk-UA" sz="2000" i="1" dirty="0" smtClean="0">
                <a:solidFill>
                  <a:schemeClr val="accent1">
                    <a:lumMod val="75000"/>
                  </a:schemeClr>
                </a:solidFill>
              </a:rPr>
              <a:t>Потоваришувати з книгою</a:t>
            </a:r>
          </a:p>
          <a:p>
            <a:endParaRPr lang="uk-UA" sz="2000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uk-UA" sz="20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uk-UA" sz="2000" i="1" dirty="0" smtClean="0">
                <a:solidFill>
                  <a:schemeClr val="accent1">
                    <a:lumMod val="75000"/>
                  </a:schemeClr>
                </a:solidFill>
              </a:rPr>
              <a:t>Здобути літературні перлини, розібратися у великому книжному океані (батьки, вчителі)</a:t>
            </a:r>
            <a:endParaRPr lang="ru-RU" sz="2000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281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553816"/>
          </a:xfrm>
        </p:spPr>
        <p:txBody>
          <a:bodyPr>
            <a:normAutofit lnSpcReduction="10000"/>
          </a:bodyPr>
          <a:lstStyle/>
          <a:p>
            <a:endParaRPr lang="uk-UA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uk-UA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uk-UA" sz="3200" dirty="0" smtClean="0">
                <a:solidFill>
                  <a:schemeClr val="accent1">
                    <a:lumMod val="75000"/>
                  </a:schemeClr>
                </a:solidFill>
              </a:rPr>
              <a:t>Любов до читання, перш за все, розпочинається з сім’ї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 descr="Як читання книг впливає на розвиток дитин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15804">
            <a:off x="677461" y="373947"/>
            <a:ext cx="2857500" cy="2857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43968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697832"/>
          </a:xfrm>
        </p:spPr>
        <p:txBody>
          <a:bodyPr>
            <a:noAutofit/>
          </a:bodyPr>
          <a:lstStyle/>
          <a:p>
            <a:endParaRPr lang="uk-UA" sz="2800" dirty="0" smtClean="0"/>
          </a:p>
          <a:p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</a:rPr>
              <a:t>Сімейне читання – це духовний розвиток дитини, формування її особистості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 descr="/Files/images/28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76672"/>
            <a:ext cx="3096344" cy="16561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3505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371600" y="1268760"/>
            <a:ext cx="6400800" cy="3600400"/>
          </a:xfrm>
        </p:spPr>
        <p:txBody>
          <a:bodyPr>
            <a:normAutofit lnSpcReduction="10000"/>
          </a:bodyPr>
          <a:lstStyle/>
          <a:p>
            <a:endParaRPr lang="uk-UA" dirty="0" smtClean="0"/>
          </a:p>
          <a:p>
            <a:r>
              <a:rPr lang="uk-UA" sz="2800" dirty="0" smtClean="0">
                <a:solidFill>
                  <a:schemeClr val="accent1">
                    <a:lumMod val="50000"/>
                  </a:schemeClr>
                </a:solidFill>
              </a:rPr>
              <a:t>Шановні батьки!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r>
              <a:rPr lang="uk-UA" sz="2400" dirty="0" smtClean="0">
                <a:solidFill>
                  <a:schemeClr val="accent1">
                    <a:lumMod val="75000"/>
                  </a:schemeClr>
                </a:solidFill>
              </a:rPr>
              <a:t>Не втрачайте можливості бути ближче до вашої дитини. І нехай вам у цьому допоможе цікава книжка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64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 sz="2800" dirty="0" smtClean="0"/>
          </a:p>
          <a:p>
            <a:pPr marL="0" indent="0">
              <a:buNone/>
            </a:pPr>
            <a:r>
              <a:rPr lang="uk-UA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sz="3200" b="1" dirty="0" smtClean="0">
                <a:solidFill>
                  <a:schemeClr val="accent1">
                    <a:lumMod val="75000"/>
                  </a:schemeClr>
                </a:solidFill>
              </a:rPr>
              <a:t>Книга </a:t>
            </a:r>
            <a:r>
              <a:rPr lang="uk-UA" sz="3200" b="1" dirty="0">
                <a:solidFill>
                  <a:schemeClr val="accent1">
                    <a:lumMod val="75000"/>
                  </a:schemeClr>
                </a:solidFill>
              </a:rPr>
              <a:t>– це найкращий </a:t>
            </a:r>
            <a:endParaRPr lang="uk-UA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uk-UA" sz="3200" b="1" dirty="0" smtClean="0">
                <a:solidFill>
                  <a:schemeClr val="accent1">
                    <a:lumMod val="75000"/>
                  </a:schemeClr>
                </a:solidFill>
              </a:rPr>
              <a:t>      товариш </a:t>
            </a:r>
            <a:r>
              <a:rPr lang="uk-UA" sz="3200" b="1" dirty="0">
                <a:solidFill>
                  <a:schemeClr val="accent1">
                    <a:lumMod val="75000"/>
                  </a:schemeClr>
                </a:solidFill>
              </a:rPr>
              <a:t>і супутник </a:t>
            </a:r>
            <a:endParaRPr lang="uk-UA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uk-UA" sz="3200" b="1" dirty="0" smtClean="0">
                <a:solidFill>
                  <a:schemeClr val="accent1">
                    <a:lumMod val="75000"/>
                  </a:schemeClr>
                </a:solidFill>
              </a:rPr>
              <a:t>           на </a:t>
            </a:r>
            <a:r>
              <a:rPr lang="uk-UA" sz="3200" b="1" dirty="0">
                <a:solidFill>
                  <a:schemeClr val="accent1">
                    <a:lumMod val="75000"/>
                  </a:schemeClr>
                </a:solidFill>
              </a:rPr>
              <a:t>все </a:t>
            </a:r>
            <a:r>
              <a:rPr lang="uk-UA" sz="3200" b="1" dirty="0" smtClean="0">
                <a:solidFill>
                  <a:schemeClr val="accent1">
                    <a:lumMod val="75000"/>
                  </a:schemeClr>
                </a:solidFill>
              </a:rPr>
              <a:t>життя</a:t>
            </a: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</a:rPr>
              <a:t>                  </a:t>
            </a:r>
          </a:p>
          <a:p>
            <a:pPr marL="0" indent="0">
              <a:buNone/>
            </a:pPr>
            <a:r>
              <a:rPr lang="uk-UA" sz="2800" dirty="0"/>
              <a:t> </a:t>
            </a:r>
            <a:r>
              <a:rPr lang="uk-UA" sz="2800" dirty="0" smtClean="0"/>
              <a:t>                                             </a:t>
            </a:r>
            <a:endParaRPr lang="ru-RU" dirty="0"/>
          </a:p>
        </p:txBody>
      </p:sp>
      <p:pic>
        <p:nvPicPr>
          <p:cNvPr id="5" name="Рисунок 4" descr="/Files/images/img122002113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6627" y="2636912"/>
            <a:ext cx="3240360" cy="33843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2619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2987824" y="1124744"/>
                <a:ext cx="5760640" cy="461121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uk-UA" dirty="0"/>
              </a:p>
              <a:p>
                <a:pPr marL="0" indent="0">
                  <a:buNone/>
                </a:pPr>
                <a:r>
                  <a:rPr lang="uk-UA" sz="3600" b="1" i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Навчити відчувати прекрасне і творити його у житті, цінувати рідне слово, шанувати рід – завдання сім</a:t>
                </a:r>
                <a14:m>
                  <m:oMath xmlns:m="http://schemas.openxmlformats.org/officeDocument/2006/math">
                    <m:r>
                      <a:rPr lang="uk-UA" sz="3600" b="1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</a:rPr>
                      <m:t>’</m:t>
                    </m:r>
                  </m:oMath>
                </a14:m>
                <a:r>
                  <a:rPr lang="uk-UA" sz="3600" b="1" i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ї та вчителів</a:t>
                </a:r>
                <a:endParaRPr lang="ru-RU" sz="3600" b="1" i="1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2987824" y="1124744"/>
                <a:ext cx="5760640" cy="4611216"/>
              </a:xfrm>
              <a:blipFill rotWithShape="1">
                <a:blip r:embed="rId2"/>
                <a:stretch>
                  <a:fillRect l="-3175" r="-4762" b="-15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4564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"/>
          </p:nvPr>
        </p:nvSpPr>
        <p:spPr>
          <a:xfrm>
            <a:off x="3203848" y="764704"/>
            <a:ext cx="5775176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uk-UA" sz="3600" b="1" i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uk-UA" sz="3600" b="1" i="1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sz="3600" b="1" i="1" dirty="0" smtClean="0">
                <a:solidFill>
                  <a:schemeClr val="accent4">
                    <a:lumMod val="50000"/>
                  </a:schemeClr>
                </a:solidFill>
              </a:rPr>
              <a:t>Спілкування з книгою     має приносити   радість і насолоду   дітям</a:t>
            </a:r>
            <a:endParaRPr lang="ru-RU" sz="36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452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83568" y="1527048"/>
            <a:ext cx="8122104" cy="4572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i="1" dirty="0" smtClean="0"/>
              <a:t>                     </a:t>
            </a:r>
            <a:r>
              <a:rPr lang="uk-UA" sz="4000" i="1" dirty="0" smtClean="0">
                <a:solidFill>
                  <a:srgbClr val="C00000"/>
                </a:solidFill>
              </a:rPr>
              <a:t>Читаючи, дитина </a:t>
            </a:r>
            <a:r>
              <a:rPr lang="uk-UA" sz="4000" dirty="0" smtClean="0">
                <a:solidFill>
                  <a:srgbClr val="C00000"/>
                </a:solidFill>
              </a:rPr>
              <a:t>: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- </a:t>
            </a:r>
            <a:r>
              <a:rPr lang="uk-UA" sz="3200" i="1" dirty="0" smtClean="0">
                <a:solidFill>
                  <a:schemeClr val="bg2">
                    <a:lumMod val="25000"/>
                  </a:schemeClr>
                </a:solidFill>
              </a:rPr>
              <a:t>розвиває інтелект, пам’ять уяву;</a:t>
            </a:r>
          </a:p>
          <a:p>
            <a:pPr marL="0" indent="0">
              <a:buNone/>
            </a:pPr>
            <a:r>
              <a:rPr lang="uk-UA" sz="3200" i="1" dirty="0" smtClean="0">
                <a:solidFill>
                  <a:schemeClr val="bg2">
                    <a:lumMod val="25000"/>
                  </a:schemeClr>
                </a:solidFill>
              </a:rPr>
              <a:t> - вчиться думати, аналізувати, використовувати досвід, робити висновки;</a:t>
            </a:r>
          </a:p>
          <a:p>
            <a:pPr marL="0" indent="0">
              <a:buNone/>
            </a:pPr>
            <a:r>
              <a:rPr lang="uk-UA" sz="3200" i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uk-UA" sz="3200" i="1" dirty="0" smtClean="0">
                <a:solidFill>
                  <a:schemeClr val="bg2">
                    <a:lumMod val="25000"/>
                  </a:schemeClr>
                </a:solidFill>
              </a:rPr>
              <a:t>- розвиває мовлення, робить його образним, красивим;</a:t>
            </a:r>
          </a:p>
          <a:p>
            <a:pPr marL="0" indent="0">
              <a:buNone/>
            </a:pPr>
            <a:r>
              <a:rPr lang="uk-UA" sz="3200" i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uk-UA" sz="3200" i="1" dirty="0" smtClean="0">
                <a:solidFill>
                  <a:schemeClr val="bg2">
                    <a:lumMod val="25000"/>
                  </a:schemeClr>
                </a:solidFill>
              </a:rPr>
              <a:t>- відчуває бажання творити</a:t>
            </a:r>
            <a:endParaRPr lang="ru-RU" sz="3200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755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68426" y="764704"/>
            <a:ext cx="6587950" cy="4824536"/>
          </a:xfrm>
        </p:spPr>
        <p:txBody>
          <a:bodyPr>
            <a:normAutofit lnSpcReduction="10000"/>
          </a:bodyPr>
          <a:lstStyle/>
          <a:p>
            <a:endParaRPr lang="uk-UA" dirty="0" smtClean="0"/>
          </a:p>
          <a:p>
            <a:endParaRPr lang="uk-UA" dirty="0"/>
          </a:p>
          <a:p>
            <a:r>
              <a:rPr lang="uk-UA" sz="2800" i="1" dirty="0" smtClean="0">
                <a:solidFill>
                  <a:schemeClr val="accent4">
                    <a:lumMod val="50000"/>
                  </a:schemeClr>
                </a:solidFill>
              </a:rPr>
              <a:t>Успішна дитина :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pPr algn="l"/>
            <a:r>
              <a:rPr lang="uk-UA" dirty="0"/>
              <a:t> </a:t>
            </a:r>
            <a:r>
              <a:rPr lang="uk-UA" sz="2400" i="1" dirty="0" smtClean="0">
                <a:solidFill>
                  <a:schemeClr val="accent1">
                    <a:lumMod val="75000"/>
                  </a:schemeClr>
                </a:solidFill>
              </a:rPr>
              <a:t>- техніка читання ( 120 слів за хвилину );</a:t>
            </a:r>
          </a:p>
          <a:p>
            <a:pPr algn="l"/>
            <a:endParaRPr lang="uk-UA" sz="24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uk-UA" sz="2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sz="2400" i="1" dirty="0" smtClean="0">
                <a:solidFill>
                  <a:schemeClr val="accent1">
                    <a:lumMod val="75000"/>
                  </a:schemeClr>
                </a:solidFill>
              </a:rPr>
              <a:t>- інтерес до навчання;</a:t>
            </a:r>
          </a:p>
          <a:p>
            <a:pPr algn="l"/>
            <a:endParaRPr lang="uk-UA" sz="24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uk-UA" sz="2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sz="2400" i="1" dirty="0" smtClean="0">
                <a:solidFill>
                  <a:schemeClr val="accent1">
                    <a:lumMod val="75000"/>
                  </a:schemeClr>
                </a:solidFill>
              </a:rPr>
              <a:t>- правильно читати книги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605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68426" y="692696"/>
            <a:ext cx="6155902" cy="5400600"/>
          </a:xfrm>
        </p:spPr>
        <p:txBody>
          <a:bodyPr>
            <a:normAutofit lnSpcReduction="10000"/>
          </a:bodyPr>
          <a:lstStyle/>
          <a:p>
            <a:endParaRPr lang="uk-UA" dirty="0" smtClean="0"/>
          </a:p>
          <a:p>
            <a:endParaRPr lang="uk-UA" dirty="0"/>
          </a:p>
          <a:p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П’ять аргументів для читання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b="0" dirty="0"/>
              <a:t> 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дитина та читання:</a:t>
            </a:r>
          </a:p>
          <a:p>
            <a:endParaRPr lang="uk-UA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uk-UA" b="0" dirty="0"/>
              <a:t> </a:t>
            </a:r>
            <a:r>
              <a:rPr lang="uk-UA" sz="1800" b="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набуває різноманітних ідей, долає труднощі;</a:t>
            </a:r>
          </a:p>
          <a:p>
            <a:pPr algn="just"/>
            <a:r>
              <a:rPr lang="uk-UA" sz="1800" b="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uk-UA" sz="1800" b="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краще запам’ятовує прочитане, ніж те, що показано за допомогою аудіовізуальних засобів;</a:t>
            </a:r>
          </a:p>
          <a:p>
            <a:pPr algn="just"/>
            <a:r>
              <a:rPr lang="uk-UA" sz="1800" b="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uk-UA" sz="1800" b="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з інтересом відвідує школу, навчається добре, краще оцінює навколишній світ;</a:t>
            </a:r>
          </a:p>
          <a:p>
            <a:pPr algn="just"/>
            <a:r>
              <a:rPr lang="uk-UA" sz="1800" b="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 не замкнута, здібна, вміє відстоювати свою точку зору</a:t>
            </a:r>
            <a:endParaRPr lang="ru-RU" sz="1800" b="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655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187624" y="620688"/>
            <a:ext cx="6696198" cy="4896544"/>
          </a:xfrm>
        </p:spPr>
        <p:txBody>
          <a:bodyPr>
            <a:normAutofit fontScale="77500" lnSpcReduction="20000"/>
          </a:bodyPr>
          <a:lstStyle/>
          <a:p>
            <a:r>
              <a:rPr lang="uk-UA" sz="3600" i="1" dirty="0" smtClean="0">
                <a:solidFill>
                  <a:schemeClr val="accent3">
                    <a:lumMod val="50000"/>
                  </a:schemeClr>
                </a:solidFill>
              </a:rPr>
              <a:t>Читання та вільний час:</a:t>
            </a:r>
          </a:p>
          <a:p>
            <a:endParaRPr lang="uk-UA" sz="3000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pPr algn="just"/>
            <a:endParaRPr lang="uk-U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sz="2600" dirty="0" smtClean="0">
                <a:solidFill>
                  <a:schemeClr val="accent1">
                    <a:lumMod val="75000"/>
                  </a:schemeClr>
                </a:solidFill>
              </a:rPr>
              <a:t>- правильно організовувати вільний час;</a:t>
            </a:r>
          </a:p>
          <a:p>
            <a:pPr algn="just"/>
            <a:endParaRPr lang="uk-UA" sz="2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uk-UA" sz="2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sz="2600" dirty="0" smtClean="0">
                <a:solidFill>
                  <a:schemeClr val="accent1">
                    <a:lumMod val="75000"/>
                  </a:schemeClr>
                </a:solidFill>
              </a:rPr>
              <a:t>-  читання – не тільки активне і творче використання вільного часу, а й улюблене заняття, хобі</a:t>
            </a:r>
            <a:endParaRPr lang="ru-RU" sz="2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909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68426" y="980728"/>
            <a:ext cx="6875982" cy="3960440"/>
          </a:xfrm>
        </p:spPr>
        <p:txBody>
          <a:bodyPr>
            <a:normAutofit lnSpcReduction="10000"/>
          </a:bodyPr>
          <a:lstStyle/>
          <a:p>
            <a:r>
              <a:rPr lang="uk-UA" sz="3200" i="1" dirty="0" smtClean="0">
                <a:solidFill>
                  <a:schemeClr val="tx2">
                    <a:lumMod val="50000"/>
                  </a:schemeClr>
                </a:solidFill>
              </a:rPr>
              <a:t>Читання та життєвий досвід:</a:t>
            </a:r>
          </a:p>
          <a:p>
            <a:endParaRPr lang="uk-UA" dirty="0"/>
          </a:p>
          <a:p>
            <a:endParaRPr lang="uk-UA" dirty="0" smtClean="0"/>
          </a:p>
          <a:p>
            <a:pPr algn="l"/>
            <a:r>
              <a:rPr lang="uk-UA" dirty="0"/>
              <a:t> </a:t>
            </a:r>
            <a:r>
              <a:rPr lang="uk-UA" dirty="0" smtClean="0"/>
              <a:t> </a:t>
            </a:r>
          </a:p>
          <a:p>
            <a:pPr algn="l"/>
            <a:endParaRPr lang="uk-UA" dirty="0"/>
          </a:p>
          <a:p>
            <a:pPr algn="l"/>
            <a:r>
              <a:rPr lang="uk-UA" sz="2800" i="1" dirty="0" smtClean="0"/>
              <a:t>зі</a:t>
            </a:r>
            <a:r>
              <a:rPr lang="uk-UA" sz="2800" i="1" dirty="0" smtClean="0"/>
              <a:t>ставляти </a:t>
            </a:r>
            <a:r>
              <a:rPr lang="uk-UA" sz="2800" i="1" dirty="0" smtClean="0"/>
              <a:t>побачене з викладеним у книзі, збагачує життєвий досвід, уникає помилок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35167662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47</TotalTime>
  <Words>304</Words>
  <Application>Microsoft Office PowerPoint</Application>
  <PresentationFormat>Экран (4:3)</PresentationFormat>
  <Paragraphs>88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Наталя</dc:creator>
  <cp:lastModifiedBy>Наталя</cp:lastModifiedBy>
  <cp:revision>8</cp:revision>
  <dcterms:created xsi:type="dcterms:W3CDTF">2015-12-07T20:22:43Z</dcterms:created>
  <dcterms:modified xsi:type="dcterms:W3CDTF">2015-12-07T21:23:15Z</dcterms:modified>
</cp:coreProperties>
</file>