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48680"/>
            <a:ext cx="6400800" cy="5328592"/>
          </a:xfrm>
        </p:spPr>
        <p:txBody>
          <a:bodyPr/>
          <a:lstStyle/>
          <a:p>
            <a:pPr algn="l"/>
            <a:r>
              <a:rPr lang="uk-UA" sz="4000" dirty="0" smtClean="0">
                <a:solidFill>
                  <a:srgbClr val="FFC000"/>
                </a:solidFill>
              </a:rPr>
              <a:t>                    </a:t>
            </a:r>
            <a:r>
              <a:rPr lang="uk-UA" sz="4000" b="1" dirty="0" smtClean="0">
                <a:solidFill>
                  <a:srgbClr val="FFC000"/>
                </a:solidFill>
              </a:rPr>
              <a:t>Загадка </a:t>
            </a:r>
          </a:p>
          <a:p>
            <a:pPr algn="l"/>
            <a:endParaRPr lang="uk-UA" b="1" dirty="0" smtClean="0">
              <a:solidFill>
                <a:srgbClr val="FFC000"/>
              </a:solidFill>
            </a:endParaRPr>
          </a:p>
          <a:p>
            <a:pPr algn="l"/>
            <a:r>
              <a:rPr lang="uk-UA" sz="3600" b="1" dirty="0" smtClean="0">
                <a:solidFill>
                  <a:srgbClr val="FFC000"/>
                </a:solidFill>
              </a:rPr>
              <a:t>Незчисленна ми родина,</a:t>
            </a:r>
          </a:p>
          <a:p>
            <a:pPr algn="l"/>
            <a:r>
              <a:rPr lang="uk-UA" sz="3600" b="1" dirty="0" smtClean="0">
                <a:solidFill>
                  <a:srgbClr val="FFC000"/>
                </a:solidFill>
              </a:rPr>
              <a:t>В нас на всіх  - одна хатина,</a:t>
            </a:r>
          </a:p>
          <a:p>
            <a:pPr algn="l"/>
            <a:r>
              <a:rPr lang="uk-UA" sz="3600" b="1" dirty="0" smtClean="0">
                <a:solidFill>
                  <a:srgbClr val="FFC000"/>
                </a:solidFill>
              </a:rPr>
              <a:t>Але в ній і мир, і лад,</a:t>
            </a:r>
            <a:br>
              <a:rPr lang="uk-UA" sz="3600" b="1" dirty="0" smtClean="0">
                <a:solidFill>
                  <a:srgbClr val="FFC000"/>
                </a:solidFill>
              </a:rPr>
            </a:br>
            <a:r>
              <a:rPr lang="uk-UA" sz="3600" b="1" dirty="0" smtClean="0">
                <a:solidFill>
                  <a:srgbClr val="FFC000"/>
                </a:solidFill>
              </a:rPr>
              <a:t>І сусід сусіду рад.</a:t>
            </a:r>
            <a:br>
              <a:rPr lang="uk-UA" sz="3600" b="1" dirty="0" smtClean="0">
                <a:solidFill>
                  <a:srgbClr val="FFC000"/>
                </a:solidFill>
              </a:rPr>
            </a:br>
            <a:r>
              <a:rPr lang="uk-UA" sz="3600" b="1" dirty="0" smtClean="0">
                <a:solidFill>
                  <a:srgbClr val="FFC000"/>
                </a:solidFill>
              </a:rPr>
              <a:t>Ну, а хто із нас щось значить – </a:t>
            </a:r>
          </a:p>
          <a:p>
            <a:pPr algn="l"/>
            <a:r>
              <a:rPr lang="uk-UA" sz="3600" b="1" dirty="0" smtClean="0">
                <a:solidFill>
                  <a:srgbClr val="FFC000"/>
                </a:solidFill>
              </a:rPr>
              <a:t>Кожен сам вам розтлумачить.</a:t>
            </a:r>
          </a:p>
          <a:p>
            <a:pPr algn="l"/>
            <a:endParaRPr lang="ru-RU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9401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2564904"/>
            <a:ext cx="7416824" cy="2332848"/>
          </a:xfrm>
        </p:spPr>
        <p:txBody>
          <a:bodyPr>
            <a:noAutofit/>
          </a:bodyPr>
          <a:lstStyle/>
          <a:p>
            <a:r>
              <a:rPr lang="uk-UA" sz="4000" b="1" dirty="0" smtClean="0">
                <a:solidFill>
                  <a:schemeClr val="tx2">
                    <a:lumMod val="75000"/>
                  </a:schemeClr>
                </a:solidFill>
              </a:rPr>
              <a:t>Усі слова – співучі струни,</a:t>
            </a:r>
            <a:br>
              <a:rPr lang="uk-UA" sz="40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uk-UA" sz="4000" b="1" dirty="0" smtClean="0">
                <a:solidFill>
                  <a:schemeClr val="tx2">
                    <a:lumMod val="75000"/>
                  </a:schemeClr>
                </a:solidFill>
              </a:rPr>
              <a:t>Коли під майстровим смичком</a:t>
            </a:r>
            <a:br>
              <a:rPr lang="uk-UA" sz="40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uk-UA" sz="4000" b="1" dirty="0" smtClean="0">
                <a:solidFill>
                  <a:schemeClr val="tx2">
                    <a:lumMod val="75000"/>
                  </a:schemeClr>
                </a:solidFill>
              </a:rPr>
              <a:t>                                    М. Рильський</a:t>
            </a:r>
            <a:endParaRPr lang="ru-RU" sz="40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9015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7365" y="836712"/>
            <a:ext cx="6417734" cy="2880320"/>
          </a:xfrm>
        </p:spPr>
        <p:txBody>
          <a:bodyPr>
            <a:noAutofit/>
          </a:bodyPr>
          <a:lstStyle/>
          <a:p>
            <a:endParaRPr lang="uk-UA" sz="4000" dirty="0" smtClean="0"/>
          </a:p>
          <a:p>
            <a:endParaRPr lang="uk-UA" sz="4000" dirty="0"/>
          </a:p>
          <a:p>
            <a:endParaRPr lang="uk-UA" sz="4000" dirty="0" smtClean="0"/>
          </a:p>
          <a:p>
            <a:endParaRPr lang="uk-UA" sz="4000" dirty="0"/>
          </a:p>
          <a:p>
            <a:r>
              <a:rPr lang="uk-UA" sz="4000" b="1" dirty="0" smtClean="0">
                <a:solidFill>
                  <a:schemeClr val="bg2">
                    <a:lumMod val="10000"/>
                  </a:schemeClr>
                </a:solidFill>
              </a:rPr>
              <a:t>Узагальнення і систематизація вивченого з теми « Стилістичні засоби лексикології»</a:t>
            </a:r>
            <a:endParaRPr lang="ru-RU" sz="4000" b="1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15092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0032" y="1412776"/>
            <a:ext cx="7772400" cy="5112568"/>
          </a:xfrm>
        </p:spPr>
        <p:txBody>
          <a:bodyPr>
            <a:normAutofit fontScale="90000"/>
          </a:bodyPr>
          <a:lstStyle/>
          <a:p>
            <a:pPr algn="l">
              <a:lnSpc>
                <a:spcPct val="150000"/>
              </a:lnSpc>
            </a:pPr>
            <a:r>
              <a:rPr lang="uk-UA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1. Лексика </a:t>
            </a:r>
            <a:r>
              <a:rPr lang="uk-UA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– це словниковий склад мови .</a:t>
            </a:r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uk-UA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2.  </a:t>
            </a:r>
            <a:r>
              <a:rPr lang="uk-UA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Усі терміни – багатозначні слова </a:t>
            </a:r>
            <a:r>
              <a:rPr lang="uk-UA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3. </a:t>
            </a:r>
            <a:r>
              <a:rPr lang="uk-UA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У </a:t>
            </a:r>
            <a:r>
              <a:rPr lang="uk-UA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реченні </a:t>
            </a:r>
            <a:r>
              <a:rPr lang="uk-UA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«Сумують </a:t>
            </a:r>
            <a:r>
              <a:rPr lang="uk-UA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ластівки в садах» слово «сумують» ужите в </a:t>
            </a:r>
            <a:r>
              <a:rPr lang="uk-UA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переносному </a:t>
            </a:r>
            <a:r>
              <a:rPr lang="uk-UA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значенні </a:t>
            </a:r>
            <a:r>
              <a:rPr lang="uk-UA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4. </a:t>
            </a:r>
            <a:r>
              <a:rPr lang="uk-UA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Слова </a:t>
            </a:r>
            <a:r>
              <a:rPr lang="uk-UA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«велетень, титан, гігант» - синоніми </a:t>
            </a:r>
            <a:r>
              <a:rPr lang="uk-UA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5. </a:t>
            </a:r>
            <a:r>
              <a:rPr lang="uk-UA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Слова </a:t>
            </a:r>
            <a:r>
              <a:rPr lang="uk-UA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«вдень – вночі, гарячий – холодний, зима – літо» - омоніми </a:t>
            </a:r>
            <a:r>
              <a:rPr lang="uk-UA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6. </a:t>
            </a:r>
            <a:r>
              <a:rPr lang="uk-UA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У </a:t>
            </a:r>
            <a:r>
              <a:rPr lang="uk-UA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реченнях «Учитель використовує ефективні методи викладання» та </a:t>
            </a:r>
            <a:r>
              <a:rPr lang="uk-UA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uk-UA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uk-UA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« Моя </a:t>
            </a:r>
            <a:r>
              <a:rPr lang="uk-UA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сестра – ефектна дівчина» вжито пароніми </a:t>
            </a:r>
            <a:r>
              <a:rPr lang="uk-UA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7. </a:t>
            </a:r>
            <a:r>
              <a:rPr lang="uk-UA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Слова </a:t>
            </a:r>
            <a:r>
              <a:rPr lang="uk-UA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«диспетчер, авіатор, фотограф» - іншомовні </a:t>
            </a:r>
            <a:r>
              <a:rPr lang="uk-UA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8. </a:t>
            </a:r>
            <a:r>
              <a:rPr lang="uk-UA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Слова </a:t>
            </a:r>
            <a:r>
              <a:rPr lang="uk-UA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«феодал, очіпок, урядник» - діалектні </a:t>
            </a:r>
            <a:r>
              <a:rPr lang="uk-UA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9. </a:t>
            </a:r>
            <a:r>
              <a:rPr lang="uk-UA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Слова </a:t>
            </a:r>
            <a:r>
              <a:rPr lang="uk-UA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« вода, земля, подяка» - стилістично забарвлені </a:t>
            </a:r>
            <a:r>
              <a:rPr lang="uk-UA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10. </a:t>
            </a:r>
            <a:r>
              <a:rPr lang="uk-UA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Слова « боярин, земство, дворянин» </a:t>
            </a:r>
            <a:r>
              <a:rPr lang="uk-UA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- </a:t>
            </a:r>
            <a:r>
              <a:rPr lang="uk-UA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історизми .</a:t>
            </a:r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11. </a:t>
            </a:r>
            <a:r>
              <a:rPr lang="uk-UA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Фразеологізми </a:t>
            </a:r>
            <a:r>
              <a:rPr lang="uk-UA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« як кіт наплакав, </a:t>
            </a:r>
            <a:r>
              <a:rPr lang="uk-UA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uk-UA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кури не клюють» - синонімічні </a:t>
            </a:r>
            <a:r>
              <a:rPr lang="uk-UA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12. Слова «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струноброва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сніготанище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» –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авторські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неологізми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.</a:t>
            </a:r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ru-RU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87624" y="476673"/>
            <a:ext cx="6417734" cy="1008112"/>
          </a:xfrm>
        </p:spPr>
        <p:txBody>
          <a:bodyPr>
            <a:normAutofit/>
          </a:bodyPr>
          <a:lstStyle/>
          <a:p>
            <a:r>
              <a:rPr lang="uk-UA" sz="2400" b="1" u="sng" dirty="0">
                <a:solidFill>
                  <a:srgbClr val="7030A0"/>
                </a:solidFill>
              </a:rPr>
              <a:t>Лінгвістична розминка </a:t>
            </a:r>
            <a:r>
              <a:rPr lang="uk-UA" sz="2400" b="1" dirty="0">
                <a:solidFill>
                  <a:srgbClr val="7030A0"/>
                </a:solidFill>
              </a:rPr>
              <a:t>«Вірю – не вірю»</a:t>
            </a:r>
            <a:r>
              <a:rPr lang="ru-RU" sz="2400" b="1" dirty="0">
                <a:solidFill>
                  <a:srgbClr val="7030A0"/>
                </a:solidFill>
              </a:rPr>
              <a:t/>
            </a:r>
            <a:br>
              <a:rPr lang="ru-RU" sz="2400" b="1" dirty="0">
                <a:solidFill>
                  <a:srgbClr val="7030A0"/>
                </a:solidFill>
              </a:rPr>
            </a:br>
            <a:endParaRPr lang="ru-RU" sz="24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5172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32856"/>
            <a:ext cx="8229600" cy="280831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uk-UA" sz="2400" b="1" dirty="0" smtClean="0">
                <a:solidFill>
                  <a:schemeClr val="accent2">
                    <a:lumMod val="50000"/>
                  </a:schemeClr>
                </a:solidFill>
              </a:rPr>
              <a:t>Терміново подзвонити (зателефонувати)</a:t>
            </a:r>
            <a:br>
              <a:rPr lang="uk-UA" sz="2400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uk-UA" sz="2400" b="1" dirty="0" smtClean="0">
                <a:solidFill>
                  <a:schemeClr val="accent2">
                    <a:lumMod val="50000"/>
                  </a:schemeClr>
                </a:solidFill>
              </a:rPr>
              <a:t>Приймати участь (брати)</a:t>
            </a:r>
            <a:br>
              <a:rPr lang="uk-UA" sz="2400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uk-UA" sz="2400" b="1" dirty="0" smtClean="0">
                <a:solidFill>
                  <a:schemeClr val="accent2">
                    <a:lumMod val="50000"/>
                  </a:schemeClr>
                </a:solidFill>
              </a:rPr>
              <a:t>Закрийте двері (зачиніть)</a:t>
            </a:r>
            <a:br>
              <a:rPr lang="uk-UA" sz="2400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uk-UA" sz="2400" b="1" dirty="0" smtClean="0">
                <a:solidFill>
                  <a:schemeClr val="accent2">
                    <a:lumMod val="50000"/>
                  </a:schemeClr>
                </a:solidFill>
              </a:rPr>
              <a:t>На протязі тижня (протягом)</a:t>
            </a:r>
            <a:br>
              <a:rPr lang="uk-UA" sz="2400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uk-UA" sz="2400" b="1" dirty="0" smtClean="0">
                <a:solidFill>
                  <a:schemeClr val="accent2">
                    <a:lumMod val="50000"/>
                  </a:schemeClr>
                </a:solidFill>
              </a:rPr>
              <a:t>Дати вірну відповідь (правильну)</a:t>
            </a:r>
            <a:br>
              <a:rPr lang="uk-UA" sz="2400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uk-UA" sz="2400" b="1" dirty="0" smtClean="0">
                <a:solidFill>
                  <a:schemeClr val="accent2">
                    <a:lumMod val="50000"/>
                  </a:schemeClr>
                </a:solidFill>
              </a:rPr>
              <a:t>Перевертати сторінки (перегортати)</a:t>
            </a:r>
            <a:br>
              <a:rPr lang="uk-UA" sz="2400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uk-UA" sz="2400" b="1" dirty="0" smtClean="0">
                <a:solidFill>
                  <a:schemeClr val="accent2">
                    <a:lumMod val="50000"/>
                  </a:schemeClr>
                </a:solidFill>
              </a:rPr>
              <a:t>Любий учень (будь – який)</a:t>
            </a:r>
            <a:br>
              <a:rPr lang="uk-UA" sz="2400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uk-UA" sz="2400" b="1" dirty="0" smtClean="0">
                <a:solidFill>
                  <a:schemeClr val="accent2">
                    <a:lumMod val="50000"/>
                  </a:schemeClr>
                </a:solidFill>
              </a:rPr>
              <a:t>Кожної неділі (щонеділі)</a:t>
            </a:r>
            <a:br>
              <a:rPr lang="uk-UA" sz="2400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uk-UA" sz="2400" b="1" dirty="0" smtClean="0">
                <a:solidFill>
                  <a:schemeClr val="accent2">
                    <a:lumMod val="50000"/>
                  </a:schemeClr>
                </a:solidFill>
              </a:rPr>
              <a:t>Переслати по пошті (поштою)</a:t>
            </a:r>
            <a:br>
              <a:rPr lang="uk-UA" sz="2400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uk-UA" sz="2400" b="1" dirty="0">
                <a:solidFill>
                  <a:schemeClr val="accent2">
                    <a:lumMod val="50000"/>
                  </a:schemeClr>
                </a:solidFill>
              </a:rPr>
              <a:t>Б</a:t>
            </a:r>
            <a:r>
              <a:rPr lang="uk-UA" sz="2400" b="1" dirty="0" smtClean="0">
                <a:solidFill>
                  <a:schemeClr val="accent2">
                    <a:lumMod val="50000"/>
                  </a:schemeClr>
                </a:solidFill>
              </a:rPr>
              <a:t>ез двадцяти десять ( за 20 десята)</a:t>
            </a:r>
            <a:br>
              <a:rPr lang="uk-UA" sz="2400" b="1" dirty="0" smtClean="0">
                <a:solidFill>
                  <a:schemeClr val="accent2">
                    <a:lumMod val="50000"/>
                  </a:schemeClr>
                </a:solidFill>
              </a:rPr>
            </a:br>
            <a:endParaRPr lang="ru-RU" sz="24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8885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Наталя\Desktop\7280246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762301"/>
            <a:ext cx="6840760" cy="432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64552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067944" y="548680"/>
            <a:ext cx="4462264" cy="5400600"/>
          </a:xfrm>
        </p:spPr>
        <p:txBody>
          <a:bodyPr>
            <a:normAutofit fontScale="90000"/>
          </a:bodyPr>
          <a:lstStyle/>
          <a:p>
            <a:r>
              <a:rPr lang="uk-UA" sz="3100" b="1" dirty="0" smtClean="0">
                <a:solidFill>
                  <a:srgbClr val="FFC000"/>
                </a:solidFill>
              </a:rPr>
              <a:t>Тіні забутих предків </a:t>
            </a:r>
            <a:br>
              <a:rPr lang="uk-UA" sz="3100" b="1" dirty="0" smtClean="0">
                <a:solidFill>
                  <a:srgbClr val="FFC000"/>
                </a:solidFill>
              </a:rPr>
            </a:br>
            <a:r>
              <a:rPr lang="uk-UA" sz="3100" b="1" dirty="0" smtClean="0">
                <a:solidFill>
                  <a:srgbClr val="FFC000"/>
                </a:solidFill>
              </a:rPr>
              <a:t>( уривок з повісті)</a:t>
            </a:r>
            <a:br>
              <a:rPr lang="uk-UA" sz="3100" b="1" dirty="0" smtClean="0">
                <a:solidFill>
                  <a:srgbClr val="FFC000"/>
                </a:solidFill>
              </a:rPr>
            </a:br>
            <a:r>
              <a:rPr lang="uk-UA" sz="3100" b="1" dirty="0" smtClean="0">
                <a:solidFill>
                  <a:srgbClr val="FFC000"/>
                </a:solidFill>
              </a:rPr>
              <a:t/>
            </a:r>
            <a:br>
              <a:rPr lang="uk-UA" sz="3100" b="1" dirty="0" smtClean="0">
                <a:solidFill>
                  <a:srgbClr val="FFC000"/>
                </a:solidFill>
              </a:rPr>
            </a:br>
            <a:r>
              <a:rPr lang="uk-UA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Тепер Іван був уже </a:t>
            </a:r>
            <a:r>
              <a:rPr lang="uk-UA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легінь</a:t>
            </a:r>
            <a:r>
              <a:rPr lang="uk-UA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стрункий і міцний, як смерічка, носив широкий черес і пишну кресаню. Марічка теж вже ходила в </a:t>
            </a:r>
            <a:r>
              <a:rPr lang="uk-UA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заплітках</a:t>
            </a:r>
            <a:r>
              <a:rPr lang="uk-UA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Не пасли більше вкупі ягнята і стрічались лиш в свято або в неділю. Прикладав він </a:t>
            </a:r>
            <a:r>
              <a:rPr lang="uk-UA" sz="2400" b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мережану дудку </a:t>
            </a:r>
            <a:r>
              <a:rPr lang="uk-UA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до повних уст, і чудна пісня тихо спадала на зелену отаву царинок, де пасли свої тіні смереки.</a:t>
            </a:r>
            <a:br>
              <a:rPr lang="uk-UA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ru-RU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026" name="Picture 2" descr="C:\Users\Наталя\Desktop\Коцюбинський-Михайло-1864-1913.-Біографія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836712"/>
            <a:ext cx="2743200" cy="3600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62162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348880"/>
            <a:ext cx="8229600" cy="2664296"/>
          </a:xfrm>
        </p:spPr>
        <p:txBody>
          <a:bodyPr>
            <a:noAutofit/>
          </a:bodyPr>
          <a:lstStyle/>
          <a:p>
            <a:pPr algn="l"/>
            <a:r>
              <a:rPr lang="uk-UA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Д/з. Скласти діалог, який пов’язаний з епіграфом уроку «</a:t>
            </a:r>
            <a:r>
              <a:rPr lang="uk-UA" sz="3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Усі слова – співучі </a:t>
            </a:r>
            <a:r>
              <a:rPr lang="uk-UA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струни, коли </a:t>
            </a:r>
            <a:r>
              <a:rPr lang="uk-UA" sz="3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під майстровим </a:t>
            </a:r>
            <a:r>
              <a:rPr lang="uk-UA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смичком». </a:t>
            </a:r>
            <a:br>
              <a:rPr lang="uk-UA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uk-UA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Підготувати міні – проект до теми «Фразеологізми» (за бажанням учнів).</a:t>
            </a:r>
            <a:endParaRPr lang="ru-RU" sz="32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44538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52</TotalTime>
  <Words>88</Words>
  <Application>Microsoft Office PowerPoint</Application>
  <PresentationFormat>Экран (4:3)</PresentationFormat>
  <Paragraphs>17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Волна</vt:lpstr>
      <vt:lpstr>Презентация PowerPoint</vt:lpstr>
      <vt:lpstr>Усі слова – співучі струни, Коли під майстровим смичком                                     М. Рильський</vt:lpstr>
      <vt:lpstr>Презентация PowerPoint</vt:lpstr>
      <vt:lpstr>1. Лексика – це словниковий склад мови . 2.  Усі терміни – багатозначні слова . 3. У реченні «Сумують ластівки в садах» слово «сумують» ужите в переносному значенні . 4. Слова «велетень, титан, гігант» - синоніми . 5. Слова «вдень – вночі, гарячий – холодний, зима – літо» - омоніми . 6. У реченнях «Учитель використовує ефективні методи викладання» та  « Моя сестра – ефектна дівчина» вжито пароніми . 7. Слова «диспетчер, авіатор, фотограф» - іншомовні . 8. Слова «феодал, очіпок, урядник» - діалектні . 9. Слова « вода, земля, подяка» - стилістично забарвлені . 10. Слова « боярин, земство, дворянин» - історизми . 11. Фразеологізми « як кіт наплакав,  кури не клюють» - синонімічні . 12. Слова « струноброва, сніготанище» – авторські неологізми . </vt:lpstr>
      <vt:lpstr>Терміново подзвонити (зателефонувати) Приймати участь (брати) Закрийте двері (зачиніть) На протязі тижня (протягом) Дати вірну відповідь (правильну) Перевертати сторінки (перегортати) Любий учень (будь – який) Кожної неділі (щонеділі) Переслати по пошті (поштою) Без двадцяти десять ( за 20 десята) </vt:lpstr>
      <vt:lpstr>Презентация PowerPoint</vt:lpstr>
      <vt:lpstr>Тіні забутих предків  ( уривок з повісті)  Тепер Іван був уже легінь, стрункий і міцний, як смерічка, носив широкий черес і пишну кресаню. Марічка теж вже ходила в заплітках. Не пасли більше вкупі ягнята і стрічались лиш в свято або в неділю. Прикладав він мережану дудку до повних уст, і чудна пісня тихо спадала на зелену отаву царинок, де пасли свої тіні смереки. </vt:lpstr>
      <vt:lpstr>  Д/з. Скласти діалог, який пов’язаний з епіграфом уроку «Усі слова – співучі струни, коли під майстровим смичком».  Підготувати міні – проект до теми «Фразеологізми» (за бажанням учнів).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Наталя</dc:creator>
  <cp:lastModifiedBy>Наталя</cp:lastModifiedBy>
  <cp:revision>8</cp:revision>
  <dcterms:created xsi:type="dcterms:W3CDTF">2016-02-10T18:41:17Z</dcterms:created>
  <dcterms:modified xsi:type="dcterms:W3CDTF">2016-02-11T20:15:28Z</dcterms:modified>
</cp:coreProperties>
</file>