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5" r:id="rId1"/>
  </p:sldMasterIdLst>
  <p:sldIdLst>
    <p:sldId id="271" r:id="rId2"/>
    <p:sldId id="292" r:id="rId3"/>
    <p:sldId id="275" r:id="rId4"/>
    <p:sldId id="285" r:id="rId5"/>
    <p:sldId id="286" r:id="rId6"/>
    <p:sldId id="288" r:id="rId7"/>
    <p:sldId id="289" r:id="rId8"/>
    <p:sldId id="290" r:id="rId9"/>
    <p:sldId id="283" r:id="rId10"/>
    <p:sldId id="291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2" r:id="rId25"/>
    <p:sldId id="273" r:id="rId26"/>
    <p:sldId id="281" r:id="rId27"/>
  </p:sldIdLst>
  <p:sldSz cx="9144000" cy="6858000" type="screen4x3"/>
  <p:notesSz cx="6858000" cy="9144000"/>
  <p:embeddedFontLst>
    <p:embeddedFont>
      <p:font typeface="UkrainianLazurski" panose="02027200000000000000" pitchFamily="18" charset="0"/>
      <p:regular r:id="rId28"/>
      <p:bold r:id="rId29"/>
      <p:italic r:id="rId30"/>
      <p:boldItalic r:id="rId31"/>
    </p:embeddedFont>
    <p:embeddedFont>
      <p:font typeface="UkrainianPragmatica" panose="020B7200000000000000" pitchFamily="34" charset="0"/>
      <p:regular r:id="rId32"/>
      <p:bold r:id="rId33"/>
      <p:italic r:id="rId34"/>
      <p:boldItalic r:id="rId35"/>
    </p:embeddedFont>
    <p:embeddedFont>
      <p:font typeface="Uk_Baltica" panose="020B7200000000000000" pitchFamily="34" charset="0"/>
      <p:regular r:id="rId36"/>
    </p:embeddedFont>
    <p:embeddedFont>
      <p:font typeface="Uk_Bruskovaya" panose="02070404040404040404" pitchFamily="18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5EA4"/>
    <a:srgbClr val="0033CC"/>
    <a:srgbClr val="800000"/>
    <a:srgbClr val="0000FF"/>
    <a:srgbClr val="FFFFFF"/>
    <a:srgbClr val="FFC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5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9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0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2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3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0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2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3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B901D4-EDEC-4AC4-BAF3-106A51ECCD9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FBE2CC-FD0E-4245-A1F1-7B11B0D6A4E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6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945437" cy="1371600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Урок позакласного читання</a:t>
            </a:r>
          </a:p>
          <a:p>
            <a:pPr eaLnBrk="1" hangingPunct="1"/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Ірен </a:t>
            </a:r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Роздобудько. </a:t>
            </a:r>
          </a:p>
          <a:p>
            <a:pPr eaLnBrk="1" hangingPunct="1"/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«Що може пензлик? </a:t>
            </a:r>
            <a:endParaRPr lang="en-US" altLang="uk-UA" sz="3600" b="1" dirty="0" smtClean="0">
              <a:solidFill>
                <a:srgbClr val="660033"/>
              </a:solidFill>
              <a:latin typeface="Uk_Baltica" panose="020B7200000000000000" pitchFamily="34" charset="0"/>
            </a:endParaRPr>
          </a:p>
          <a:p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Історія про Катрусю Білокур</a:t>
            </a:r>
            <a:r>
              <a:rPr lang="uk-UA" altLang="uk-UA" sz="3600" b="1" dirty="0">
                <a:solidFill>
                  <a:srgbClr val="660033"/>
                </a:solidFill>
                <a:latin typeface="Uk_Baltica" panose="020B7200000000000000" pitchFamily="34" charset="0"/>
              </a:rPr>
              <a:t>»</a:t>
            </a:r>
            <a:endParaRPr lang="uk-UA" altLang="uk-UA" sz="3600" b="1" dirty="0" smtClean="0">
              <a:solidFill>
                <a:srgbClr val="660033"/>
              </a:solidFill>
              <a:latin typeface="Uk_Baltica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97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.Петрусенко - Чи я в лузі не калина бул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228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J:\Катерина Білокур\76269083_001Cvetuy_s_oreha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63"/>
            <a:ext cx="811847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Катерина Білокур\76269086_003Hata_v_Bogdanovke__19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875"/>
            <a:ext cx="73152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:\Катерина Білокур\76269087_004Georginuy__195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4288"/>
            <a:ext cx="53086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Катерина Білокур\76269093_009Buket_cvetov__195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25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Катерина Білокур\76269103_015Ogorodnuye_cvetuy__1952_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-17463"/>
            <a:ext cx="58150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Катерина Білокур\76269107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49974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:\Катерина Білокур\76269108_20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551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:\Катерина Білокур\76269114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8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:\Катерина Білокур\76269117_029Natyurmort_s_kolosyami_i_kuvshinom__1958195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-3175"/>
            <a:ext cx="60769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0" y="304800"/>
            <a:ext cx="7315200" cy="402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800000"/>
                </a:solidFill>
                <a:effectLst/>
                <a:latin typeface="Uk_Baltic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Мета: </a:t>
            </a:r>
            <a:endParaRPr lang="en-US" sz="2400" b="1" dirty="0" smtClean="0">
              <a:solidFill>
                <a:srgbClr val="800000"/>
              </a:solidFill>
              <a:effectLst/>
              <a:latin typeface="Uk_Baltica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7188" indent="-357188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200" b="1" i="1" dirty="0" smtClean="0">
                <a:solidFill>
                  <a:srgbClr val="005EA4"/>
                </a:solidFill>
                <a:effectLst/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ознайомити п’ятикласників із твором сучасної української письменниці </a:t>
            </a:r>
            <a:r>
              <a:rPr lang="uk-UA" sz="2200" b="1" i="1" dirty="0" err="1" smtClean="0">
                <a:solidFill>
                  <a:srgbClr val="005EA4"/>
                </a:solidFill>
                <a:effectLst/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І.Роздобудько</a:t>
            </a:r>
            <a:r>
              <a:rPr lang="uk-UA" sz="2200" b="1" i="1" dirty="0" smtClean="0">
                <a:solidFill>
                  <a:srgbClr val="005EA4"/>
                </a:solidFill>
                <a:effectLst/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дати уявлення про дитячі роки української художниці Катерини Білокур; </a:t>
            </a:r>
            <a:endParaRPr lang="en-US" sz="2200" b="1" i="1" dirty="0" smtClean="0">
              <a:solidFill>
                <a:srgbClr val="005EA4"/>
              </a:solidFill>
              <a:effectLst/>
              <a:latin typeface="UkrainianLazurski" panose="02027200000000000000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7188" indent="-357188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200" b="1" i="1" dirty="0" smtClean="0">
                <a:solidFill>
                  <a:srgbClr val="005EA4"/>
                </a:solidFill>
                <a:effectLst/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 навички переказувати твір, характеризувати героїв, уміти виділяти головне;</a:t>
            </a:r>
            <a:endParaRPr lang="en-US" sz="2200" b="1" i="1" dirty="0" smtClean="0">
              <a:solidFill>
                <a:srgbClr val="005EA4"/>
              </a:solidFill>
              <a:effectLst/>
              <a:latin typeface="UkrainianLazurski" panose="02027200000000000000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7188" indent="-357188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200" b="1" i="1" dirty="0" smtClean="0">
                <a:solidFill>
                  <a:srgbClr val="005EA4"/>
                </a:solidFill>
                <a:effectLst/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виховувати спостережливість, прагнення пізнавати нове і незвичайне, прищеплювати любов до мистецтва.</a:t>
            </a:r>
            <a:endParaRPr lang="uk-UA" sz="2200" b="1" i="1" dirty="0">
              <a:solidFill>
                <a:srgbClr val="005EA4"/>
              </a:solidFill>
              <a:effectLst/>
              <a:latin typeface="UkrainianLazurski" panose="02027200000000000000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163" y="4325901"/>
            <a:ext cx="7793037" cy="166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800000"/>
                </a:solidFill>
                <a:latin typeface="Uk_Baltic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Методи, прийоми і форми роботи: </a:t>
            </a:r>
            <a:r>
              <a:rPr lang="uk-UA" sz="22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асоціювання, виразне та пошукове читання, рольова гра, </a:t>
            </a:r>
            <a:r>
              <a:rPr lang="uk-UA" sz="2200" b="1" i="1" dirty="0" err="1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кольоропис</a:t>
            </a:r>
            <a:r>
              <a:rPr lang="uk-UA" sz="22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робота в групах,  метод «ПРЕС», піраміда позитивних </a:t>
            </a:r>
            <a:r>
              <a:rPr lang="uk-UA" sz="2200" b="1" i="1" dirty="0" err="1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відчуттів</a:t>
            </a:r>
            <a:r>
              <a:rPr lang="uk-UA" sz="22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:\Катерина Білокур\76269104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9525"/>
            <a:ext cx="515778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:\Катерина Білокур\76269123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03237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2057400" y="228600"/>
            <a:ext cx="59105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ea typeface="+mj-ea"/>
                <a:cs typeface="+mj-cs"/>
              </a:rPr>
              <a:t>Тлумачення</a:t>
            </a:r>
            <a:r>
              <a:rPr lang="uk-UA" altLang="uk-UA" sz="4000" b="1" dirty="0"/>
              <a:t> </a:t>
            </a:r>
            <a:r>
              <a:rPr lang="uk-UA" altLang="uk-UA" sz="4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ea typeface="+mj-ea"/>
                <a:cs typeface="+mj-cs"/>
              </a:rPr>
              <a:t>кольорів</a:t>
            </a: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990600" y="978991"/>
            <a:ext cx="7883526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Жовтий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  <a:cs typeface="Arial" charset="0"/>
              </a:rPr>
              <a:t>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щастя, тепло , сонце.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Синій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духовність, чесність,вірність.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Зелений</a:t>
            </a:r>
            <a:r>
              <a:rPr lang="uk-UA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  <a:cs typeface="Arial" charset="0"/>
              </a:rPr>
              <a:t>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символізує життя, любов, природу і мудрість.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Червоний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 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краса, радість, життя і здоров</a:t>
            </a:r>
            <a:r>
              <a:rPr lang="ru-RU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’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я.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Салатовий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символ влади.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Чорний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 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страх, невідомість, таємничість.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Золотий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успіх, багатство.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Бузковий</a:t>
            </a:r>
            <a:r>
              <a:rPr lang="uk-UA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  <a:cs typeface="Arial" charset="0"/>
              </a:rPr>
              <a:t>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–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сором</a:t>
            </a:r>
            <a:r>
              <a:rPr lang="en-US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’</a:t>
            </a:r>
            <a:r>
              <a:rPr lang="uk-UA" sz="2600" b="1" i="1" dirty="0" err="1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язливість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, мрійливість.</a:t>
            </a:r>
            <a:endParaRPr lang="en-US" sz="2600" b="1" i="1" dirty="0">
              <a:solidFill>
                <a:srgbClr val="005EA4"/>
              </a:solidFill>
              <a:latin typeface="UkrainianLazurski" panose="02027200000000000000" pitchFamily="18" charset="0"/>
              <a:cs typeface="Arial" charset="0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uk-U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Білий</a:t>
            </a: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  <a:cs typeface="Arial" charset="0"/>
              </a:rPr>
              <a:t> </a:t>
            </a:r>
            <a:r>
              <a:rPr lang="uk-UA" sz="2600" b="1" dirty="0">
                <a:latin typeface="UkrainianLazurski" panose="02027200000000000000" pitchFamily="18" charset="0"/>
                <a:cs typeface="Arial" charset="0"/>
              </a:rPr>
              <a:t> - 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cs typeface="Arial" charset="0"/>
              </a:rPr>
              <a:t>чистота, духовність.</a:t>
            </a:r>
          </a:p>
        </p:txBody>
      </p:sp>
      <p:pic>
        <p:nvPicPr>
          <p:cNvPr id="25604" name="Picture 2" descr="E:\Pictures\clipart-palit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66800" y="762000"/>
            <a:ext cx="7620000" cy="503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uk-UA" sz="2400" dirty="0"/>
              <a:t> </a:t>
            </a: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Доля випробовує тих, хто надумав дійти якоїсь великої мети. Але сильних духом не злякає ніщо!</a:t>
            </a:r>
          </a:p>
          <a:p>
            <a:pPr>
              <a:lnSpc>
                <a:spcPct val="150000"/>
              </a:lnSpc>
            </a:pP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Вони зі стиснутими вустами уперто, сміливо і гордо ідуть до наміченої мети – крок за кроком, вперед і вперед!</a:t>
            </a:r>
          </a:p>
          <a:p>
            <a:pPr>
              <a:lnSpc>
                <a:spcPct val="150000"/>
              </a:lnSpc>
            </a:pP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    І таки досягають мети. І тоді доля нагороджує їх сторицею і відкриває перед ними всі таємниці дійсно прекрасного і ніким не перевершеного МИСТЕЦТВА!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ictures\ruka-k-ru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b="21456"/>
          <a:stretch/>
        </p:blipFill>
        <p:spPr bwMode="auto">
          <a:xfrm>
            <a:off x="1746250" y="1952539"/>
            <a:ext cx="5873750" cy="280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0738593">
            <a:off x="860987" y="2975379"/>
            <a:ext cx="157421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почув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617828">
            <a:off x="5650095" y="1679609"/>
            <a:ext cx="158761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уявив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5144" y="838200"/>
            <a:ext cx="224491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зрозумів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467916">
            <a:off x="6280014" y="2844298"/>
            <a:ext cx="22202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дізнався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036093">
            <a:off x="1198280" y="1733478"/>
            <a:ext cx="238700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навчився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68325" y="293948"/>
            <a:ext cx="8229600" cy="6582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32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І</a:t>
            </a:r>
            <a:r>
              <a:rPr lang="en-US" sz="32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V</a:t>
            </a:r>
            <a:r>
              <a:rPr lang="uk-UA" sz="32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. Рефлексивно-оцінювальний етап</a:t>
            </a:r>
            <a:endParaRPr lang="uk-UA" sz="3200" b="1" dirty="0">
              <a:solidFill>
                <a:srgbClr val="660033"/>
              </a:solidFill>
              <a:latin typeface="Uk_Baltica" panose="020B7200000000000000" pitchFamily="34" charset="0"/>
            </a:endParaRPr>
          </a:p>
        </p:txBody>
      </p:sp>
      <p:pic>
        <p:nvPicPr>
          <p:cNvPr id="9" name="Picture 2" descr="G:\school video\2012-2013\Петрокушин\IMG_03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21164" r="20031"/>
          <a:stretch/>
        </p:blipFill>
        <p:spPr bwMode="auto">
          <a:xfrm>
            <a:off x="384467" y="4246222"/>
            <a:ext cx="3237565" cy="2547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762000" y="609600"/>
            <a:ext cx="8132762" cy="55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V</a:t>
            </a:r>
            <a:r>
              <a:rPr lang="uk-UA" altLang="uk-UA" sz="36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. Домашнє завдання та його інструктаж</a:t>
            </a:r>
            <a:endParaRPr lang="en-US" altLang="uk-UA" sz="3600" b="1" dirty="0">
              <a:solidFill>
                <a:srgbClr val="660033"/>
              </a:solidFill>
              <a:latin typeface="Uk_Baltica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uk-UA" altLang="uk-UA" sz="900" dirty="0"/>
          </a:p>
          <a:p>
            <a:pPr>
              <a:lnSpc>
                <a:spcPct val="150000"/>
              </a:lnSpc>
            </a:pPr>
            <a:r>
              <a:rPr lang="uk-UA" altLang="uk-UA" sz="2400" b="1" dirty="0" err="1">
                <a:solidFill>
                  <a:srgbClr val="660033"/>
                </a:solidFill>
                <a:latin typeface="Uk_Baltica" panose="020B7200000000000000" pitchFamily="34" charset="0"/>
              </a:rPr>
              <a:t>Обов</a:t>
            </a:r>
            <a:r>
              <a:rPr lang="ru-RU" altLang="uk-UA" sz="2400" b="1" dirty="0">
                <a:solidFill>
                  <a:srgbClr val="660033"/>
                </a:solidFill>
                <a:latin typeface="Uk_Baltica" panose="020B7200000000000000" pitchFamily="34" charset="0"/>
              </a:rPr>
              <a:t>’</a:t>
            </a:r>
            <a:r>
              <a:rPr lang="uk-UA" altLang="uk-UA" sz="2400" b="1" dirty="0" err="1">
                <a:solidFill>
                  <a:srgbClr val="660033"/>
                </a:solidFill>
                <a:latin typeface="Uk_Baltica" panose="020B7200000000000000" pitchFamily="34" charset="0"/>
              </a:rPr>
              <a:t>язкове</a:t>
            </a:r>
            <a:r>
              <a:rPr lang="uk-UA" altLang="uk-UA" sz="2400" b="1" dirty="0">
                <a:solidFill>
                  <a:srgbClr val="660033"/>
                </a:solidFill>
                <a:latin typeface="Uk_Baltica" panose="020B7200000000000000" pitchFamily="34" charset="0"/>
              </a:rPr>
              <a:t>: </a:t>
            </a: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написати невеликий твір-міркування на тему «Що потрібно в житті, щоби досягти успіху?»</a:t>
            </a:r>
            <a:endParaRPr lang="en-US" altLang="uk-UA" sz="2400" b="1" i="1" dirty="0">
              <a:solidFill>
                <a:srgbClr val="005EA4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50000"/>
              </a:lnSpc>
            </a:pPr>
            <a:endParaRPr lang="uk-UA" altLang="uk-UA" sz="1200" b="1" i="1" dirty="0">
              <a:solidFill>
                <a:srgbClr val="005EA4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50000"/>
              </a:lnSpc>
            </a:pPr>
            <a:r>
              <a:rPr lang="uk-UA" altLang="uk-UA" sz="2400" b="1" dirty="0">
                <a:solidFill>
                  <a:srgbClr val="660033"/>
                </a:solidFill>
                <a:latin typeface="Uk_Baltica" panose="020B7200000000000000" pitchFamily="34" charset="0"/>
              </a:rPr>
              <a:t>За бажанням: </a:t>
            </a:r>
            <a:endParaRPr lang="en-US" altLang="uk-UA" sz="2400" b="1" dirty="0">
              <a:solidFill>
                <a:srgbClr val="660033"/>
              </a:solidFill>
              <a:latin typeface="Uk_Baltica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1)</a:t>
            </a:r>
            <a:r>
              <a:rPr lang="en-US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 </a:t>
            </a: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взяти уявне </a:t>
            </a:r>
            <a:r>
              <a:rPr lang="uk-UA" altLang="uk-UA" sz="2400" b="1" i="1" dirty="0" err="1">
                <a:solidFill>
                  <a:srgbClr val="005EA4"/>
                </a:solidFill>
                <a:latin typeface="UkrainianLazurski" panose="02027200000000000000" pitchFamily="18" charset="0"/>
              </a:rPr>
              <a:t>інтерв</a:t>
            </a:r>
            <a:r>
              <a:rPr lang="ru-RU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’</a:t>
            </a: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ю в Катерини Білокур; </a:t>
            </a:r>
            <a:endParaRPr lang="en-US" altLang="uk-UA" sz="2400" b="1" i="1" dirty="0">
              <a:solidFill>
                <a:srgbClr val="005EA4"/>
              </a:solidFill>
              <a:latin typeface="UkrainianLazurski" panose="02027200000000000000" pitchFamily="18" charset="0"/>
            </a:endParaRPr>
          </a:p>
          <a:p>
            <a:pPr>
              <a:lnSpc>
                <a:spcPct val="150000"/>
              </a:lnSpc>
            </a:pPr>
            <a:r>
              <a:rPr lang="uk-UA" altLang="uk-UA" sz="24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2) знайти додаткову інформацію про Катерину Білокур та її твори в Інтернеті.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Autofit/>
          </a:bodyPr>
          <a:lstStyle/>
          <a:p>
            <a:r>
              <a:rPr lang="uk-UA" altLang="uk-UA" sz="7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Lazurski" panose="02027200000000000000" pitchFamily="18" charset="0"/>
              </a:rPr>
              <a:t>Дякую за увагу!</a:t>
            </a:r>
          </a:p>
        </p:txBody>
      </p:sp>
      <p:pic>
        <p:nvPicPr>
          <p:cNvPr id="1026" name="Picture 2" descr="http://uateka.com/uploads/media/photo/2011/07/13/33bba3c683f123ff5cbfe73dd3923227cb745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152775" cy="390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sumno.com/media/images/galleries/2010/04/15/rozdobudko-iren/img3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5455981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J:\Катерина Білокур\Іren_Rozdobudko__Bleza_Paskalya_Volfі_Motsarta_Gansa_Andersena_Katrusyu_Bіlokur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7432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147091" y="4343400"/>
            <a:ext cx="51816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400" dirty="0">
                <a:latin typeface="Uk_Arbat" pitchFamily="2" charset="0"/>
              </a:rPr>
              <a:t> </a:t>
            </a:r>
            <a:r>
              <a:rPr lang="uk-UA" altLang="uk-UA" sz="2800" b="1" dirty="0">
                <a:solidFill>
                  <a:srgbClr val="005EA4"/>
                </a:solidFill>
                <a:latin typeface="Uk_Arbat" pitchFamily="2" charset="0"/>
              </a:rPr>
              <a:t>Доля випробовує тих, хто надумав дійти якоїсь великої мети. Але сильних духом не злякає ніщо! </a:t>
            </a:r>
          </a:p>
          <a:p>
            <a:pPr algn="r"/>
            <a:r>
              <a:rPr lang="uk-UA" altLang="uk-UA" sz="2400" b="1" dirty="0">
                <a:solidFill>
                  <a:srgbClr val="800000"/>
                </a:solidFill>
                <a:latin typeface="Uk_Baltica" panose="020B7200000000000000" pitchFamily="34" charset="0"/>
              </a:rPr>
              <a:t>Катерина Білокур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" y="26694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</a:rPr>
              <a:t>І. Актуалізація життєвого, чуттєвого та читацького досвіду</a:t>
            </a:r>
            <a:endParaRPr lang="uk-UA" sz="36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_Baltica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676400"/>
            <a:ext cx="7848600" cy="447883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uk-UA" sz="3000" dirty="0" smtClean="0">
                <a:solidFill>
                  <a:srgbClr val="660033"/>
                </a:solidFill>
                <a:latin typeface="Uk_Bruskovaya" panose="02070404040404040404" pitchFamily="18" charset="0"/>
              </a:rPr>
              <a:t>Забезпечення емоційної готовності школярів.</a:t>
            </a:r>
          </a:p>
          <a:p>
            <a:pPr marL="0" indent="0">
              <a:buNone/>
            </a:pPr>
            <a:endParaRPr lang="uk-UA" sz="1000" dirty="0" smtClean="0">
              <a:solidFill>
                <a:schemeClr val="accent1">
                  <a:lumMod val="50000"/>
                </a:schemeClr>
              </a:solidFill>
              <a:latin typeface="Uk_Bruskovaya" panose="02070404040404040404" pitchFamily="18" charset="0"/>
            </a:endParaRPr>
          </a:p>
          <a:p>
            <a:r>
              <a:rPr lang="uk-UA" sz="2600" b="1" i="1" dirty="0" smtClean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обмін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компліментами;</a:t>
            </a:r>
          </a:p>
          <a:p>
            <a:pPr lvl="0"/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побажання удачі, успіхів;</a:t>
            </a:r>
          </a:p>
          <a:p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висловити настрій за допомогою 2-3 прикметників (або дієслів чи прислівників);</a:t>
            </a:r>
          </a:p>
          <a:p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розповідь про настрій рядком із пісні; </a:t>
            </a:r>
          </a:p>
          <a:p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висловити настрій рядками з поетичного </a:t>
            </a:r>
            <a:r>
              <a:rPr lang="uk-UA" sz="2600" b="1" i="1" dirty="0" smtClean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твору; </a:t>
            </a:r>
          </a:p>
          <a:p>
            <a:r>
              <a:rPr lang="uk-UA" sz="2600" b="1" i="1" dirty="0" smtClean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графічне </a:t>
            </a:r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 кольорове зображення </a:t>
            </a:r>
            <a:r>
              <a:rPr lang="uk-UA" sz="2600" b="1" i="1" dirty="0" smtClean="0">
                <a:solidFill>
                  <a:srgbClr val="005EA4"/>
                </a:solidFill>
                <a:latin typeface="UkrainianLazurski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настрою.</a:t>
            </a:r>
            <a:endParaRPr lang="uk-UA" sz="2600" b="1" i="1" dirty="0">
              <a:solidFill>
                <a:srgbClr val="005EA4"/>
              </a:solidFill>
              <a:latin typeface="UkrainianLazurski" panose="02027200000000000000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600" b="1" i="1" dirty="0">
              <a:solidFill>
                <a:srgbClr val="005EA4"/>
              </a:solidFill>
              <a:latin typeface="UkrainianLazurski" panose="02027200000000000000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dirty="0">
              <a:solidFill>
                <a:schemeClr val="accent1">
                  <a:lumMod val="50000"/>
                </a:schemeClr>
              </a:solidFill>
              <a:latin typeface="Uk_Bruskovaya" panose="0207040404040404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Графічне або кольорове зображення настрою</a:t>
            </a:r>
            <a:endParaRPr lang="uk-UA" b="1" dirty="0">
              <a:solidFill>
                <a:srgbClr val="660033"/>
              </a:solidFill>
              <a:latin typeface="Uk_Baltica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endParaRPr lang="uk-UA"/>
          </a:p>
        </p:txBody>
      </p:sp>
      <p:pic>
        <p:nvPicPr>
          <p:cNvPr id="1026" name="Picture 2" descr="https://upload.wikimedia.org/wikipedia/commons/thumb/8/85/Smiley.svg/200px-Smile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0" y="1521125"/>
            <a:ext cx="1905000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yuymovochka.com.ua/images/vese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215">
            <a:off x="5201707" y="1902283"/>
            <a:ext cx="3515560" cy="2196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previews.123rf.com/images/geraktv/geraktv1106/geraktv110600061/9800742-Rain-Vector-image-with-dark-clouds-in-wet-day-Stock-Vector-rain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" b="35620"/>
          <a:stretch/>
        </p:blipFill>
        <p:spPr bwMode="auto">
          <a:xfrm rot="21403751">
            <a:off x="525410" y="4101481"/>
            <a:ext cx="2868844" cy="226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http://trudolub-sad.ucoz.ua/_si/0/192616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40" y="4187901"/>
            <a:ext cx="1645615" cy="231776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1.wikia.nocookie.net/__cb20140420114726/absurdopedia/images/b/bf/%D0%93%D1%80%D1%83%D1%81%D1%82%D0%BD%D1%8B%D0%B9_%D1%81%D0%BC%D0%B0%D0%B9%D0%BB%D0%B8%D0%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34" y="1797421"/>
            <a:ext cx="1539100" cy="15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01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800" b="1" dirty="0" smtClean="0">
                <a:solidFill>
                  <a:srgbClr val="660033"/>
                </a:solidFill>
                <a:latin typeface="Uk_Baltica" panose="020B7200000000000000" pitchFamily="34" charset="0"/>
              </a:rPr>
              <a:t>ІІ. Мотивація навчальної діяльності</a:t>
            </a:r>
            <a:endParaRPr lang="uk-UA" sz="3800" b="1" dirty="0">
              <a:solidFill>
                <a:srgbClr val="660033"/>
              </a:solidFill>
              <a:latin typeface="Uk_Baltica" panose="020B7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676400"/>
            <a:ext cx="7467600" cy="4525963"/>
          </a:xfrm>
        </p:spPr>
        <p:txBody>
          <a:bodyPr>
            <a:noAutofit/>
          </a:bodyPr>
          <a:lstStyle/>
          <a:p>
            <a:pPr lvl="0"/>
            <a:r>
              <a:rPr lang="uk-UA" sz="26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Робота з «Путівником учня». Позначте в загальному переліку цілей уроку ті, що є важливими особисто для вас</a:t>
            </a:r>
            <a:r>
              <a:rPr lang="uk-UA" sz="2600" b="1" i="1" dirty="0" smtClean="0">
                <a:solidFill>
                  <a:srgbClr val="005EA4"/>
                </a:solidFill>
                <a:latin typeface="UkrainianLazurski" panose="02027200000000000000" pitchFamily="18" charset="0"/>
              </a:rPr>
              <a:t>.</a:t>
            </a:r>
          </a:p>
          <a:p>
            <a:pPr lvl="0"/>
            <a:endParaRPr lang="uk-UA" sz="1000" dirty="0">
              <a:latin typeface="UkrainianPragmatica" panose="020B7200000000000000" pitchFamily="34" charset="0"/>
            </a:endParaRPr>
          </a:p>
          <a:p>
            <a:pPr marL="0" indent="0">
              <a:buNone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На основі вивчення теми я зможу: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пояснити…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розкрити…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назвати…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 smtClean="0">
                <a:solidFill>
                  <a:srgbClr val="005EA4"/>
                </a:solidFill>
                <a:latin typeface="UkrainianLazurski" panose="02027200000000000000" pitchFamily="18" charset="0"/>
              </a:rPr>
              <a:t>характеризувати</a:t>
            </a: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…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аргументувати…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5EA4"/>
                </a:solidFill>
                <a:latin typeface="UkrainianLazurski" panose="02027200000000000000" pitchFamily="18" charset="0"/>
              </a:rPr>
              <a:t>дати власну оцінку…</a:t>
            </a:r>
          </a:p>
          <a:p>
            <a:endParaRPr lang="uk-UA" sz="2400" dirty="0">
              <a:latin typeface="UkrainianPragmatic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291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</a:rPr>
              <a:t>ІІІ. </a:t>
            </a:r>
            <a:r>
              <a:rPr lang="uk-UA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_Baltica" panose="020B7200000000000000" pitchFamily="34" charset="0"/>
              </a:rPr>
              <a:t>Засвоєння нових знань, формування опорних умінь і навичок</a:t>
            </a:r>
            <a:endParaRPr lang="uk-UA" sz="3600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_Baltica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057400"/>
            <a:ext cx="655320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Пошукове читання тексту.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Моделювання ситуації. Рольова гра «Катруся і Незнайомець».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Переказування від першої особи.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Діалог.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Робота в групах.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 err="1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Кольоропис</a:t>
            </a: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uk-UA" sz="3000" b="1" i="1" dirty="0">
                <a:solidFill>
                  <a:srgbClr val="005EA4"/>
                </a:solidFill>
                <a:latin typeface="UkrainianLazurski" panose="02027200000000000000" pitchFamily="18" charset="0"/>
                <a:cs typeface="+mn-cs"/>
              </a:rPr>
              <a:t>Метод «ПРЕС».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uk-UA" sz="3000" dirty="0"/>
          </a:p>
        </p:txBody>
      </p:sp>
    </p:spTree>
    <p:extLst>
      <p:ext uri="{BB962C8B-B14F-4D97-AF65-F5344CB8AC3E}">
        <p14:creationId xmlns:p14="http://schemas.microsoft.com/office/powerpoint/2010/main" val="22235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вук28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213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23750" r="-1" b="8750"/>
          <a:stretch/>
        </p:blipFill>
        <p:spPr>
          <a:xfrm>
            <a:off x="4191000" y="4114067"/>
            <a:ext cx="4691944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school video\2012-2013\Петрокушин\IMG_03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5" t="31409" r="8929" b="39095"/>
          <a:stretch>
            <a:fillRect/>
          </a:stretch>
        </p:blipFill>
        <p:spPr bwMode="auto">
          <a:xfrm>
            <a:off x="457200" y="0"/>
            <a:ext cx="6657975" cy="5447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3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0312" r="22209" b="7500"/>
          <a:stretch/>
        </p:blipFill>
        <p:spPr>
          <a:xfrm>
            <a:off x="457200" y="609600"/>
            <a:ext cx="81534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471</Words>
  <Application>Microsoft Office PowerPoint</Application>
  <PresentationFormat>Экран (4:3)</PresentationFormat>
  <Paragraphs>66</Paragraphs>
  <Slides>26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UkrainianLazurski</vt:lpstr>
      <vt:lpstr>UkrainianPragmatica</vt:lpstr>
      <vt:lpstr>Arial</vt:lpstr>
      <vt:lpstr>Wingdings</vt:lpstr>
      <vt:lpstr>Uk_Arbat</vt:lpstr>
      <vt:lpstr>Times New Roman</vt:lpstr>
      <vt:lpstr>Uk_Baltica</vt:lpstr>
      <vt:lpstr>Uk_Bruskovaya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І. Актуалізація життєвого, чуттєвого та читацького досвіду</vt:lpstr>
      <vt:lpstr>Графічне або кольорове зображення настрою</vt:lpstr>
      <vt:lpstr>ІІ. Мотивація навчальної діяльності</vt:lpstr>
      <vt:lpstr>ІІІ. Засвоєння нових знань, формування опорних умінь і навичок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cp:lastPrinted>1601-01-01T00:00:00Z</cp:lastPrinted>
  <dcterms:created xsi:type="dcterms:W3CDTF">2012-12-01T10:27:09Z</dcterms:created>
  <dcterms:modified xsi:type="dcterms:W3CDTF">2015-12-10T06:46:28Z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