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7F1FB"/>
    <a:srgbClr val="59DF39"/>
    <a:srgbClr val="FFFF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96D4-8C97-45BF-BF36-A2E3B671C967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E8D9-2E9D-473C-AA4C-15F110436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6e5b8d036618b96c73dfc325e120b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6" y="0"/>
            <a:ext cx="9118844" cy="7118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332656"/>
            <a:ext cx="5328592" cy="169790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Емоції</a:t>
            </a:r>
            <a:r>
              <a:rPr lang="ru-RU" sz="3200" b="1" dirty="0">
                <a:solidFill>
                  <a:srgbClr val="FF0000"/>
                </a:solidFill>
              </a:rPr>
              <a:t> та </a:t>
            </a:r>
            <a:r>
              <a:rPr lang="ru-RU" sz="3200" b="1" dirty="0" err="1">
                <a:solidFill>
                  <a:srgbClr val="FF0000"/>
                </a:solidFill>
              </a:rPr>
              <a:t>настрій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людини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Як </a:t>
            </a:r>
            <a:r>
              <a:rPr lang="ru-RU" sz="3200" b="1" dirty="0" err="1">
                <a:solidFill>
                  <a:srgbClr val="FF0000"/>
                </a:solidFill>
              </a:rPr>
              <a:t>покращити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настрій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 rot="20016348">
            <a:off x="369888" y="514657"/>
            <a:ext cx="1764622" cy="1270293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 </a:t>
            </a:r>
            <a:r>
              <a:rPr lang="ru-RU" sz="2800" b="1" dirty="0" err="1" smtClean="0">
                <a:solidFill>
                  <a:srgbClr val="FF0000"/>
                </a:solidFill>
              </a:rPr>
              <a:t>клас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1520" y="5661248"/>
            <a:ext cx="3096344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Основи</a:t>
            </a:r>
            <a:r>
              <a:rPr lang="ru-RU" sz="2800" b="1" dirty="0" smtClean="0">
                <a:solidFill>
                  <a:srgbClr val="FF0000"/>
                </a:solidFill>
              </a:rPr>
              <a:t> здоров</a:t>
            </a:r>
            <a:r>
              <a:rPr lang="en-US" sz="2800" b="1" dirty="0" smtClean="0">
                <a:solidFill>
                  <a:srgbClr val="FF0000"/>
                </a:solidFill>
              </a:rPr>
              <a:t>’</a:t>
            </a:r>
            <a:r>
              <a:rPr lang="uk-UA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              </a:t>
            </a:r>
            <a:endParaRPr lang="uk-UA" b="1" dirty="0" smtClean="0">
              <a:solidFill>
                <a:srgbClr val="FF0000"/>
              </a:solidFill>
            </a:endParaRP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Гра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err="1" smtClean="0">
                <a:solidFill>
                  <a:srgbClr val="FF0000"/>
                </a:solidFill>
              </a:rPr>
              <a:t>тренінг</a:t>
            </a:r>
            <a:r>
              <a:rPr lang="ru-RU" sz="3200" b="1" dirty="0" smtClean="0">
                <a:solidFill>
                  <a:srgbClr val="FF0000"/>
                </a:solidFill>
              </a:rPr>
              <a:t> ,, </a:t>
            </a:r>
            <a:r>
              <a:rPr lang="ru-RU" sz="3200" b="1" dirty="0" err="1" smtClean="0">
                <a:solidFill>
                  <a:srgbClr val="FF0000"/>
                </a:solidFill>
              </a:rPr>
              <a:t>Чарівна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лікарня</a:t>
            </a:r>
            <a:r>
              <a:rPr lang="en-US" sz="3200" b="1" dirty="0" smtClean="0">
                <a:solidFill>
                  <a:srgbClr val="FF0000"/>
                </a:solidFill>
              </a:rPr>
              <a:t> 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yslan\Desktop\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824536" cy="482453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364088" y="2564904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Вам сьогодні</a:t>
            </a:r>
          </a:p>
          <a:p>
            <a:r>
              <a:rPr lang="uk-UA" sz="3200" dirty="0" smtClean="0"/>
              <a:t>    не щастить.     </a:t>
            </a:r>
          </a:p>
          <a:p>
            <a:r>
              <a:rPr lang="uk-UA" sz="3200" dirty="0" smtClean="0"/>
              <a:t>    Настрій поганий.</a:t>
            </a:r>
          </a:p>
          <a:p>
            <a:r>
              <a:rPr lang="uk-UA" sz="3200" dirty="0" smtClean="0"/>
              <a:t>    Що робити?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slan\Desktop\1304928858_abbfd51c6b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3240360" cy="2854031"/>
          </a:xfrm>
          <a:prstGeom prst="ellipse">
            <a:avLst/>
          </a:prstGeom>
          <a:noFill/>
        </p:spPr>
      </p:pic>
      <p:pic>
        <p:nvPicPr>
          <p:cNvPr id="2052" name="Picture 4" descr="C:\Users\Ryslan\Desktop\ok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88640"/>
            <a:ext cx="2660879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10946">
            <a:off x="2904515" y="691854"/>
            <a:ext cx="5616624" cy="2168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Поради лікаря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556793"/>
            <a:ext cx="3672408" cy="1569660"/>
          </a:xfrm>
          <a:prstGeom prst="rect">
            <a:avLst/>
          </a:prstGeom>
          <a:solidFill>
            <a:srgbClr val="A7F1F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dirty="0" smtClean="0"/>
              <a:t>Намагайтеся пригадати щось приємне.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4968552" cy="1077218"/>
          </a:xfrm>
          <a:prstGeom prst="rect">
            <a:avLst/>
          </a:prstGeom>
          <a:solidFill>
            <a:srgbClr val="A7F1F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2. Перед дзеркалом зроби кумедну гримасу.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869160"/>
            <a:ext cx="4968552" cy="584775"/>
          </a:xfrm>
          <a:prstGeom prst="rect">
            <a:avLst/>
          </a:prstGeom>
          <a:solidFill>
            <a:srgbClr val="A7F1F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3. Послухай музику.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733256"/>
            <a:ext cx="4968552" cy="584775"/>
          </a:xfrm>
          <a:prstGeom prst="rect">
            <a:avLst/>
          </a:prstGeom>
          <a:solidFill>
            <a:srgbClr val="A7F1FB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4. Заспівай, </a:t>
            </a:r>
            <a:r>
              <a:rPr lang="uk-UA" sz="3200" dirty="0" smtClean="0"/>
              <a:t>потанцюй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72" y="2204864"/>
            <a:ext cx="45281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5. Намалюй карикатуру.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501008"/>
            <a:ext cx="496855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6. Умийся і ,, змий </a:t>
            </a:r>
            <a:r>
              <a:rPr lang="en-US" sz="3200" dirty="0" smtClean="0"/>
              <a:t>”</a:t>
            </a:r>
            <a:r>
              <a:rPr lang="uk-UA" sz="3200" dirty="0" smtClean="0"/>
              <a:t> поганий настрій.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013176"/>
            <a:ext cx="49685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dirty="0" smtClean="0"/>
              <a:t>7. Назви себе пестливо.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Гра</a:t>
            </a:r>
            <a:r>
              <a:rPr lang="ru-RU" sz="3200" b="1" dirty="0" smtClean="0">
                <a:solidFill>
                  <a:srgbClr val="FF0000"/>
                </a:solidFill>
              </a:rPr>
              <a:t> – </a:t>
            </a:r>
            <a:r>
              <a:rPr lang="ru-RU" sz="3200" b="1" dirty="0" err="1" smtClean="0">
                <a:solidFill>
                  <a:srgbClr val="FF0000"/>
                </a:solidFill>
              </a:rPr>
              <a:t>тренінг</a:t>
            </a:r>
            <a:r>
              <a:rPr lang="ru-RU" sz="3200" b="1" dirty="0" smtClean="0">
                <a:solidFill>
                  <a:srgbClr val="FF0000"/>
                </a:solidFill>
              </a:rPr>
              <a:t> ,, </a:t>
            </a:r>
            <a:r>
              <a:rPr lang="uk-UA" sz="3200" b="1" dirty="0" smtClean="0">
                <a:solidFill>
                  <a:srgbClr val="FF0000"/>
                </a:solidFill>
              </a:rPr>
              <a:t>Різний настрій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73325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(Учитель читає вірш, діти жестами та мімікою зображують відповідний настрій.)</a:t>
            </a:r>
            <a:endParaRPr lang="ru-RU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4824536" cy="4524315"/>
          </a:xfrm>
          <a:prstGeom prst="rect">
            <a:avLst/>
          </a:prstGeom>
          <a:solidFill>
            <a:srgbClr val="59DF39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Наш Сашко бува веселий, Коли друзі всі в оселі.</a:t>
            </a:r>
          </a:p>
          <a:p>
            <a:endParaRPr lang="uk-UA" sz="3200" dirty="0" smtClean="0"/>
          </a:p>
          <a:p>
            <a:r>
              <a:rPr lang="uk-UA" sz="3200" dirty="0" smtClean="0"/>
              <a:t>Наш Сашко бува сердитий,</a:t>
            </a:r>
          </a:p>
          <a:p>
            <a:r>
              <a:rPr lang="uk-UA" sz="3200" dirty="0" smtClean="0"/>
              <a:t>Коли лоб його набитий.</a:t>
            </a:r>
          </a:p>
          <a:p>
            <a:endParaRPr lang="uk-UA" sz="3200" dirty="0" smtClean="0"/>
          </a:p>
          <a:p>
            <a:r>
              <a:rPr lang="uk-UA" sz="3200" dirty="0" smtClean="0"/>
              <a:t>Наш Сашко сумний буває, </a:t>
            </a:r>
          </a:p>
          <a:p>
            <a:r>
              <a:rPr lang="uk-UA" sz="3200" dirty="0" smtClean="0"/>
              <a:t>Коли іграшки не має.</a:t>
            </a:r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052736"/>
            <a:ext cx="4824536" cy="4524315"/>
          </a:xfrm>
          <a:prstGeom prst="rect">
            <a:avLst/>
          </a:prstGeom>
          <a:solidFill>
            <a:srgbClr val="59DF39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Наш Сашко, буває, плаче,</a:t>
            </a:r>
          </a:p>
          <a:p>
            <a:r>
              <a:rPr lang="uk-UA" sz="3200" dirty="0" smtClean="0"/>
              <a:t>Коли хтось відніме м</a:t>
            </a:r>
            <a:r>
              <a:rPr lang="en-US" sz="3200" dirty="0" smtClean="0"/>
              <a:t>’</a:t>
            </a:r>
            <a:r>
              <a:rPr lang="uk-UA" sz="3200" dirty="0" err="1" smtClean="0"/>
              <a:t>ячик</a:t>
            </a:r>
            <a:r>
              <a:rPr lang="uk-UA" sz="3200" dirty="0" smtClean="0"/>
              <a:t>.</a:t>
            </a:r>
          </a:p>
          <a:p>
            <a:endParaRPr lang="uk-UA" sz="3200" dirty="0" smtClean="0"/>
          </a:p>
          <a:p>
            <a:r>
              <a:rPr lang="uk-UA" sz="3200" dirty="0" smtClean="0"/>
              <a:t>Наш Сашко , бува, хитрує,</a:t>
            </a:r>
          </a:p>
          <a:p>
            <a:r>
              <a:rPr lang="uk-UA" sz="3200" dirty="0" smtClean="0"/>
              <a:t>Коли фокуси майструє.</a:t>
            </a:r>
          </a:p>
          <a:p>
            <a:endParaRPr lang="uk-UA" sz="3200" dirty="0" smtClean="0"/>
          </a:p>
          <a:p>
            <a:r>
              <a:rPr lang="uk-UA" sz="3200" dirty="0" smtClean="0"/>
              <a:t>А як його насварить - </a:t>
            </a:r>
          </a:p>
          <a:p>
            <a:r>
              <a:rPr lang="uk-UA" sz="3200" dirty="0" smtClean="0"/>
              <a:t>Він ображений стоїть.</a:t>
            </a:r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4536504" cy="3046988"/>
          </a:xfrm>
          <a:prstGeom prst="rect">
            <a:avLst/>
          </a:prstGeom>
          <a:solidFill>
            <a:srgbClr val="59DF39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Як незвичне щось побачить.</a:t>
            </a:r>
          </a:p>
          <a:p>
            <a:r>
              <a:rPr lang="uk-UA" sz="3200" dirty="0" smtClean="0"/>
              <a:t>То дивується одначе.</a:t>
            </a:r>
          </a:p>
          <a:p>
            <a:endParaRPr lang="uk-UA" sz="3200" dirty="0" smtClean="0"/>
          </a:p>
          <a:p>
            <a:r>
              <a:rPr lang="uk-UA" sz="3200" dirty="0" smtClean="0"/>
              <a:t>А як чогось злякається – </a:t>
            </a:r>
          </a:p>
          <a:p>
            <a:r>
              <a:rPr lang="uk-UA" sz="3200" dirty="0" smtClean="0"/>
              <a:t>У кущі ховається. </a:t>
            </a:r>
            <a:endParaRPr lang="ru-RU" sz="3200" dirty="0"/>
          </a:p>
        </p:txBody>
      </p:sp>
      <p:pic>
        <p:nvPicPr>
          <p:cNvPr id="9" name="Picture 2" descr="C:\Users\Ryslan\Desktop\391525147482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20071" y="980728"/>
            <a:ext cx="374441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5208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Вправа на саморегуляцію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   ,, Візьми себе в руки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yslan\Desktop\f8e5172dbdfe4a33715e9159ad14c8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884645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Як тільки відчуваєш, що тебе щось дратує або хочеться кого-небудь стукнути,є досить простий спосіб довести собі свою силу: обхопи долонями лікті й сильно притисни руки до грудей – це поза стриманої людини.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lan\Desktop\62942166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0" y="0"/>
            <a:ext cx="911867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A7F1FB"/>
          </a:solidFill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7030A0"/>
                </a:solidFill>
              </a:rPr>
              <a:t> Будьте здорові!</a:t>
            </a:r>
          </a:p>
        </p:txBody>
      </p:sp>
      <p:sp>
        <p:nvSpPr>
          <p:cNvPr id="4" name="Волна 3"/>
          <p:cNvSpPr/>
          <p:nvPr/>
        </p:nvSpPr>
        <p:spPr>
          <a:xfrm>
            <a:off x="1403648" y="1772816"/>
            <a:ext cx="4608512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46059">
            <a:off x="1403648" y="1916832"/>
            <a:ext cx="4608512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Почуття</a:t>
            </a:r>
            <a:r>
              <a:rPr lang="ru-RU" sz="3200" dirty="0" smtClean="0"/>
              <a:t> — </a:t>
            </a:r>
            <a:r>
              <a:rPr lang="ru-RU" sz="3200" dirty="0" err="1" smtClean="0"/>
              <a:t>це</a:t>
            </a:r>
            <a:r>
              <a:rPr lang="ru-RU" sz="3200" dirty="0" smtClean="0"/>
              <a:t> те,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відчуває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людина</a:t>
            </a:r>
            <a:r>
              <a:rPr lang="ru-RU" sz="3200" dirty="0" smtClean="0"/>
              <a:t> в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ситуаціях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переживання</a:t>
            </a:r>
            <a:r>
              <a:rPr lang="ru-RU" sz="3200" dirty="0" smtClean="0"/>
              <a:t> 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викликають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емоції</a:t>
            </a:r>
            <a:r>
              <a:rPr lang="ru-RU" sz="3200" dirty="0" smtClean="0"/>
              <a:t>.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Емоції</a:t>
            </a:r>
            <a:r>
              <a:rPr lang="uk-UA" sz="3200" dirty="0" smtClean="0"/>
              <a:t> – це реакція людини на те, що відбувається з нею і навколо неї.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Настрій</a:t>
            </a:r>
            <a:r>
              <a:rPr lang="uk-UA" sz="3200" dirty="0" smtClean="0"/>
              <a:t> – </a:t>
            </a:r>
            <a:r>
              <a:rPr lang="uk-UA" sz="3200" dirty="0" err="1" smtClean="0"/>
              <a:t>найтриваліший</a:t>
            </a:r>
            <a:r>
              <a:rPr lang="uk-UA" sz="3200" dirty="0" smtClean="0"/>
              <a:t> емоційний стан людини.</a:t>
            </a:r>
          </a:p>
          <a:p>
            <a:endParaRPr lang="uk-UA" sz="4000" b="1" dirty="0" smtClean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1026" name="Picture 2" descr="D:\общее\школа\картинки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936104" cy="1123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404664"/>
            <a:ext cx="3960440" cy="100811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0"/>
              </a:avLst>
            </a:prstTxWarp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Словничок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9411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Міміка</a:t>
            </a:r>
            <a:r>
              <a:rPr lang="ru-RU" sz="3200" dirty="0" smtClean="0"/>
              <a:t> — 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рухи</a:t>
            </a:r>
            <a:r>
              <a:rPr lang="ru-RU" sz="3200" dirty="0" smtClean="0"/>
              <a:t> м</a:t>
            </a:r>
            <a:r>
              <a:rPr lang="en-US" sz="3200" dirty="0" smtClean="0"/>
              <a:t>’</a:t>
            </a:r>
            <a:r>
              <a:rPr lang="uk-UA" sz="3200" dirty="0" smtClean="0"/>
              <a:t>язів обличчя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виражають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почуття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психічний</a:t>
            </a:r>
            <a:r>
              <a:rPr lang="ru-RU" sz="3200" dirty="0" smtClean="0"/>
              <a:t> стан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slan\Desktop\6d6580d51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54868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емоцій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211960" y="1340768"/>
            <a:ext cx="1368152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4237385">
            <a:off x="3699844" y="1211144"/>
            <a:ext cx="1122115" cy="1541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283" y="2971803"/>
            <a:ext cx="3207117" cy="70788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позитивні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2952328" cy="70788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негативні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Ryslan\Desktop\edf3d77e1bd00cc100ebe5d69d2b3e1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1975782" cy="1646486"/>
          </a:xfrm>
          <a:prstGeom prst="rect">
            <a:avLst/>
          </a:prstGeom>
          <a:noFill/>
        </p:spPr>
      </p:pic>
      <p:pic>
        <p:nvPicPr>
          <p:cNvPr id="2054" name="Picture 6" descr="C:\Users\Ryslan\Desktop\sma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196752"/>
            <a:ext cx="2016223" cy="19043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3573016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Спонукають</a:t>
            </a:r>
            <a:r>
              <a:rPr lang="ru-RU" sz="3200" dirty="0" smtClean="0"/>
              <a:t> до  </a:t>
            </a:r>
            <a:r>
              <a:rPr lang="ru-RU" sz="3200" dirty="0" err="1" smtClean="0"/>
              <a:t>досягнення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корисного</a:t>
            </a:r>
            <a:r>
              <a:rPr lang="ru-RU" sz="3200" dirty="0" smtClean="0"/>
              <a:t> результату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636912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Спрямовують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людину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подолання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перешкод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lan\Desktop\dd481c179db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92888" cy="9448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Гра ,, Червоні і сині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085184"/>
            <a:ext cx="7776864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Червоні – це позитивні емоції, сині – негативні. Визначте колір запропонованих емоцій.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67736" y="12687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ГНІВ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9888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ЗАХОПЛЕННЯ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9888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РАДІСТЬ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5649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СТРАХ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1409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НУДЬГА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12687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ЗЛІСТЬ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2849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ЦІКАВІСТЬ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12687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ГОРДІСТЬ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25649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УПЕРТІСТЬ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212976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ВОРОЖІСТЬ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49289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НЕНАВИСТЬ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67736" y="25649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ПОДЯКА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2849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ЗАХВАТ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7584" y="19168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НІЖНІСТЬ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37890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ОБРАЗА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3789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УПЕВНЕНІСТЬ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44371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СОРОМ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436510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ЩАСТЯ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39752" y="43651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СТРИВОЖЕНІСТЬ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6136" y="39330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БАЙДУЖІСТЬ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126876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СПОКІЙ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A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desktopwallpapers.org.ua-2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dirty="0" err="1" smtClean="0">
                <a:solidFill>
                  <a:srgbClr val="0033CC"/>
                </a:solidFill>
              </a:rPr>
              <a:t>Ситуативні</a:t>
            </a:r>
            <a:r>
              <a:rPr lang="ru-RU" sz="3200" dirty="0" smtClean="0">
                <a:solidFill>
                  <a:srgbClr val="0033CC"/>
                </a:solidFill>
              </a:rPr>
              <a:t> </a:t>
            </a:r>
            <a:r>
              <a:rPr lang="ru-RU" sz="3200" dirty="0" err="1" smtClean="0">
                <a:solidFill>
                  <a:srgbClr val="0033CC"/>
                </a:solidFill>
              </a:rPr>
              <a:t>завдання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92" y="105273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Які емоції викликають у вас наступні міркування?</a:t>
            </a:r>
            <a:endParaRPr lang="ru-RU" sz="3200" dirty="0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5652120" y="1700808"/>
            <a:ext cx="360040" cy="515719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1628800"/>
            <a:ext cx="201622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Слова для довідок: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780928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Упевненість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429000"/>
            <a:ext cx="26997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Розчарування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4077072"/>
            <a:ext cx="1872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Заздрість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4725144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Радість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5373216"/>
            <a:ext cx="15841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Зневіра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6021288"/>
            <a:ext cx="15841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Образа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916832"/>
            <a:ext cx="493204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Навіщо мені з ними дружити?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3068960"/>
            <a:ext cx="493204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Зі мною ніхто не хоче товаришувати!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221088"/>
            <a:ext cx="4932040" cy="1077218"/>
          </a:xfrm>
          <a:prstGeom prst="rect">
            <a:avLst/>
          </a:prstGeom>
          <a:solidFill>
            <a:srgbClr val="FFFFA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Наступного разу зроблю краще!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373216"/>
            <a:ext cx="4932040" cy="1077218"/>
          </a:xfrm>
          <a:prstGeom prst="rect">
            <a:avLst/>
          </a:prstGeom>
          <a:solidFill>
            <a:srgbClr val="A7F1FB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Батьки заборонили мені вийти погуляти.</a:t>
            </a:r>
            <a:endParaRPr lang="ru-RU" sz="3200" dirty="0"/>
          </a:p>
        </p:txBody>
      </p:sp>
      <p:sp>
        <p:nvSpPr>
          <p:cNvPr id="21" name="Стрелка вправо 20"/>
          <p:cNvSpPr/>
          <p:nvPr/>
        </p:nvSpPr>
        <p:spPr>
          <a:xfrm rot="3800527">
            <a:off x="4259752" y="3813999"/>
            <a:ext cx="3573566" cy="216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148064" y="371703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593893">
            <a:off x="5646755" y="2872556"/>
            <a:ext cx="278866" cy="1949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5994509">
            <a:off x="5917330" y="5382982"/>
            <a:ext cx="240894" cy="1660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51112" y="980728"/>
            <a:ext cx="799288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Придумайте міркування до виділених слів</a:t>
            </a:r>
            <a:endParaRPr lang="ru-RU" sz="3200" dirty="0"/>
          </a:p>
        </p:txBody>
      </p:sp>
      <p:pic>
        <p:nvPicPr>
          <p:cNvPr id="1027" name="Picture 3" descr="D:\общее\школа\картинки\0002-004-Moj-dom-moja-kre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243408"/>
            <a:ext cx="1331640" cy="240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912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912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313"/>
            <a:ext cx="9144000" cy="5538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548680"/>
            <a:ext cx="475252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мімічні</a:t>
            </a:r>
            <a:r>
              <a:rPr lang="ru-RU" sz="3200" b="1" dirty="0" smtClean="0">
                <a:solidFill>
                  <a:srgbClr val="FF0000"/>
                </a:solidFill>
              </a:rPr>
              <a:t> прояви </a:t>
            </a:r>
            <a:r>
              <a:rPr lang="ru-RU" sz="3200" b="1" dirty="0" err="1" smtClean="0">
                <a:solidFill>
                  <a:srgbClr val="FF0000"/>
                </a:solidFill>
              </a:rPr>
              <a:t>емоцій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2808312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uk-UA" sz="3200" b="1" dirty="0" smtClean="0"/>
              <a:t>Повторіть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56992"/>
            <a:ext cx="9361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сум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3356992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радість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356992"/>
            <a:ext cx="11521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страх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3356991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сором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356992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сором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356992"/>
            <a:ext cx="86409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гнів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3356992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нудьга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16749">
            <a:off x="26552" y="5865441"/>
            <a:ext cx="1800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цікавість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6093296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огида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623731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0027083">
            <a:off x="2562727" y="5778448"/>
            <a:ext cx="237626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захоплення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583" y="5987477"/>
            <a:ext cx="14298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образа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6021288"/>
            <a:ext cx="1368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подив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8304" y="6309320"/>
            <a:ext cx="1619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575327">
            <a:off x="6556090" y="5556391"/>
            <a:ext cx="25922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3CC"/>
                </a:solidFill>
              </a:rPr>
              <a:t>задоволення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slan\Desktop\part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784976" cy="12328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Обговорення проблемних питань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589240"/>
            <a:ext cx="878497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Назвіть емоції, які, на вашу думку, сприяють зміцненню здоров</a:t>
            </a:r>
            <a:r>
              <a:rPr lang="en-US" sz="3200" dirty="0" smtClean="0"/>
              <a:t>’</a:t>
            </a:r>
            <a:r>
              <a:rPr lang="uk-UA" sz="3200" dirty="0" smtClean="0"/>
              <a:t>я, і ті, які його погіршують.</a:t>
            </a:r>
            <a:endParaRPr lang="ru-RU" sz="3200" dirty="0"/>
          </a:p>
        </p:txBody>
      </p:sp>
      <p:pic>
        <p:nvPicPr>
          <p:cNvPr id="2052" name="Picture 4" descr="D:\общее\школа\картинки\1294144414_vopr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543146"/>
            <a:ext cx="792088" cy="979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бщее\школа\картинки\фон\fuzz_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560840" cy="129614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Гра ,, </a:t>
            </a:r>
            <a:r>
              <a:rPr lang="uk-UA" sz="3200" b="1" dirty="0" err="1" smtClean="0">
                <a:solidFill>
                  <a:srgbClr val="FF0000"/>
                </a:solidFill>
              </a:rPr>
              <a:t>Розсипанка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949280"/>
            <a:ext cx="82089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- </a:t>
            </a:r>
            <a:r>
              <a:rPr lang="uk-UA" sz="3200" dirty="0" smtClean="0"/>
              <a:t>Складіть </a:t>
            </a:r>
            <a:r>
              <a:rPr lang="uk-UA" sz="3200" dirty="0" err="1" smtClean="0"/>
              <a:t>прислів</a:t>
            </a:r>
            <a:r>
              <a:rPr lang="en-US" sz="3200" dirty="0" smtClean="0"/>
              <a:t>’</a:t>
            </a:r>
            <a:r>
              <a:rPr lang="uk-UA" sz="3200" dirty="0" smtClean="0"/>
              <a:t>я. Як ви його розумієте?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 rot="20026889">
            <a:off x="5167061" y="430942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Смуток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 rot="1219709">
            <a:off x="7686701" y="2899666"/>
            <a:ext cx="45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і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 rot="1432096">
            <a:off x="2218366" y="246987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страх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 rot="21006293">
            <a:off x="2469347" y="3687306"/>
            <a:ext cx="3990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підточують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 rot="1159085">
            <a:off x="4136619" y="2183773"/>
            <a:ext cx="3528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здоров</a:t>
            </a:r>
            <a:r>
              <a:rPr lang="en-US" sz="6000" b="1" dirty="0" smtClean="0"/>
              <a:t>’</a:t>
            </a:r>
            <a:r>
              <a:rPr lang="uk-UA" sz="6000" b="1" dirty="0" smtClean="0"/>
              <a:t>я.</a:t>
            </a:r>
            <a:endParaRPr lang="ru-RU" sz="6000" b="1" dirty="0"/>
          </a:p>
        </p:txBody>
      </p:sp>
      <p:pic>
        <p:nvPicPr>
          <p:cNvPr id="3075" name="Picture 3" descr="D:\общее\школа\картинки\0002-004-Moj-dom-moja-krep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12776"/>
            <a:ext cx="2520280" cy="440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4248472" cy="123284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               Гра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,, Тренуймо емоції</a:t>
            </a:r>
            <a:r>
              <a:rPr lang="en-US" sz="3200" b="1" dirty="0" smtClean="0">
                <a:solidFill>
                  <a:srgbClr val="FF0000"/>
                </a:solidFill>
              </a:rPr>
              <a:t> 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4032448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200" b="1" dirty="0" err="1" smtClean="0"/>
              <a:t>Насуптеся</a:t>
            </a:r>
            <a:r>
              <a:rPr lang="uk-UA" sz="3200" b="1" dirty="0" smtClean="0"/>
              <a:t>, як: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осіння хмара;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сердита людина;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зла чарівниця.</a:t>
            </a:r>
          </a:p>
          <a:p>
            <a:pPr marL="514350" indent="-514350"/>
            <a:r>
              <a:rPr lang="uk-UA" sz="3200" b="1" dirty="0" smtClean="0"/>
              <a:t>2. Посміхніться, як: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кіт на сонці;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Буратіно;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хитра лисиця. 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60648"/>
            <a:ext cx="4032448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uk-UA" sz="3200" b="1" dirty="0" smtClean="0"/>
              <a:t>3. Розсердьтеся, як: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Дитина, в якої забрали яблуко;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два цапки на мосту;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Людина, яку вдарили.</a:t>
            </a:r>
          </a:p>
          <a:p>
            <a:pPr marL="514350" indent="-514350"/>
            <a:r>
              <a:rPr lang="uk-UA" sz="3200" b="1" dirty="0" smtClean="0"/>
              <a:t>4. Злякайтеся, як: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Дитина, що загубилася в лісі;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3200" dirty="0" smtClean="0"/>
              <a:t>Заєць, що побачив вовка.        </a:t>
            </a:r>
            <a:endParaRPr lang="ru-RU" sz="3200" dirty="0"/>
          </a:p>
        </p:txBody>
      </p:sp>
      <p:pic>
        <p:nvPicPr>
          <p:cNvPr id="4099" name="Picture 3" descr="D:\общее\школа\картинки\64813090_1286109537_multik3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1880" y="3933056"/>
            <a:ext cx="1230964" cy="2924944"/>
          </a:xfrm>
          <a:prstGeom prst="rect">
            <a:avLst/>
          </a:prstGeom>
          <a:noFill/>
        </p:spPr>
      </p:pic>
      <p:pic>
        <p:nvPicPr>
          <p:cNvPr id="4100" name="Picture 4" descr="D:\общее\школа\картинки\a_4115efb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9752" y="5284858"/>
            <a:ext cx="1152128" cy="15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503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Галина</cp:lastModifiedBy>
  <cp:revision>51</cp:revision>
  <dcterms:created xsi:type="dcterms:W3CDTF">2013-03-26T06:49:23Z</dcterms:created>
  <dcterms:modified xsi:type="dcterms:W3CDTF">2015-03-29T14:52:40Z</dcterms:modified>
</cp:coreProperties>
</file>