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74" r:id="rId2"/>
    <p:sldId id="256" r:id="rId3"/>
    <p:sldId id="269" r:id="rId4"/>
    <p:sldId id="267" r:id="rId5"/>
    <p:sldId id="268" r:id="rId6"/>
    <p:sldId id="270" r:id="rId7"/>
    <p:sldId id="275" r:id="rId8"/>
    <p:sldId id="276" r:id="rId9"/>
    <p:sldId id="277" r:id="rId10"/>
    <p:sldId id="273" r:id="rId11"/>
    <p:sldId id="27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6EE80BD-4F92-4CD6-8BD8-64D5FEE50FE4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9E0ED74-E27D-44B8-8498-A7B49E917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E97571-6419-4DD2-87A3-722B3F688CD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F88E1-B479-44D0-B55C-1BB71612E411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64BF4-027F-476B-B3E5-E54AE3899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2F5C5-71AA-4B1A-A085-B610E2850800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F121A-A68B-4915-8138-E4FB5D83A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40922-EB4A-47DC-AFC1-5817AC996995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6E445-5626-42E4-81AB-07F3197C4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34695-A0DA-4F94-8A23-BA1ABE803D7C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529DB-B162-411B-97A4-6288AC7E7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3D52D-772D-43F9-A49B-0CE4011D96EB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BDD6-F51F-4F17-9531-E7278F6B8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7BF9E-4882-4260-81CF-8AA442402E6A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E73E1-E80F-475F-9C24-B8726E906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6D002-BAC8-43CC-B87F-A3B72CB87FA9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0489A-C255-49AA-9404-6764130AC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21215-5F56-4B3B-9D1E-7FA36E5CBDF4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FAC0E-CE42-4A83-BF22-8D9374A1A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54BC9-BA68-47E7-B8C7-E81F37ADFE99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C6455-6D2F-4949-980A-09EA281A7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51ED7-51CB-46FF-9683-B950E408EA5D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73134-F6D6-41CF-B39E-55D840F7D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B8B1B-D27B-4C49-9C9B-2E352C7DBD64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77A22-CA44-427D-B922-4200AC07D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6D0D34-7E77-491F-B36E-C93319744819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9C9D75-9DE0-4812-B970-1830FDCC1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6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FEB80A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00ADD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443037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Constantia" pitchFamily="18" charset="0"/>
              </a:rPr>
              <a:t/>
            </a:r>
            <a:br>
              <a:rPr lang="uk-UA" sz="4000" dirty="0" smtClean="0">
                <a:latin typeface="Constantia" pitchFamily="18" charset="0"/>
              </a:rPr>
            </a:br>
            <a:r>
              <a:rPr lang="uk-UA" sz="4800" dirty="0" smtClean="0">
                <a:latin typeface="Constantia" pitchFamily="18" charset="0"/>
              </a:rPr>
              <a:t>         </a:t>
            </a:r>
            <a:r>
              <a:rPr lang="uk-UA" sz="4800" dirty="0" err="1" smtClean="0">
                <a:latin typeface="Constantia" pitchFamily="18" charset="0"/>
              </a:rPr>
              <a:t>“Постава</a:t>
            </a:r>
            <a:r>
              <a:rPr lang="uk-UA" sz="4800" dirty="0" smtClean="0">
                <a:latin typeface="Constantia" pitchFamily="18" charset="0"/>
              </a:rPr>
              <a:t> і здоров</a:t>
            </a:r>
            <a:r>
              <a:rPr lang="en-US" sz="4800" dirty="0" smtClean="0">
                <a:latin typeface="Constantia" pitchFamily="18" charset="0"/>
              </a:rPr>
              <a:t>’</a:t>
            </a:r>
            <a:r>
              <a:rPr lang="uk-UA" sz="4800" dirty="0" smtClean="0">
                <a:latin typeface="Constantia" pitchFamily="18" charset="0"/>
              </a:rPr>
              <a:t>я” </a:t>
            </a:r>
            <a:endParaRPr lang="ru-RU" sz="4000" dirty="0" smtClean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uk-UA" sz="2400" dirty="0" smtClean="0"/>
          </a:p>
          <a:p>
            <a:pPr>
              <a:lnSpc>
                <a:spcPct val="90000"/>
              </a:lnSpc>
            </a:pPr>
            <a:endParaRPr lang="uk-UA" sz="2400" dirty="0" smtClean="0"/>
          </a:p>
          <a:p>
            <a:pPr>
              <a:lnSpc>
                <a:spcPct val="90000"/>
              </a:lnSpc>
            </a:pPr>
            <a:endParaRPr lang="uk-UA" sz="2400" dirty="0" smtClean="0"/>
          </a:p>
          <a:p>
            <a:pPr>
              <a:lnSpc>
                <a:spcPct val="90000"/>
              </a:lnSpc>
            </a:pPr>
            <a:endParaRPr lang="uk-UA" sz="2400" dirty="0" smtClean="0"/>
          </a:p>
          <a:p>
            <a:pPr>
              <a:lnSpc>
                <a:spcPct val="90000"/>
              </a:lnSpc>
            </a:pPr>
            <a:endParaRPr lang="uk-UA" sz="2400" dirty="0" smtClean="0"/>
          </a:p>
          <a:p>
            <a:pPr>
              <a:lnSpc>
                <a:spcPct val="90000"/>
              </a:lnSpc>
            </a:pPr>
            <a:endParaRPr lang="uk-UA" sz="2400" dirty="0" smtClean="0"/>
          </a:p>
          <a:p>
            <a:pPr>
              <a:lnSpc>
                <a:spcPct val="90000"/>
              </a:lnSpc>
            </a:pPr>
            <a:endParaRPr lang="uk-UA" sz="2400" dirty="0" smtClean="0"/>
          </a:p>
          <a:p>
            <a:pPr>
              <a:lnSpc>
                <a:spcPct val="90000"/>
              </a:lnSpc>
            </a:pPr>
            <a:endParaRPr lang="uk-UA" sz="2400" dirty="0" smtClean="0"/>
          </a:p>
          <a:p>
            <a:pPr algn="r">
              <a:lnSpc>
                <a:spcPct val="90000"/>
              </a:lnSpc>
            </a:pPr>
            <a:endParaRPr lang="ru-RU" sz="1600" dirty="0" smtClean="0"/>
          </a:p>
        </p:txBody>
      </p:sp>
      <p:pic>
        <p:nvPicPr>
          <p:cNvPr id="14339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420938"/>
            <a:ext cx="6192837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3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908050"/>
            <a:ext cx="3384550" cy="2303463"/>
          </a:xfr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1844675"/>
            <a:ext cx="47625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765175"/>
            <a:ext cx="47625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/>
          <a:srcRect r="5600" b="-6250"/>
          <a:stretch>
            <a:fillRect/>
          </a:stretch>
        </p:blipFill>
        <p:spPr bwMode="auto">
          <a:xfrm>
            <a:off x="250825" y="3573463"/>
            <a:ext cx="424973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573463"/>
            <a:ext cx="4154487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5229225"/>
            <a:ext cx="47625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64163" y="5084763"/>
            <a:ext cx="324008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D:\МАМА ШКОЛА\мама документы\все фотографии школа\Новая папка (2)\DSCN05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20713"/>
            <a:ext cx="4373563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5076825" y="692150"/>
            <a:ext cx="3816350" cy="56896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latin typeface="+mn-lt"/>
              </a:rPr>
              <a:t>Про своє здоров</a:t>
            </a:r>
            <a:r>
              <a:rPr lang="en-US" dirty="0" smtClean="0">
                <a:latin typeface="+mn-lt"/>
              </a:rPr>
              <a:t>’</a:t>
            </a:r>
            <a:r>
              <a:rPr lang="uk-UA" dirty="0" smtClean="0">
                <a:latin typeface="+mn-lt"/>
              </a:rPr>
              <a:t>я дбай,</a:t>
            </a:r>
            <a:br>
              <a:rPr lang="uk-UA" dirty="0" smtClean="0">
                <a:latin typeface="+mn-lt"/>
              </a:rPr>
            </a:br>
            <a:r>
              <a:rPr lang="uk-UA" dirty="0" smtClean="0">
                <a:latin typeface="+mn-lt"/>
              </a:rPr>
              <a:t>Здоровим, сильним виростай!              </a:t>
            </a:r>
            <a:br>
              <a:rPr lang="uk-UA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4632" cy="129614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latin typeface="+mn-lt"/>
              </a:rPr>
              <a:t>Постава і здоров</a:t>
            </a:r>
            <a:r>
              <a:rPr lang="en-US" dirty="0" smtClean="0">
                <a:latin typeface="+mn-lt"/>
              </a:rPr>
              <a:t>’</a:t>
            </a:r>
            <a:r>
              <a:rPr lang="uk-UA" dirty="0" smtClean="0">
                <a:latin typeface="+mn-lt"/>
              </a:rPr>
              <a:t>я</a:t>
            </a:r>
            <a:endParaRPr lang="ru-RU" dirty="0">
              <a:latin typeface="+mn-lt"/>
            </a:endParaRP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938" y="1628775"/>
            <a:ext cx="5040312" cy="4464050"/>
          </a:xfrm>
        </p:spPr>
        <p:txBody>
          <a:bodyPr/>
          <a:lstStyle/>
          <a:p>
            <a:pPr marR="0" algn="l"/>
            <a:r>
              <a:rPr lang="en-US" smtClean="0"/>
              <a:t>     </a:t>
            </a:r>
            <a:r>
              <a:rPr lang="uk-UA" smtClean="0"/>
              <a:t>Це – хлопчик Нехворійко,</a:t>
            </a:r>
          </a:p>
          <a:p>
            <a:pPr marR="0" algn="l"/>
            <a:r>
              <a:rPr lang="en-US" smtClean="0"/>
              <a:t>     </a:t>
            </a:r>
            <a:r>
              <a:rPr lang="uk-UA" smtClean="0"/>
              <a:t>Йому цікаво знати,</a:t>
            </a:r>
          </a:p>
          <a:p>
            <a:pPr marR="0" algn="l"/>
            <a:r>
              <a:rPr lang="en-US" smtClean="0"/>
              <a:t>     </a:t>
            </a:r>
            <a:r>
              <a:rPr lang="uk-UA" smtClean="0"/>
              <a:t>Як зберегти здоров</a:t>
            </a:r>
            <a:r>
              <a:rPr lang="en-US" smtClean="0"/>
              <a:t>’</a:t>
            </a:r>
            <a:r>
              <a:rPr lang="uk-UA" smtClean="0"/>
              <a:t>я</a:t>
            </a:r>
            <a:r>
              <a:rPr lang="ru-RU" smtClean="0"/>
              <a:t>,</a:t>
            </a:r>
          </a:p>
          <a:p>
            <a:pPr marR="0" algn="l"/>
            <a:r>
              <a:rPr lang="en-US" smtClean="0"/>
              <a:t>     </a:t>
            </a:r>
            <a:r>
              <a:rPr lang="uk-UA" smtClean="0"/>
              <a:t>Струнким і сильним стати.</a:t>
            </a:r>
          </a:p>
          <a:p>
            <a:pPr marR="0" algn="l"/>
            <a:endParaRPr lang="uk-UA" smtClean="0"/>
          </a:p>
          <a:p>
            <a:pPr marR="0" algn="l"/>
            <a:r>
              <a:rPr lang="uk-UA" smtClean="0"/>
              <a:t>     Послухайте, малята, </a:t>
            </a:r>
          </a:p>
          <a:p>
            <a:pPr marR="0" algn="l"/>
            <a:r>
              <a:rPr lang="uk-UA" smtClean="0"/>
              <a:t>     Лікаря поради,</a:t>
            </a:r>
          </a:p>
          <a:p>
            <a:pPr marR="0" algn="l"/>
            <a:r>
              <a:rPr lang="uk-UA" smtClean="0"/>
              <a:t>     Стрічайте день здоровими</a:t>
            </a:r>
          </a:p>
          <a:p>
            <a:pPr marR="0" algn="l"/>
            <a:r>
              <a:rPr lang="uk-UA" smtClean="0"/>
              <a:t>     Весело і радо!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205038"/>
            <a:ext cx="2768600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213" y="620713"/>
            <a:ext cx="5843587" cy="5545137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dirty="0" smtClean="0">
                <a:latin typeface="+mn-lt"/>
              </a:rPr>
              <a:t>Любі хлопчики й дівчатка!</a:t>
            </a:r>
            <a:br>
              <a:rPr lang="uk-UA" sz="2800" dirty="0" smtClean="0">
                <a:latin typeface="+mn-lt"/>
              </a:rPr>
            </a:br>
            <a:r>
              <a:rPr lang="uk-UA" sz="2800" dirty="0" smtClean="0">
                <a:latin typeface="+mn-lt"/>
              </a:rPr>
              <a:t>Я – відомий лікар  </a:t>
            </a:r>
            <a:r>
              <a:rPr lang="uk-UA" sz="2800" dirty="0" err="1" smtClean="0">
                <a:latin typeface="+mn-lt"/>
              </a:rPr>
              <a:t>Пілюлькін</a:t>
            </a:r>
            <a:r>
              <a:rPr lang="uk-UA" sz="2800" dirty="0" smtClean="0">
                <a:latin typeface="+mn-lt"/>
              </a:rPr>
              <a:t>. Дуже радий новій зустрічі з вами. Сьогодні я хочу розповісти вам про правильну поставу та її значення для здоров</a:t>
            </a:r>
            <a:r>
              <a:rPr lang="en-US" sz="2800" dirty="0" smtClean="0">
                <a:latin typeface="+mn-lt"/>
              </a:rPr>
              <a:t>’</a:t>
            </a:r>
            <a:r>
              <a:rPr lang="uk-UA" sz="2800" dirty="0" smtClean="0">
                <a:latin typeface="+mn-lt"/>
              </a:rPr>
              <a:t>я. Адже людина росте від народження і до 20-25 років. А от якою вона виросте – здоровою чи хворою? Від чого це залежить?</a:t>
            </a:r>
            <a:br>
              <a:rPr lang="uk-UA" sz="2800" dirty="0" smtClean="0">
                <a:latin typeface="+mn-lt"/>
              </a:rPr>
            </a:br>
            <a:r>
              <a:rPr lang="uk-UA" sz="2800" dirty="0" smtClean="0">
                <a:latin typeface="+mn-lt"/>
              </a:rPr>
              <a:t>Ще в давнину лікарі  говорили, що наш хребет – дзеркало здоров</a:t>
            </a:r>
            <a:r>
              <a:rPr lang="en-US" sz="2800" dirty="0" smtClean="0">
                <a:latin typeface="+mn-lt"/>
              </a:rPr>
              <a:t>’</a:t>
            </a:r>
            <a:r>
              <a:rPr lang="uk-UA" sz="2800" dirty="0" smtClean="0">
                <a:latin typeface="+mn-lt"/>
              </a:rPr>
              <a:t>я.  То як справи з  вашим дзеркалом?</a:t>
            </a:r>
            <a:endParaRPr lang="ru-RU" sz="2800" dirty="0">
              <a:latin typeface="+mn-lt"/>
            </a:endParaRPr>
          </a:p>
        </p:txBody>
      </p:sp>
      <p:pic>
        <p:nvPicPr>
          <p:cNvPr id="16386" name="Содержимое 5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2420938"/>
            <a:ext cx="2303463" cy="20875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5144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400" dirty="0" smtClean="0">
                <a:latin typeface="+mn-lt"/>
              </a:rPr>
              <a:t>  Які причини порушення постави?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18434" name="Содержимое 7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3213100"/>
            <a:ext cx="1800225" cy="1511300"/>
          </a:xfrm>
        </p:spPr>
      </p:pic>
      <p:sp>
        <p:nvSpPr>
          <p:cNvPr id="18435" name="Содержимое 10"/>
          <p:cNvSpPr>
            <a:spLocks noGrp="1"/>
          </p:cNvSpPr>
          <p:nvPr>
            <p:ph sz="half" idx="2"/>
          </p:nvPr>
        </p:nvSpPr>
        <p:spPr>
          <a:xfrm>
            <a:off x="2411413" y="1412875"/>
            <a:ext cx="6408737" cy="5040313"/>
          </a:xfrm>
        </p:spPr>
        <p:txBody>
          <a:bodyPr/>
          <a:lstStyle/>
          <a:p>
            <a:r>
              <a:rPr lang="uk-UA" smtClean="0"/>
              <a:t>1. Перенесення важких предметів.</a:t>
            </a:r>
          </a:p>
          <a:p>
            <a:endParaRPr lang="uk-UA" smtClean="0"/>
          </a:p>
          <a:p>
            <a:endParaRPr lang="uk-UA" smtClean="0"/>
          </a:p>
          <a:p>
            <a:endParaRPr lang="uk-UA" smtClean="0"/>
          </a:p>
          <a:p>
            <a:r>
              <a:rPr lang="uk-UA" smtClean="0"/>
              <a:t>2. Неправильна поза під час сидіння за партою, столом.</a:t>
            </a:r>
            <a:endParaRPr lang="ru-RU" smtClean="0"/>
          </a:p>
          <a:p>
            <a:endParaRPr lang="uk-UA" smtClean="0"/>
          </a:p>
          <a:p>
            <a:endParaRPr lang="uk-UA" smtClean="0"/>
          </a:p>
          <a:p>
            <a:r>
              <a:rPr lang="uk-UA" smtClean="0"/>
              <a:t>з. Тривале сидіння перед комп</a:t>
            </a:r>
            <a:r>
              <a:rPr lang="en-US" smtClean="0"/>
              <a:t>’</a:t>
            </a:r>
            <a:r>
              <a:rPr lang="uk-UA" smtClean="0"/>
              <a:t>ютером, телевізором.</a:t>
            </a:r>
            <a:endParaRPr lang="ru-RU" smtClean="0"/>
          </a:p>
        </p:txBody>
      </p:sp>
      <p:pic>
        <p:nvPicPr>
          <p:cNvPr id="18436" name="Рисунок 8"/>
          <p:cNvPicPr>
            <a:picLocks noChangeAspect="1" noChangeArrowheads="1"/>
          </p:cNvPicPr>
          <p:nvPr/>
        </p:nvPicPr>
        <p:blipFill>
          <a:blip r:embed="rId3"/>
          <a:srcRect r="28110" b="-1601"/>
          <a:stretch>
            <a:fillRect/>
          </a:stretch>
        </p:blipFill>
        <p:spPr bwMode="auto">
          <a:xfrm>
            <a:off x="539750" y="1484313"/>
            <a:ext cx="17287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4"/>
          <a:srcRect l="6801" r="17599" b="1401"/>
          <a:stretch>
            <a:fillRect/>
          </a:stretch>
        </p:blipFill>
        <p:spPr bwMode="auto">
          <a:xfrm>
            <a:off x="539750" y="4868863"/>
            <a:ext cx="18224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79388" y="333375"/>
            <a:ext cx="8785225" cy="79216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dirty="0" smtClean="0">
                <a:latin typeface="+mn-lt"/>
              </a:rPr>
              <a:t>    Які наслідки порушення постави?</a:t>
            </a:r>
            <a:endParaRPr lang="ru-RU" sz="4000" dirty="0">
              <a:latin typeface="+mn-lt"/>
            </a:endParaRPr>
          </a:p>
        </p:txBody>
      </p:sp>
      <p:sp>
        <p:nvSpPr>
          <p:cNvPr id="19458" name="Содержимое 13"/>
          <p:cNvSpPr>
            <a:spLocks noGrp="1"/>
          </p:cNvSpPr>
          <p:nvPr>
            <p:ph sz="half" idx="1"/>
          </p:nvPr>
        </p:nvSpPr>
        <p:spPr>
          <a:xfrm>
            <a:off x="684213" y="3068638"/>
            <a:ext cx="2087562" cy="1800225"/>
          </a:xfrm>
        </p:spPr>
        <p:txBody>
          <a:bodyPr/>
          <a:lstStyle/>
          <a:p>
            <a:endParaRPr lang="uk-UA" smtClean="0"/>
          </a:p>
        </p:txBody>
      </p:sp>
      <p:sp>
        <p:nvSpPr>
          <p:cNvPr id="19459" name="Содержимое 14"/>
          <p:cNvSpPr>
            <a:spLocks noGrp="1"/>
          </p:cNvSpPr>
          <p:nvPr>
            <p:ph sz="half" idx="2"/>
          </p:nvPr>
        </p:nvSpPr>
        <p:spPr>
          <a:xfrm>
            <a:off x="3203575" y="1628775"/>
            <a:ext cx="5483225" cy="4725988"/>
          </a:xfrm>
        </p:spPr>
        <p:txBody>
          <a:bodyPr/>
          <a:lstStyle/>
          <a:p>
            <a:r>
              <a:rPr lang="uk-UA" smtClean="0"/>
              <a:t>Порушується робота серця,  ускладнюється кровообіг;</a:t>
            </a:r>
          </a:p>
          <a:p>
            <a:r>
              <a:rPr lang="uk-UA" smtClean="0"/>
              <a:t>порушується процес дихання і травлення;</a:t>
            </a:r>
          </a:p>
          <a:p>
            <a:r>
              <a:rPr lang="uk-UA" smtClean="0"/>
              <a:t>з</a:t>
            </a:r>
            <a:r>
              <a:rPr lang="en-US" smtClean="0"/>
              <a:t>’</a:t>
            </a:r>
            <a:r>
              <a:rPr lang="uk-UA" smtClean="0"/>
              <a:t>являється головний біль та болі в спині;</a:t>
            </a:r>
          </a:p>
          <a:p>
            <a:r>
              <a:rPr lang="uk-UA" smtClean="0"/>
              <a:t>людина швидко втомлюється, </a:t>
            </a:r>
          </a:p>
          <a:p>
            <a:pPr>
              <a:buFont typeface="Wingdings 2" pitchFamily="18" charset="2"/>
              <a:buNone/>
            </a:pPr>
            <a:r>
              <a:rPr lang="uk-UA" smtClean="0"/>
              <a:t>     стає неуважною;</a:t>
            </a:r>
          </a:p>
          <a:p>
            <a:r>
              <a:rPr lang="uk-UA" smtClean="0"/>
              <a:t>  з</a:t>
            </a:r>
            <a:r>
              <a:rPr lang="en-US" smtClean="0"/>
              <a:t>’</a:t>
            </a:r>
            <a:r>
              <a:rPr lang="uk-UA" smtClean="0"/>
              <a:t>являються хронічні хвороби</a:t>
            </a:r>
            <a:r>
              <a:rPr lang="en-US" smtClean="0"/>
              <a:t>.</a:t>
            </a:r>
          </a:p>
          <a:p>
            <a:pPr>
              <a:buFont typeface="Wingdings 2" pitchFamily="18" charset="2"/>
              <a:buNone/>
            </a:pPr>
            <a:endParaRPr lang="uk-UA" smtClean="0"/>
          </a:p>
          <a:p>
            <a:pPr>
              <a:buFont typeface="Wingdings 2" pitchFamily="18" charset="2"/>
              <a:buNone/>
            </a:pPr>
            <a:endParaRPr lang="uk-UA" smtClean="0"/>
          </a:p>
          <a:p>
            <a:endParaRPr lang="uk-UA" smtClean="0"/>
          </a:p>
          <a:p>
            <a:endParaRPr lang="ru-RU" smtClean="0"/>
          </a:p>
        </p:txBody>
      </p:sp>
      <p:pic>
        <p:nvPicPr>
          <p:cNvPr id="19460" name="Рисунок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068638"/>
            <a:ext cx="20875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388" y="333375"/>
            <a:ext cx="8785225" cy="935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 </a:t>
            </a:r>
            <a:r>
              <a:rPr lang="uk-UA" sz="4900" dirty="0" smtClean="0">
                <a:latin typeface="+mn-lt"/>
              </a:rPr>
              <a:t>Лікарю </a:t>
            </a:r>
            <a:r>
              <a:rPr lang="uk-UA" sz="4900" dirty="0" err="1" smtClean="0">
                <a:latin typeface="+mn-lt"/>
              </a:rPr>
              <a:t>Пілюлькін</a:t>
            </a:r>
            <a:r>
              <a:rPr lang="uk-UA" sz="4900" dirty="0" smtClean="0">
                <a:latin typeface="+mn-lt"/>
              </a:rPr>
              <a:t>!</a:t>
            </a:r>
            <a:r>
              <a:rPr lang="en-US" sz="4900" dirty="0" smtClean="0">
                <a:latin typeface="+mn-lt"/>
              </a:rPr>
              <a:t> </a:t>
            </a:r>
            <a:r>
              <a:rPr lang="uk-UA" sz="4900" dirty="0" smtClean="0">
                <a:latin typeface="+mn-lt"/>
              </a:rPr>
              <a:t>Що ж робити?</a:t>
            </a:r>
            <a:endParaRPr lang="ru-RU" sz="4900" dirty="0">
              <a:latin typeface="+mn-lt"/>
            </a:endParaRPr>
          </a:p>
        </p:txBody>
      </p:sp>
      <p:sp>
        <p:nvSpPr>
          <p:cNvPr id="20482" name="Текст 6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3754438" cy="658812"/>
          </a:xfrm>
        </p:spPr>
        <p:txBody>
          <a:bodyPr/>
          <a:lstStyle/>
          <a:p>
            <a:r>
              <a:rPr lang="uk-UA" sz="2800" smtClean="0"/>
              <a:t>  Не  хочу хворіти!!!</a:t>
            </a:r>
            <a:endParaRPr lang="ru-RU" sz="2800" smtClean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356100" y="1860550"/>
            <a:ext cx="4537075" cy="654050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/>
              <a:t>  </a:t>
            </a:r>
            <a:r>
              <a:rPr lang="uk-UA" sz="3000" dirty="0" smtClean="0"/>
              <a:t>Хочу вирости здоровою!</a:t>
            </a:r>
            <a:endParaRPr lang="ru-RU" dirty="0"/>
          </a:p>
        </p:txBody>
      </p:sp>
      <p:pic>
        <p:nvPicPr>
          <p:cNvPr id="20484" name="Содержимое 10"/>
          <p:cNvPicPr>
            <a:picLocks noGrp="1"/>
          </p:cNvPicPr>
          <p:nvPr>
            <p:ph sz="quarter" idx="2"/>
          </p:nvPr>
        </p:nvPicPr>
        <p:blipFill>
          <a:blip r:embed="rId2"/>
          <a:srcRect l="19861" b="1875"/>
          <a:stretch>
            <a:fillRect/>
          </a:stretch>
        </p:blipFill>
        <p:spPr>
          <a:xfrm>
            <a:off x="611188" y="2492375"/>
            <a:ext cx="3673475" cy="3313113"/>
          </a:xfrm>
        </p:spPr>
      </p:pic>
      <p:pic>
        <p:nvPicPr>
          <p:cNvPr id="20485" name="Содержимое 13"/>
          <p:cNvPicPr>
            <a:picLocks noGrp="1"/>
          </p:cNvPicPr>
          <p:nvPr>
            <p:ph sz="quarter" idx="4"/>
          </p:nvPr>
        </p:nvPicPr>
        <p:blipFill>
          <a:blip r:embed="rId3"/>
          <a:srcRect r="-1912" b="20067"/>
          <a:stretch>
            <a:fillRect/>
          </a:stretch>
        </p:blipFill>
        <p:spPr>
          <a:xfrm>
            <a:off x="4859338" y="2492375"/>
            <a:ext cx="3384550" cy="33845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5875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latin typeface="+mn-lt"/>
              </a:rPr>
              <a:t>       </a:t>
            </a:r>
            <a:r>
              <a:rPr lang="uk-UA" sz="4400" dirty="0" smtClean="0">
                <a:latin typeface="+mn-lt"/>
              </a:rPr>
              <a:t>Подивимось, малятка, </a:t>
            </a:r>
            <a:br>
              <a:rPr lang="uk-UA" sz="4400" dirty="0" smtClean="0">
                <a:latin typeface="+mn-lt"/>
              </a:rPr>
            </a:br>
            <a:r>
              <a:rPr lang="en-US" sz="4400" dirty="0" smtClean="0">
                <a:latin typeface="+mn-lt"/>
              </a:rPr>
              <a:t>         </a:t>
            </a:r>
            <a:r>
              <a:rPr lang="uk-UA" sz="4400" dirty="0" smtClean="0">
                <a:latin typeface="+mn-lt"/>
              </a:rPr>
              <a:t>як стати здоров</a:t>
            </a:r>
            <a:r>
              <a:rPr lang="en-US" sz="4400" dirty="0" smtClean="0">
                <a:latin typeface="+mn-lt"/>
              </a:rPr>
              <a:t>’</a:t>
            </a:r>
            <a:r>
              <a:rPr lang="uk-UA" sz="4400" dirty="0" err="1" smtClean="0">
                <a:latin typeface="+mn-lt"/>
              </a:rPr>
              <a:t>ятком</a:t>
            </a:r>
            <a:r>
              <a:rPr lang="uk-UA" sz="4400" dirty="0" smtClean="0">
                <a:latin typeface="+mn-lt"/>
              </a:rPr>
              <a:t>.</a:t>
            </a:r>
            <a:endParaRPr lang="ru-RU" sz="4400" dirty="0">
              <a:latin typeface="+mn-lt"/>
            </a:endParaRPr>
          </a:p>
        </p:txBody>
      </p:sp>
      <p:pic>
        <p:nvPicPr>
          <p:cNvPr id="21506" name="Содержимое 3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060575"/>
            <a:ext cx="1428750" cy="1924050"/>
          </a:xfrm>
        </p:spPr>
      </p:pic>
      <p:sp>
        <p:nvSpPr>
          <p:cNvPr id="21507" name="Содержимое 20"/>
          <p:cNvSpPr>
            <a:spLocks noGrp="1"/>
          </p:cNvSpPr>
          <p:nvPr>
            <p:ph sz="half" idx="2"/>
          </p:nvPr>
        </p:nvSpPr>
        <p:spPr>
          <a:xfrm>
            <a:off x="4211638" y="1920875"/>
            <a:ext cx="4475162" cy="4433888"/>
          </a:xfrm>
        </p:spPr>
        <p:txBody>
          <a:bodyPr/>
          <a:lstStyle/>
          <a:p>
            <a:r>
              <a:rPr lang="ru-RU" smtClean="0"/>
              <a:t>С</a:t>
            </a:r>
            <a:r>
              <a:rPr lang="uk-UA" smtClean="0"/>
              <a:t>лідкуй за ранцем на спині,  </a:t>
            </a:r>
          </a:p>
          <a:p>
            <a:endParaRPr lang="uk-UA" smtClean="0"/>
          </a:p>
          <a:p>
            <a:r>
              <a:rPr lang="uk-UA" smtClean="0"/>
              <a:t>і  як сидиш  ти  на</a:t>
            </a:r>
            <a:r>
              <a:rPr lang="en-US" smtClean="0"/>
              <a:t>  </a:t>
            </a:r>
            <a:r>
              <a:rPr lang="uk-UA" smtClean="0"/>
              <a:t>стільці, </a:t>
            </a:r>
          </a:p>
          <a:p>
            <a:endParaRPr lang="uk-UA" smtClean="0"/>
          </a:p>
          <a:p>
            <a:r>
              <a:rPr lang="uk-UA" smtClean="0"/>
              <a:t>щоб місце для занять  - зручне, </a:t>
            </a:r>
          </a:p>
          <a:p>
            <a:endParaRPr lang="uk-UA" smtClean="0"/>
          </a:p>
          <a:p>
            <a:r>
              <a:rPr lang="uk-UA" smtClean="0"/>
              <a:t>а  ліжко  не було </a:t>
            </a:r>
            <a:r>
              <a:rPr lang="en-US" smtClean="0"/>
              <a:t>  </a:t>
            </a:r>
            <a:r>
              <a:rPr lang="ru-RU" smtClean="0"/>
              <a:t>м</a:t>
            </a:r>
            <a:r>
              <a:rPr lang="en-US" smtClean="0"/>
              <a:t> ‘</a:t>
            </a:r>
            <a:r>
              <a:rPr lang="uk-UA" smtClean="0"/>
              <a:t>яке.</a:t>
            </a:r>
            <a:endParaRPr lang="ru-RU" smtClean="0"/>
          </a:p>
        </p:txBody>
      </p:sp>
      <p:pic>
        <p:nvPicPr>
          <p:cNvPr id="21508" name="Рисунок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292600"/>
            <a:ext cx="18065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4292600"/>
            <a:ext cx="17462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2060575"/>
            <a:ext cx="1903413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260350"/>
            <a:ext cx="8569325" cy="10810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dirty="0" smtClean="0">
                <a:latin typeface="+mn-lt"/>
              </a:rPr>
              <a:t>    Треба   бігати, стрибати,   м</a:t>
            </a:r>
            <a:r>
              <a:rPr lang="en-US" sz="2800" dirty="0" smtClean="0">
                <a:latin typeface="+mn-lt"/>
              </a:rPr>
              <a:t>’</a:t>
            </a:r>
            <a:r>
              <a:rPr lang="uk-UA" sz="2800" dirty="0" err="1" smtClean="0">
                <a:latin typeface="+mn-lt"/>
              </a:rPr>
              <a:t>яч</a:t>
            </a:r>
            <a:r>
              <a:rPr lang="uk-UA" sz="2800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 </a:t>
            </a:r>
            <a:r>
              <a:rPr lang="uk-UA" sz="2800" dirty="0" smtClean="0">
                <a:latin typeface="+mn-lt"/>
              </a:rPr>
              <a:t>у</a:t>
            </a:r>
            <a:r>
              <a:rPr lang="en-US" sz="2800" dirty="0" smtClean="0">
                <a:latin typeface="+mn-lt"/>
              </a:rPr>
              <a:t> </a:t>
            </a:r>
            <a:r>
              <a:rPr lang="uk-UA" sz="2800" dirty="0" smtClean="0">
                <a:latin typeface="+mn-lt"/>
              </a:rPr>
              <a:t> сітку </a:t>
            </a:r>
            <a:r>
              <a:rPr lang="en-US" sz="2800" dirty="0" smtClean="0">
                <a:latin typeface="+mn-lt"/>
              </a:rPr>
              <a:t> </a:t>
            </a:r>
            <a:r>
              <a:rPr lang="uk-UA" sz="2800" dirty="0" smtClean="0">
                <a:latin typeface="+mn-lt"/>
              </a:rPr>
              <a:t>закидати,</a:t>
            </a:r>
            <a:br>
              <a:rPr lang="uk-UA" sz="2800" dirty="0" smtClean="0">
                <a:latin typeface="+mn-lt"/>
              </a:rPr>
            </a:br>
            <a:r>
              <a:rPr lang="uk-UA" sz="2800" dirty="0" smtClean="0">
                <a:latin typeface="+mn-lt"/>
              </a:rPr>
              <a:t>    Нахилятись </a:t>
            </a:r>
            <a:r>
              <a:rPr lang="en-US" sz="2800" dirty="0" smtClean="0">
                <a:latin typeface="+mn-lt"/>
              </a:rPr>
              <a:t> </a:t>
            </a:r>
            <a:r>
              <a:rPr lang="uk-UA" sz="2800" dirty="0" smtClean="0">
                <a:latin typeface="+mn-lt"/>
              </a:rPr>
              <a:t>і пірнати,  спину </a:t>
            </a:r>
            <a:r>
              <a:rPr lang="en-US" sz="2800" dirty="0" smtClean="0">
                <a:latin typeface="+mn-lt"/>
              </a:rPr>
              <a:t> </a:t>
            </a:r>
            <a:r>
              <a:rPr lang="uk-UA" sz="2800" dirty="0" smtClean="0">
                <a:latin typeface="+mn-lt"/>
              </a:rPr>
              <a:t>рівненько </a:t>
            </a:r>
            <a:r>
              <a:rPr lang="en-US" sz="2800" dirty="0" smtClean="0">
                <a:latin typeface="+mn-lt"/>
              </a:rPr>
              <a:t> </a:t>
            </a:r>
            <a:r>
              <a:rPr lang="uk-UA" sz="2800" dirty="0" smtClean="0">
                <a:latin typeface="+mn-lt"/>
              </a:rPr>
              <a:t>тримати.</a:t>
            </a:r>
            <a:endParaRPr lang="ru-RU" sz="2800" dirty="0">
              <a:latin typeface="+mn-lt"/>
            </a:endParaRPr>
          </a:p>
        </p:txBody>
      </p:sp>
      <p:pic>
        <p:nvPicPr>
          <p:cNvPr id="22530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2205038"/>
            <a:ext cx="16732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700213"/>
            <a:ext cx="23034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1700213"/>
            <a:ext cx="180181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3860800"/>
            <a:ext cx="17795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Содержимое 3"/>
          <p:cNvPicPr>
            <a:picLocks/>
          </p:cNvPicPr>
          <p:nvPr/>
        </p:nvPicPr>
        <p:blipFill>
          <a:blip r:embed="rId6"/>
          <a:srcRect l="11589" t="3802" r="16750" b="19304"/>
          <a:stretch>
            <a:fillRect/>
          </a:stretch>
        </p:blipFill>
        <p:spPr bwMode="auto">
          <a:xfrm>
            <a:off x="2339975" y="3789363"/>
            <a:ext cx="20875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0788" y="4941888"/>
            <a:ext cx="24145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Рисунок 12"/>
          <p:cNvPicPr>
            <a:picLocks noChangeAspect="1" noChangeArrowheads="1"/>
          </p:cNvPicPr>
          <p:nvPr/>
        </p:nvPicPr>
        <p:blipFill>
          <a:blip r:embed="rId8"/>
          <a:srcRect l="18633" t="8202" r="46970" b="21164"/>
          <a:stretch>
            <a:fillRect/>
          </a:stretch>
        </p:blipFill>
        <p:spPr bwMode="auto">
          <a:xfrm>
            <a:off x="5148263" y="1484313"/>
            <a:ext cx="1620837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Рисунок 13"/>
          <p:cNvPicPr>
            <a:picLocks noChangeAspect="1" noChangeArrowheads="1"/>
          </p:cNvPicPr>
          <p:nvPr/>
        </p:nvPicPr>
        <p:blipFill>
          <a:blip r:embed="rId9"/>
          <a:srcRect l="11021" t="21005" r="46919" b="-114"/>
          <a:stretch>
            <a:fillRect/>
          </a:stretch>
        </p:blipFill>
        <p:spPr bwMode="auto">
          <a:xfrm>
            <a:off x="4572000" y="3933825"/>
            <a:ext cx="15113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2239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latin typeface="+mn-lt"/>
              </a:rPr>
              <a:t>Вранці по порядку </a:t>
            </a:r>
            <a:br>
              <a:rPr lang="uk-UA" dirty="0" smtClean="0">
                <a:latin typeface="+mn-lt"/>
              </a:rPr>
            </a:br>
            <a:r>
              <a:rPr lang="uk-UA" dirty="0" smtClean="0">
                <a:latin typeface="+mn-lt"/>
              </a:rPr>
              <a:t> виходимо на зарядку!</a:t>
            </a:r>
            <a:endParaRPr lang="ru-RU" dirty="0">
              <a:latin typeface="+mn-lt"/>
            </a:endParaRPr>
          </a:p>
        </p:txBody>
      </p:sp>
      <p:pic>
        <p:nvPicPr>
          <p:cNvPr id="2355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557338"/>
            <a:ext cx="2212975" cy="2366962"/>
          </a:xfrm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1557338"/>
            <a:ext cx="38862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/>
          <a:srcRect l="30682" b="2563"/>
          <a:stretch>
            <a:fillRect/>
          </a:stretch>
        </p:blipFill>
        <p:spPr bwMode="auto">
          <a:xfrm>
            <a:off x="7315200" y="1628775"/>
            <a:ext cx="11445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4221163"/>
            <a:ext cx="39290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13"/>
          <p:cNvPicPr>
            <a:picLocks noChangeAspect="1" noChangeArrowheads="1"/>
          </p:cNvPicPr>
          <p:nvPr/>
        </p:nvPicPr>
        <p:blipFill>
          <a:blip r:embed="rId6"/>
          <a:srcRect l="5232" r="9081"/>
          <a:stretch>
            <a:fillRect/>
          </a:stretch>
        </p:blipFill>
        <p:spPr bwMode="auto">
          <a:xfrm>
            <a:off x="5508625" y="4149725"/>
            <a:ext cx="232568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468</TotalTime>
  <Words>207</Words>
  <Application>Microsoft Office PowerPoint</Application>
  <PresentationFormat>Экран (4:3)</PresentationFormat>
  <Paragraphs>52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          “Постава і здоров’я” </vt:lpstr>
      <vt:lpstr>Постава і здоров’я</vt:lpstr>
      <vt:lpstr>Любі хлопчики й дівчатка! Я – відомий лікар  Пілюлькін. Дуже радий новій зустрічі з вами. Сьогодні я хочу розповісти вам про правильну поставу та її значення для здоров’я. Адже людина росте від народження і до 20-25 років. А от якою вона виросте – здоровою чи хворою? Від чого це залежить? Ще в давнину лікарі  говорили, що наш хребет – дзеркало здоров’я.  То як справи з  вашим дзеркалом?</vt:lpstr>
      <vt:lpstr>  Які причини порушення постави? </vt:lpstr>
      <vt:lpstr>    Які наслідки порушення постави?</vt:lpstr>
      <vt:lpstr> Лікарю Пілюлькін! Що ж робити?</vt:lpstr>
      <vt:lpstr>       Подивимось, малятка,           як стати здоров’ятком.</vt:lpstr>
      <vt:lpstr>    Треба   бігати, стрибати,   м’яч  у  сітку  закидати,     Нахилятись  і пірнати,  спину  рівненько  тримати.</vt:lpstr>
      <vt:lpstr>Вранці по порядку   виходимо на зарядку!</vt:lpstr>
      <vt:lpstr>Слайд 10</vt:lpstr>
      <vt:lpstr>Про своє здоров’я дбай, Здоровим, сильним виростай!             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Постава і здоровя</dc:title>
  <dc:creator>User</dc:creator>
  <cp:lastModifiedBy>Admin</cp:lastModifiedBy>
  <cp:revision>64</cp:revision>
  <dcterms:created xsi:type="dcterms:W3CDTF">2012-02-01T15:15:25Z</dcterms:created>
  <dcterms:modified xsi:type="dcterms:W3CDTF">2016-02-04T17:23:51Z</dcterms:modified>
</cp:coreProperties>
</file>