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3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1CA40-B66F-4773-B683-BCBB66D5D8A1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11187-18A5-4C16-941E-867650F791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857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11187-18A5-4C16-941E-867650F791A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117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20.01.2016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20.01.2016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20.01.2016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20.01.2016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іліні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20.01.2016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20.01.2016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20.01.2016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20.01.2016</a:t>
            </a:fld>
            <a:endParaRPr lang="uk-UA"/>
          </a:p>
        </p:txBody>
      </p:sp>
      <p:sp>
        <p:nvSpPr>
          <p:cNvPr id="8" name="Місце для номера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Місце для нижнього колонтитула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20.01.2016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20.01.2016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90A66AE-81F5-474A-B74B-EE41E9320F19}" type="datetimeFigureOut">
              <a:rPr lang="uk-UA" smtClean="0"/>
              <a:pPr/>
              <a:t>20.01.2016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іліні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іліні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pPr/>
              <a:t>20.01.2016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4642" y="260648"/>
            <a:ext cx="7459766" cy="12961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/>
              <a:t>ДОРОЖНІ ЗНАКИ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39552" y="4482684"/>
            <a:ext cx="7315200" cy="1898643"/>
          </a:xfrm>
        </p:spPr>
        <p:txBody>
          <a:bodyPr>
            <a:normAutofit/>
          </a:bodyPr>
          <a:lstStyle/>
          <a:p>
            <a:r>
              <a:rPr lang="ru-RU" dirty="0"/>
              <a:t>Мета:</a:t>
            </a:r>
          </a:p>
          <a:p>
            <a:r>
              <a:rPr lang="ru-RU" dirty="0" err="1"/>
              <a:t>поглибити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про </a:t>
            </a:r>
            <a:r>
              <a:rPr lang="ru-RU" dirty="0" err="1"/>
              <a:t>дорожні</a:t>
            </a:r>
            <a:r>
              <a:rPr lang="ru-RU" dirty="0"/>
              <a:t> знаки; </a:t>
            </a:r>
          </a:p>
          <a:p>
            <a:r>
              <a:rPr lang="ru-RU" dirty="0" err="1"/>
              <a:t>вчити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називати</a:t>
            </a:r>
            <a:r>
              <a:rPr lang="ru-RU" dirty="0" smtClean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дорожніх</a:t>
            </a:r>
            <a:r>
              <a:rPr lang="ru-RU" dirty="0"/>
              <a:t> </a:t>
            </a:r>
            <a:r>
              <a:rPr lang="ru-RU" dirty="0" err="1"/>
              <a:t>знаків</a:t>
            </a:r>
            <a:r>
              <a:rPr lang="ru-RU" dirty="0"/>
              <a:t>; </a:t>
            </a:r>
          </a:p>
          <a:p>
            <a:r>
              <a:rPr lang="ru-RU" dirty="0" err="1"/>
              <a:t>розкрити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дорожніх</a:t>
            </a:r>
            <a:r>
              <a:rPr lang="ru-RU" dirty="0"/>
              <a:t> </a:t>
            </a:r>
            <a:r>
              <a:rPr lang="ru-RU" dirty="0" err="1"/>
              <a:t>знаків</a:t>
            </a:r>
            <a:r>
              <a:rPr lang="ru-RU" dirty="0"/>
              <a:t>; </a:t>
            </a:r>
          </a:p>
          <a:p>
            <a:r>
              <a:rPr lang="ru-RU" dirty="0" err="1"/>
              <a:t>виховувати</a:t>
            </a:r>
            <a:r>
              <a:rPr lang="ru-RU" dirty="0"/>
              <a:t> </a:t>
            </a:r>
            <a:r>
              <a:rPr lang="ru-RU" dirty="0" err="1"/>
              <a:t>бажання</a:t>
            </a:r>
            <a:r>
              <a:rPr lang="ru-RU" dirty="0"/>
              <a:t>  </a:t>
            </a:r>
            <a:r>
              <a:rPr lang="ru-RU" dirty="0" err="1"/>
              <a:t>дотримувати</a:t>
            </a:r>
            <a:r>
              <a:rPr lang="ru-RU" dirty="0"/>
              <a:t> правил </a:t>
            </a:r>
            <a:r>
              <a:rPr lang="ru-RU" dirty="0" err="1"/>
              <a:t>дорожнього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30357"/>
            <a:ext cx="5519936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16832"/>
            <a:ext cx="2086744" cy="206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6797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88" y="188640"/>
            <a:ext cx="7899648" cy="86409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Світлофор – твій добрий помічник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540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dirty="0" smtClean="0"/>
              <a:t>   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великих дорогах, де </a:t>
            </a:r>
            <a:r>
              <a:rPr lang="ru-RU" sz="2000" i="1" dirty="0" err="1">
                <a:solidFill>
                  <a:schemeClr val="accent2">
                    <a:lumMod val="75000"/>
                  </a:schemeClr>
                </a:solidFill>
              </a:rPr>
              <a:t>рух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 транспорту </a:t>
            </a:r>
            <a:r>
              <a:rPr lang="ru-RU" sz="2000" i="1" dirty="0" err="1">
                <a:solidFill>
                  <a:schemeClr val="accent2">
                    <a:lumMod val="75000"/>
                  </a:schemeClr>
                </a:solidFill>
              </a:rPr>
              <a:t>інтенсивний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, на </a:t>
            </a:r>
            <a:r>
              <a:rPr lang="ru-RU" sz="2000" i="1" dirty="0" err="1">
                <a:solidFill>
                  <a:schemeClr val="accent2">
                    <a:lumMod val="75000"/>
                  </a:schemeClr>
                </a:solidFill>
              </a:rPr>
              <a:t>перехрестях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accent2">
                    <a:lumMod val="75000"/>
                  </a:schemeClr>
                </a:solidFill>
              </a:rPr>
              <a:t>доріг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accent2">
                    <a:lumMod val="75000"/>
                  </a:schemeClr>
                </a:solidFill>
              </a:rPr>
              <a:t>встановлені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accent2">
                    <a:lumMod val="75000"/>
                  </a:schemeClr>
                </a:solidFill>
              </a:rPr>
              <a:t>світлофори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i="1" dirty="0" err="1">
                <a:solidFill>
                  <a:schemeClr val="accent2">
                    <a:lumMod val="75000"/>
                  </a:schemeClr>
                </a:solidFill>
              </a:rPr>
              <a:t>які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accent2">
                    <a:lumMod val="75000"/>
                  </a:schemeClr>
                </a:solidFill>
              </a:rPr>
              <a:t>самі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accent2">
                    <a:lumMod val="75000"/>
                  </a:schemeClr>
                </a:solidFill>
              </a:rPr>
              <a:t>регулюють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accent2">
                    <a:lumMod val="75000"/>
                  </a:schemeClr>
                </a:solidFill>
              </a:rPr>
              <a:t>рух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accent2">
                    <a:lumMod val="75000"/>
                  </a:schemeClr>
                </a:solidFill>
              </a:rPr>
              <a:t>автомобілів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2000" i="1" dirty="0" err="1">
                <a:solidFill>
                  <a:schemeClr val="accent2">
                    <a:lumMod val="75000"/>
                  </a:schemeClr>
                </a:solidFill>
              </a:rPr>
              <a:t>пішоходів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Світлофор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accent2">
                    <a:lumMod val="75000"/>
                  </a:schemeClr>
                </a:solidFill>
              </a:rPr>
              <a:t>завжди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accent2">
                    <a:lumMod val="75000"/>
                  </a:schemeClr>
                </a:solidFill>
              </a:rPr>
              <a:t>підкаже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, коли </a:t>
            </a:r>
            <a:r>
              <a:rPr lang="ru-RU" sz="2000" i="1" dirty="0" err="1">
                <a:solidFill>
                  <a:schemeClr val="accent2">
                    <a:lumMod val="75000"/>
                  </a:schemeClr>
                </a:solidFill>
              </a:rPr>
              <a:t>йти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, коли </a:t>
            </a:r>
            <a:r>
              <a:rPr lang="ru-RU" sz="2000" i="1" dirty="0" err="1">
                <a:solidFill>
                  <a:schemeClr val="accent2">
                    <a:lumMod val="75000"/>
                  </a:schemeClr>
                </a:solidFill>
              </a:rPr>
              <a:t>зачекати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, а коли </a:t>
            </a:r>
            <a:r>
              <a:rPr lang="ru-RU" sz="2000" i="1" dirty="0" err="1">
                <a:solidFill>
                  <a:schemeClr val="accent2">
                    <a:lumMod val="75000"/>
                  </a:schemeClr>
                </a:solidFill>
              </a:rPr>
              <a:t>стояти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 і не </a:t>
            </a:r>
            <a:r>
              <a:rPr lang="ru-RU" sz="2000" i="1" dirty="0" err="1">
                <a:solidFill>
                  <a:schemeClr val="accent2">
                    <a:lumMod val="75000"/>
                  </a:schemeClr>
                </a:solidFill>
              </a:rPr>
              <a:t>рухатись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. І </a:t>
            </a:r>
            <a:r>
              <a:rPr lang="ru-RU" sz="2000" i="1" dirty="0" err="1">
                <a:solidFill>
                  <a:schemeClr val="accent2">
                    <a:lumMod val="75000"/>
                  </a:schemeClr>
                </a:solidFill>
              </a:rPr>
              <a:t>хоч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2000" i="1" dirty="0" err="1">
                <a:solidFill>
                  <a:schemeClr val="accent2">
                    <a:lumMod val="75000"/>
                  </a:schemeClr>
                </a:solidFill>
              </a:rPr>
              <a:t>нього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accent2">
                    <a:lumMod val="75000"/>
                  </a:schemeClr>
                </a:solidFill>
              </a:rPr>
              <a:t>тільки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 три </a:t>
            </a:r>
            <a:r>
              <a:rPr lang="ru-RU" sz="2000" i="1" dirty="0" err="1">
                <a:solidFill>
                  <a:schemeClr val="accent2">
                    <a:lumMod val="75000"/>
                  </a:schemeClr>
                </a:solidFill>
              </a:rPr>
              <a:t>сигнали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i="1" dirty="0" err="1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 добре </a:t>
            </a:r>
            <a:r>
              <a:rPr lang="ru-RU" sz="2000" i="1" dirty="0" err="1">
                <a:solidFill>
                  <a:schemeClr val="accent2">
                    <a:lumMod val="75000"/>
                  </a:schemeClr>
                </a:solidFill>
              </a:rPr>
              <a:t>знаєш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i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 вони </a:t>
            </a:r>
            <a:r>
              <a:rPr lang="ru-RU" sz="2000" i="1" dirty="0" err="1">
                <a:solidFill>
                  <a:schemeClr val="accent2">
                    <a:lumMod val="75000"/>
                  </a:schemeClr>
                </a:solidFill>
              </a:rPr>
              <a:t>означають</a:t>
            </a:r>
            <a:r>
              <a:rPr lang="ru-RU" sz="2000" i="1" dirty="0" smtClean="0"/>
              <a:t>: </a:t>
            </a:r>
          </a:p>
          <a:p>
            <a:pPr marL="137160" indent="0">
              <a:buNone/>
            </a:pPr>
            <a:endParaRPr lang="ru-RU" sz="2000" i="1" dirty="0" smtClean="0"/>
          </a:p>
          <a:p>
            <a:pPr marL="137160" indent="0">
              <a:buNone/>
            </a:pPr>
            <a:endParaRPr lang="ru-RU" sz="2000" i="1" dirty="0" smtClean="0">
              <a:solidFill>
                <a:schemeClr val="tx1"/>
              </a:solidFill>
            </a:endParaRPr>
          </a:p>
          <a:p>
            <a:pPr marL="137160" indent="0">
              <a:buNone/>
            </a:pPr>
            <a:r>
              <a:rPr lang="ru-RU" sz="2000" i="1" dirty="0" smtClean="0"/>
              <a:t>                                           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Червоне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>
                <a:solidFill>
                  <a:srgbClr val="FF0000"/>
                </a:solidFill>
              </a:rPr>
              <a:t>— </a:t>
            </a:r>
            <a:r>
              <a:rPr lang="ru-RU" sz="2000" b="1" i="1" dirty="0" err="1">
                <a:solidFill>
                  <a:srgbClr val="FF0000"/>
                </a:solidFill>
              </a:rPr>
              <a:t>стій</a:t>
            </a:r>
            <a:r>
              <a:rPr lang="ru-RU" sz="2000" b="1" i="1" dirty="0" smtClean="0">
                <a:solidFill>
                  <a:srgbClr val="FF0000"/>
                </a:solidFill>
              </a:rPr>
              <a:t>! </a:t>
            </a:r>
          </a:p>
          <a:p>
            <a:pPr marL="137160" indent="0">
              <a:buNone/>
            </a:pPr>
            <a:r>
              <a:rPr lang="ru-RU" sz="2000" b="1" i="1" dirty="0"/>
              <a:t> </a:t>
            </a:r>
            <a:r>
              <a:rPr lang="ru-RU" sz="2000" b="1" i="1" dirty="0" smtClean="0"/>
              <a:t>      </a:t>
            </a:r>
          </a:p>
          <a:p>
            <a:pPr marL="137160" indent="0">
              <a:buNone/>
            </a:pPr>
            <a:r>
              <a:rPr lang="ru-RU" sz="2000" b="1" i="1" dirty="0">
                <a:solidFill>
                  <a:srgbClr val="FFC000"/>
                </a:solidFill>
              </a:rPr>
              <a:t> </a:t>
            </a:r>
            <a:r>
              <a:rPr lang="ru-RU" sz="2000" b="1" i="1" dirty="0" smtClean="0">
                <a:solidFill>
                  <a:srgbClr val="FFC000"/>
                </a:solidFill>
              </a:rPr>
              <a:t>                                           </a:t>
            </a:r>
            <a:r>
              <a:rPr lang="ru-RU" sz="2000" b="1" i="1" dirty="0" err="1" smtClean="0">
                <a:solidFill>
                  <a:srgbClr val="FFFF00"/>
                </a:solidFill>
              </a:rPr>
              <a:t>Жовте</a:t>
            </a:r>
            <a:r>
              <a:rPr lang="ru-RU" sz="2000" b="1" i="1" dirty="0" smtClean="0">
                <a:solidFill>
                  <a:srgbClr val="FFFF00"/>
                </a:solidFill>
              </a:rPr>
              <a:t> – </a:t>
            </a:r>
            <a:r>
              <a:rPr lang="ru-RU" sz="2000" b="1" i="1" dirty="0" err="1" smtClean="0">
                <a:solidFill>
                  <a:srgbClr val="FFFF00"/>
                </a:solidFill>
              </a:rPr>
              <a:t>увага</a:t>
            </a:r>
            <a:r>
              <a:rPr lang="ru-RU" sz="2000" b="1" i="1" dirty="0" smtClean="0">
                <a:solidFill>
                  <a:srgbClr val="FFFF00"/>
                </a:solidFill>
              </a:rPr>
              <a:t>! </a:t>
            </a:r>
          </a:p>
          <a:p>
            <a:pPr marL="137160" indent="0">
              <a:buNone/>
            </a:pPr>
            <a:endParaRPr lang="ru-RU" sz="2000" b="1" i="1" dirty="0">
              <a:solidFill>
                <a:srgbClr val="FFC000"/>
              </a:solidFill>
            </a:endParaRPr>
          </a:p>
          <a:p>
            <a:pPr marL="137160" indent="0">
              <a:buNone/>
            </a:pPr>
            <a:r>
              <a:rPr lang="ru-RU" sz="2000" b="1" i="1" dirty="0" smtClean="0"/>
              <a:t>                                            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Зелене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>
                <a:solidFill>
                  <a:srgbClr val="00B050"/>
                </a:solidFill>
              </a:rPr>
              <a:t>— </a:t>
            </a:r>
            <a:r>
              <a:rPr lang="ru-RU" sz="2000" b="1" i="1" dirty="0" err="1">
                <a:solidFill>
                  <a:srgbClr val="00B050"/>
                </a:solidFill>
              </a:rPr>
              <a:t>йди</a:t>
            </a:r>
            <a:r>
              <a:rPr lang="ru-RU" sz="2000" b="1" i="1" dirty="0" smtClean="0">
                <a:solidFill>
                  <a:srgbClr val="00B050"/>
                </a:solidFill>
              </a:rPr>
              <a:t>!</a:t>
            </a:r>
          </a:p>
          <a:p>
            <a:pPr marL="137160" indent="0">
              <a:buNone/>
            </a:pPr>
            <a:endParaRPr lang="uk-UA" sz="2000" i="1" dirty="0"/>
          </a:p>
          <a:p>
            <a:pPr marL="137160" indent="0">
              <a:buNone/>
            </a:pPr>
            <a:endParaRPr lang="uk-UA" sz="2000" i="1" dirty="0" smtClean="0"/>
          </a:p>
          <a:p>
            <a:pPr marL="137160" indent="0">
              <a:buNone/>
            </a:pPr>
            <a:endParaRPr lang="ru-RU" sz="2000" i="1" dirty="0" smtClean="0"/>
          </a:p>
          <a:p>
            <a:pPr marL="137160" indent="0">
              <a:buNone/>
            </a:pPr>
            <a:r>
              <a:rPr lang="ru-RU" sz="2000" i="1" dirty="0" smtClean="0"/>
              <a:t>        </a:t>
            </a:r>
            <a:r>
              <a:rPr lang="ru-RU" sz="2000" i="1" dirty="0" smtClean="0">
                <a:solidFill>
                  <a:srgbClr val="C00000"/>
                </a:solidFill>
              </a:rPr>
              <a:t>Тому </a:t>
            </a:r>
            <a:r>
              <a:rPr lang="ru-RU" sz="2000" i="1" dirty="0" err="1">
                <a:solidFill>
                  <a:srgbClr val="C00000"/>
                </a:solidFill>
              </a:rPr>
              <a:t>подружися</a:t>
            </a:r>
            <a:r>
              <a:rPr lang="ru-RU" sz="2000" i="1" dirty="0">
                <a:solidFill>
                  <a:srgbClr val="C00000"/>
                </a:solidFill>
              </a:rPr>
              <a:t> з ним — і </a:t>
            </a:r>
            <a:r>
              <a:rPr lang="ru-RU" sz="2000" i="1" dirty="0" err="1">
                <a:solidFill>
                  <a:srgbClr val="C00000"/>
                </a:solidFill>
              </a:rPr>
              <a:t>ти</a:t>
            </a:r>
            <a:r>
              <a:rPr lang="ru-RU" sz="2000" i="1" dirty="0">
                <a:solidFill>
                  <a:srgbClr val="C00000"/>
                </a:solidFill>
              </a:rPr>
              <a:t> </a:t>
            </a:r>
            <a:r>
              <a:rPr lang="ru-RU" sz="2000" i="1" dirty="0" err="1">
                <a:solidFill>
                  <a:srgbClr val="C00000"/>
                </a:solidFill>
              </a:rPr>
              <a:t>завжди</a:t>
            </a:r>
            <a:r>
              <a:rPr lang="ru-RU" sz="2000" i="1" dirty="0">
                <a:solidFill>
                  <a:srgbClr val="C00000"/>
                </a:solidFill>
              </a:rPr>
              <a:t> </a:t>
            </a:r>
            <a:r>
              <a:rPr lang="ru-RU" sz="2000" i="1" dirty="0" err="1">
                <a:solidFill>
                  <a:srgbClr val="C00000"/>
                </a:solidFill>
              </a:rPr>
              <a:t>будеш</a:t>
            </a:r>
            <a:r>
              <a:rPr lang="ru-RU" sz="2000" i="1" dirty="0">
                <a:solidFill>
                  <a:srgbClr val="C00000"/>
                </a:solidFill>
              </a:rPr>
              <a:t> у </a:t>
            </a:r>
            <a:r>
              <a:rPr lang="ru-RU" sz="2000" i="1" dirty="0" err="1">
                <a:solidFill>
                  <a:srgbClr val="C00000"/>
                </a:solidFill>
              </a:rPr>
              <a:t>безпеці</a:t>
            </a:r>
            <a:r>
              <a:rPr lang="ru-RU" sz="2000" i="1" dirty="0">
                <a:solidFill>
                  <a:srgbClr val="C00000"/>
                </a:solidFill>
              </a:rPr>
              <a:t>!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1247" y="2834548"/>
            <a:ext cx="2592289" cy="3089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34548"/>
            <a:ext cx="2465319" cy="3089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620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70648" cy="10081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</a:rPr>
              <a:t>Коли світлофор зіпсувався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type="subTitle" idx="4294967295"/>
          </p:nvPr>
        </p:nvSpPr>
        <p:spPr>
          <a:xfrm>
            <a:off x="0" y="1544638"/>
            <a:ext cx="6480175" cy="1752600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028167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5894" y="5661248"/>
            <a:ext cx="849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Сигнали  регулювальника  мають  перевагу  над  сигналами  світлофора  та  вимогами  дорожніх  знаків  пріоритету  і  є  </a:t>
            </a:r>
            <a:r>
              <a:rPr lang="uk-UA" dirty="0" err="1" smtClean="0"/>
              <a:t>обов</a:t>
            </a:r>
            <a:r>
              <a:rPr lang="en-US" dirty="0" smtClean="0"/>
              <a:t>’</a:t>
            </a:r>
            <a:r>
              <a:rPr lang="uk-UA" dirty="0" err="1" smtClean="0"/>
              <a:t>язковими</a:t>
            </a:r>
            <a:r>
              <a:rPr lang="uk-UA" dirty="0"/>
              <a:t> </a:t>
            </a:r>
            <a:r>
              <a:rPr lang="uk-UA" dirty="0" smtClean="0"/>
              <a:t> для  виконання.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1764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44916" cy="12241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</a:rPr>
              <a:t>  </a:t>
            </a:r>
            <a:r>
              <a:rPr lang="ru-RU" sz="3200" b="1" dirty="0" err="1" smtClean="0">
                <a:solidFill>
                  <a:srgbClr val="FF0000"/>
                </a:solidFill>
                <a:effectLst/>
              </a:rPr>
              <a:t>Запам’ятай</a:t>
            </a:r>
            <a:r>
              <a:rPr lang="ru-RU" sz="32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/>
              </a:rPr>
              <a:t>сигнали</a:t>
            </a:r>
            <a:r>
              <a:rPr lang="ru-RU" sz="3200" b="1" dirty="0">
                <a:solidFill>
                  <a:srgbClr val="FF0000"/>
                </a:solidFill>
                <a:effectLst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/>
              </a:rPr>
              <a:t>регулювальника</a:t>
            </a:r>
            <a:r>
              <a:rPr lang="ru-RU" sz="3200" b="1" dirty="0">
                <a:solidFill>
                  <a:srgbClr val="FF0000"/>
                </a:solidFill>
                <a:effectLst/>
              </a:rPr>
              <a:t>!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552728" cy="4914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7036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281" y="188640"/>
            <a:ext cx="7467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800" b="1" dirty="0" err="1" smtClean="0">
                <a:solidFill>
                  <a:srgbClr val="FFFF00"/>
                </a:solidFill>
              </a:rPr>
              <a:t>Запам</a:t>
            </a:r>
            <a:r>
              <a:rPr lang="en-US" sz="2800" b="1" dirty="0" smtClean="0">
                <a:solidFill>
                  <a:srgbClr val="FFFF00"/>
                </a:solidFill>
              </a:rPr>
              <a:t>’</a:t>
            </a:r>
            <a:r>
              <a:rPr lang="uk-UA" sz="2800" b="1" dirty="0" err="1" smtClean="0">
                <a:solidFill>
                  <a:srgbClr val="FFFF00"/>
                </a:solidFill>
              </a:rPr>
              <a:t>ятай</a:t>
            </a:r>
            <a:r>
              <a:rPr lang="uk-UA" sz="2800" b="1" dirty="0" smtClean="0">
                <a:solidFill>
                  <a:srgbClr val="FFFF00"/>
                </a:solidFill>
              </a:rPr>
              <a:t> сигнали регулювальника!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700808"/>
            <a:ext cx="7467600" cy="4525963"/>
          </a:xfrm>
        </p:spPr>
        <p:txBody>
          <a:bodyPr>
            <a:normAutofit/>
          </a:bodyPr>
          <a:lstStyle/>
          <a:p>
            <a:pPr marL="137160" lvl="0" indent="0">
              <a:buNone/>
            </a:pPr>
            <a:r>
              <a:rPr lang="ru-RU" sz="2000" i="1" dirty="0" smtClean="0"/>
              <a:t>    </a:t>
            </a:r>
            <a:endParaRPr lang="ru-RU" sz="20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92388"/>
            <a:ext cx="6628883" cy="4971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6734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99176" cy="10801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  <a:effectLst/>
              </a:rPr>
              <a:t/>
            </a:r>
            <a:br>
              <a:rPr lang="ru-RU" sz="3600" dirty="0" smtClean="0">
                <a:solidFill>
                  <a:srgbClr val="00B050"/>
                </a:solidFill>
                <a:effectLst/>
              </a:rPr>
            </a:br>
            <a:r>
              <a:rPr lang="ru-RU" sz="3600" dirty="0" smtClean="0">
                <a:solidFill>
                  <a:srgbClr val="00B050"/>
                </a:solidFill>
                <a:effectLst/>
              </a:rPr>
              <a:t>   </a:t>
            </a:r>
            <a:r>
              <a:rPr lang="ru-RU" sz="2800" b="1" dirty="0" err="1" smtClean="0">
                <a:solidFill>
                  <a:srgbClr val="00B050"/>
                </a:solidFill>
                <a:effectLst/>
              </a:rPr>
              <a:t>Запам</a:t>
            </a:r>
            <a:r>
              <a:rPr lang="en-US" sz="2800" b="1" dirty="0" smtClean="0">
                <a:solidFill>
                  <a:srgbClr val="00B050"/>
                </a:solidFill>
                <a:effectLst/>
              </a:rPr>
              <a:t>’</a:t>
            </a:r>
            <a:r>
              <a:rPr lang="uk-UA" sz="2800" b="1" dirty="0" err="1" smtClean="0">
                <a:solidFill>
                  <a:srgbClr val="00B050"/>
                </a:solidFill>
                <a:effectLst/>
              </a:rPr>
              <a:t>ятай</a:t>
            </a:r>
            <a:r>
              <a:rPr lang="uk-UA" sz="2800" b="1" dirty="0" smtClean="0">
                <a:solidFill>
                  <a:srgbClr val="00B050"/>
                </a:solidFill>
                <a:effectLst/>
              </a:rPr>
              <a:t> сигнали регулювальника!</a:t>
            </a:r>
            <a:r>
              <a:rPr lang="ru-RU" sz="2800" b="1" dirty="0">
                <a:solidFill>
                  <a:srgbClr val="00B050"/>
                </a:solidFill>
                <a:effectLst/>
              </a:rPr>
              <a:t/>
            </a:r>
            <a:br>
              <a:rPr lang="ru-RU" sz="2800" b="1" dirty="0">
                <a:solidFill>
                  <a:srgbClr val="00B050"/>
                </a:solidFill>
                <a:effectLst/>
              </a:rPr>
            </a:b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916832"/>
            <a:ext cx="7457256" cy="4209331"/>
          </a:xfrm>
        </p:spPr>
        <p:txBody>
          <a:bodyPr>
            <a:normAutofit/>
          </a:bodyPr>
          <a:lstStyle/>
          <a:p>
            <a:pPr marL="137160" lvl="0" indent="0">
              <a:buNone/>
            </a:pPr>
            <a:r>
              <a:rPr lang="ru-RU" sz="2000" i="1" dirty="0" smtClean="0">
                <a:solidFill>
                  <a:srgbClr val="00B050"/>
                </a:solidFill>
              </a:rPr>
              <a:t>    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546304" cy="4909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0907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70648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200" b="1" dirty="0" smtClean="0"/>
              <a:t>                  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Перевір   себе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4248472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2717" y="1916832"/>
            <a:ext cx="4037329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2940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673188" y="508138"/>
            <a:ext cx="874617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   </a:t>
            </a:r>
            <a:endParaRPr lang="ru-RU" dirty="0"/>
          </a:p>
          <a:p>
            <a:r>
              <a:rPr lang="ru-RU" dirty="0" smtClean="0"/>
              <a:t>                                              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uk-UA" dirty="0"/>
          </a:p>
          <a:p>
            <a:endParaRPr lang="uk-UA" dirty="0" smtClean="0"/>
          </a:p>
          <a:p>
            <a:endParaRPr lang="ru-RU" dirty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uk-UA" dirty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en-US" dirty="0"/>
              <a:t>http://</a:t>
            </a:r>
            <a:r>
              <a:rPr lang="en-US" dirty="0" smtClean="0"/>
              <a:t>prik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3493" y="260648"/>
            <a:ext cx="7470648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200" dirty="0"/>
              <a:t> </a:t>
            </a:r>
            <a:r>
              <a:rPr lang="uk-UA" sz="3200" dirty="0" smtClean="0"/>
              <a:t>        Гра «Упізнай дорожній знак»</a:t>
            </a:r>
            <a:endParaRPr lang="ru-RU" sz="32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069" y="1655976"/>
            <a:ext cx="1189579" cy="1568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4316" y="1672497"/>
            <a:ext cx="1181596" cy="1534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65058"/>
            <a:ext cx="1174624" cy="1568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55976"/>
            <a:ext cx="1152128" cy="1568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3378" y="1681581"/>
            <a:ext cx="1120352" cy="1568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5565" y="1655976"/>
            <a:ext cx="1046915" cy="1534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393" y="3520217"/>
            <a:ext cx="1168846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9880" y="3511760"/>
            <a:ext cx="1146475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88959"/>
            <a:ext cx="1152128" cy="1512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7347" y="3488958"/>
            <a:ext cx="1174624" cy="1512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9796" y="3511760"/>
            <a:ext cx="1120351" cy="1489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2273" y="3520217"/>
            <a:ext cx="1140207" cy="1492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631" y="5281521"/>
            <a:ext cx="1129905" cy="1396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9581" y="5228650"/>
            <a:ext cx="1126774" cy="1392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3" name="Picture 2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2272" y="5249240"/>
            <a:ext cx="1140207" cy="1381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6" name="Picture 2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285403"/>
            <a:ext cx="1217063" cy="1392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7" name="Picture 2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281521"/>
            <a:ext cx="1315748" cy="1381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8" name="Picture 3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0000" y="5249240"/>
            <a:ext cx="1150147" cy="1344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4975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332656"/>
            <a:ext cx="8568952" cy="1584175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/>
              </a:rPr>
              <a:t>    </a:t>
            </a:r>
            <a:r>
              <a:rPr lang="ru-RU" sz="2800" dirty="0" err="1" smtClean="0">
                <a:solidFill>
                  <a:srgbClr val="FFC000"/>
                </a:solidFill>
                <a:effectLst/>
              </a:rPr>
              <a:t>Дорожні</a:t>
            </a:r>
            <a:r>
              <a:rPr lang="ru-RU" sz="2800" dirty="0" smtClean="0">
                <a:solidFill>
                  <a:srgbClr val="FFC000"/>
                </a:solidFill>
                <a:effectLst/>
              </a:rPr>
              <a:t> </a:t>
            </a:r>
            <a:r>
              <a:rPr lang="ru-RU" sz="2800" dirty="0">
                <a:solidFill>
                  <a:srgbClr val="FFC000"/>
                </a:solidFill>
                <a:effectLst/>
              </a:rPr>
              <a:t>знаки </a:t>
            </a:r>
            <a:r>
              <a:rPr lang="ru-RU" sz="2800" dirty="0" err="1">
                <a:solidFill>
                  <a:srgbClr val="FFC000"/>
                </a:solidFill>
                <a:effectLst/>
              </a:rPr>
              <a:t>називають</a:t>
            </a:r>
            <a:r>
              <a:rPr lang="ru-RU" sz="2800" dirty="0">
                <a:solidFill>
                  <a:srgbClr val="FFC000"/>
                </a:solidFill>
                <a:effectLst/>
              </a:rPr>
              <a:t> </a:t>
            </a:r>
            <a:r>
              <a:rPr lang="ru-RU" sz="2800" dirty="0" err="1">
                <a:solidFill>
                  <a:srgbClr val="FFC000"/>
                </a:solidFill>
                <a:effectLst/>
              </a:rPr>
              <a:t>помічниками</a:t>
            </a:r>
            <a:r>
              <a:rPr lang="ru-RU" sz="2800" dirty="0">
                <a:solidFill>
                  <a:srgbClr val="FFC000"/>
                </a:solidFill>
                <a:effectLst/>
              </a:rPr>
              <a:t> </a:t>
            </a:r>
            <a:r>
              <a:rPr lang="ru-RU" sz="2800" dirty="0" err="1">
                <a:solidFill>
                  <a:srgbClr val="FFC000"/>
                </a:solidFill>
                <a:effectLst/>
              </a:rPr>
              <a:t>пішоходів</a:t>
            </a:r>
            <a:r>
              <a:rPr lang="ru-RU" sz="2800" dirty="0">
                <a:solidFill>
                  <a:srgbClr val="FFC000"/>
                </a:solidFill>
                <a:effectLst/>
              </a:rPr>
              <a:t> </a:t>
            </a:r>
            <a:r>
              <a:rPr lang="ru-RU" sz="2800" dirty="0" smtClean="0">
                <a:solidFill>
                  <a:srgbClr val="FFC000"/>
                </a:solidFill>
                <a:effectLst/>
              </a:rPr>
              <a:t> і </a:t>
            </a:r>
            <a:r>
              <a:rPr lang="ru-RU" sz="2800" dirty="0" err="1" smtClean="0">
                <a:solidFill>
                  <a:srgbClr val="FFC000"/>
                </a:solidFill>
                <a:effectLst/>
              </a:rPr>
              <a:t>водіїв</a:t>
            </a:r>
            <a:r>
              <a:rPr lang="ru-RU" sz="2800" dirty="0" smtClean="0">
                <a:solidFill>
                  <a:srgbClr val="FFC000"/>
                </a:solidFill>
                <a:effectLst/>
              </a:rPr>
              <a:t>.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smtClean="0">
                <a:solidFill>
                  <a:srgbClr val="FFC000"/>
                </a:solidFill>
              </a:rPr>
              <a:t> </a:t>
            </a:r>
            <a:r>
              <a:rPr lang="ru-RU" sz="2800" dirty="0" smtClean="0">
                <a:solidFill>
                  <a:srgbClr val="FFC000"/>
                </a:solidFill>
                <a:effectLst/>
              </a:rPr>
              <a:t>Вони </a:t>
            </a:r>
            <a:r>
              <a:rPr lang="ru-RU" sz="2800" dirty="0" err="1">
                <a:solidFill>
                  <a:srgbClr val="FFC000"/>
                </a:solidFill>
                <a:effectLst/>
              </a:rPr>
              <a:t>попереджають</a:t>
            </a:r>
            <a:r>
              <a:rPr lang="ru-RU" sz="2800" dirty="0">
                <a:solidFill>
                  <a:srgbClr val="FFC000"/>
                </a:solidFill>
                <a:effectLst/>
              </a:rPr>
              <a:t>, </a:t>
            </a:r>
            <a:r>
              <a:rPr lang="ru-RU" sz="2800" dirty="0" err="1" smtClean="0">
                <a:solidFill>
                  <a:srgbClr val="FFC000"/>
                </a:solidFill>
                <a:effectLst/>
              </a:rPr>
              <a:t>наказують</a:t>
            </a:r>
            <a:r>
              <a:rPr lang="ru-RU" sz="2800" dirty="0" smtClean="0">
                <a:solidFill>
                  <a:srgbClr val="FFC000"/>
                </a:solidFill>
                <a:effectLst/>
              </a:rPr>
              <a:t>, </a:t>
            </a:r>
            <a:r>
              <a:rPr lang="ru-RU" sz="2800" dirty="0" err="1" smtClean="0">
                <a:solidFill>
                  <a:srgbClr val="FFC000"/>
                </a:solidFill>
                <a:effectLst/>
              </a:rPr>
              <a:t>забороняють</a:t>
            </a:r>
            <a:r>
              <a:rPr lang="ru-RU" sz="2800" dirty="0">
                <a:solidFill>
                  <a:srgbClr val="FFC000"/>
                </a:solidFill>
                <a:effectLst/>
              </a:rPr>
              <a:t>, </a:t>
            </a:r>
            <a:r>
              <a:rPr lang="ru-RU" sz="2800" dirty="0" err="1">
                <a:solidFill>
                  <a:srgbClr val="FFC000"/>
                </a:solidFill>
                <a:effectLst/>
              </a:rPr>
              <a:t>дають</a:t>
            </a:r>
            <a:r>
              <a:rPr lang="ru-RU" sz="2800" dirty="0">
                <a:solidFill>
                  <a:srgbClr val="FFC000"/>
                </a:solidFill>
                <a:effectLst/>
              </a:rPr>
              <a:t> </a:t>
            </a:r>
            <a:r>
              <a:rPr lang="ru-RU" sz="2800" dirty="0" err="1">
                <a:solidFill>
                  <a:srgbClr val="FFC000"/>
                </a:solidFill>
                <a:effectLst/>
              </a:rPr>
              <a:t>поради</a:t>
            </a:r>
            <a:r>
              <a:rPr lang="ru-RU" sz="2800" dirty="0">
                <a:solidFill>
                  <a:srgbClr val="FFC000"/>
                </a:solidFill>
                <a:effectLst/>
              </a:rPr>
              <a:t>.</a:t>
            </a:r>
            <a:br>
              <a:rPr lang="ru-RU" sz="2800" dirty="0">
                <a:solidFill>
                  <a:srgbClr val="FFC000"/>
                </a:solidFill>
                <a:effectLst/>
              </a:rPr>
            </a:b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128792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714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260350"/>
            <a:ext cx="8424936" cy="1814513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Щоб</a:t>
            </a:r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ru-RU" sz="36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дорожні</a:t>
            </a:r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 знаки </a:t>
            </a:r>
            <a:r>
              <a:rPr lang="ru-RU" sz="36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було</a:t>
            </a:r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 далеко видно, </a:t>
            </a:r>
            <a:r>
              <a:rPr lang="ru-RU" sz="36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їх</a:t>
            </a:r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ru-RU" sz="36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розфарбовують</a:t>
            </a:r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 у </a:t>
            </a:r>
            <a:r>
              <a:rPr lang="ru-RU" sz="36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яскраві</a:t>
            </a:r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ru-RU" sz="36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кольори</a:t>
            </a:r>
            <a:r>
              <a:rPr lang="uk-UA" sz="3600" dirty="0">
                <a:effectLst/>
              </a:rPr>
              <a:t>.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65728"/>
            <a:ext cx="6480720" cy="4797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 rot="718257">
            <a:off x="-310003" y="437872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10116616" y="2996952"/>
            <a:ext cx="2448272" cy="17664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4807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488832" cy="11430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Попереджувальні знаки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11560" y="1484784"/>
            <a:ext cx="8007610" cy="5094061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37160" indent="0">
              <a:buNone/>
            </a:pPr>
            <a:r>
              <a:rPr lang="uk-UA" sz="2000" i="1" dirty="0">
                <a:solidFill>
                  <a:srgbClr val="002060"/>
                </a:solidFill>
              </a:rPr>
              <a:t>Це б</a:t>
            </a:r>
            <a:r>
              <a:rPr lang="ru-RU" sz="2000" i="1" dirty="0" err="1">
                <a:solidFill>
                  <a:srgbClr val="002060"/>
                </a:solidFill>
              </a:rPr>
              <a:t>ілі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трикутники</a:t>
            </a:r>
            <a:r>
              <a:rPr lang="ru-RU" sz="2000" i="1" dirty="0">
                <a:solidFill>
                  <a:srgbClr val="002060"/>
                </a:solidFill>
              </a:rPr>
              <a:t> з </a:t>
            </a:r>
            <a:r>
              <a:rPr lang="ru-RU" sz="2000" i="1" dirty="0" err="1">
                <a:solidFill>
                  <a:srgbClr val="002060"/>
                </a:solidFill>
              </a:rPr>
              <a:t>чорними</a:t>
            </a:r>
            <a:r>
              <a:rPr lang="ru-RU" sz="2000" i="1" dirty="0">
                <a:solidFill>
                  <a:srgbClr val="002060"/>
                </a:solidFill>
              </a:rPr>
              <a:t> та </a:t>
            </a:r>
            <a:r>
              <a:rPr lang="ru-RU" sz="2000" i="1" dirty="0" err="1">
                <a:solidFill>
                  <a:srgbClr val="002060"/>
                </a:solidFill>
              </a:rPr>
              <a:t>червоними</a:t>
            </a:r>
            <a:r>
              <a:rPr lang="ru-RU" sz="2000" i="1" dirty="0">
                <a:solidFill>
                  <a:srgbClr val="002060"/>
                </a:solidFill>
              </a:rPr>
              <a:t> символами в </a:t>
            </a:r>
            <a:r>
              <a:rPr lang="ru-RU" sz="2000" i="1" dirty="0" err="1">
                <a:solidFill>
                  <a:srgbClr val="002060"/>
                </a:solidFill>
              </a:rPr>
              <a:t>червоному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облямуванні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uk-UA" sz="2000" i="1" dirty="0">
                <a:solidFill>
                  <a:srgbClr val="002060"/>
                </a:solidFill>
              </a:rPr>
              <a:t>. </a:t>
            </a:r>
            <a:r>
              <a:rPr lang="ru-RU" sz="2000" i="1" dirty="0">
                <a:solidFill>
                  <a:srgbClr val="002060"/>
                </a:solidFill>
              </a:rPr>
              <a:t> Вони </a:t>
            </a:r>
            <a:r>
              <a:rPr lang="ru-RU" sz="2000" i="1" dirty="0" err="1">
                <a:solidFill>
                  <a:srgbClr val="002060"/>
                </a:solidFill>
              </a:rPr>
              <a:t>попереджують</a:t>
            </a:r>
            <a:r>
              <a:rPr lang="ru-RU" sz="2000" i="1" dirty="0">
                <a:solidFill>
                  <a:srgbClr val="002060"/>
                </a:solidFill>
              </a:rPr>
              <a:t> про </a:t>
            </a:r>
            <a:r>
              <a:rPr lang="ru-RU" sz="2000" i="1" dirty="0" err="1">
                <a:solidFill>
                  <a:srgbClr val="002060"/>
                </a:solidFill>
              </a:rPr>
              <a:t>можливу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небезпеку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або</a:t>
            </a:r>
            <a:r>
              <a:rPr lang="ru-RU" sz="2000" i="1" dirty="0">
                <a:solidFill>
                  <a:srgbClr val="002060"/>
                </a:solidFill>
              </a:rPr>
              <a:t> про те, </a:t>
            </a:r>
            <a:r>
              <a:rPr lang="ru-RU" sz="2000" i="1" dirty="0" err="1">
                <a:solidFill>
                  <a:srgbClr val="002060"/>
                </a:solidFill>
              </a:rPr>
              <a:t>що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водієві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слід</a:t>
            </a:r>
            <a:r>
              <a:rPr lang="ru-RU" sz="2000" i="1" dirty="0">
                <a:solidFill>
                  <a:srgbClr val="002060"/>
                </a:solidFill>
              </a:rPr>
              <a:t> бути </a:t>
            </a:r>
            <a:r>
              <a:rPr lang="ru-RU" sz="2000" i="1" dirty="0" err="1">
                <a:solidFill>
                  <a:srgbClr val="002060"/>
                </a:solidFill>
              </a:rPr>
              <a:t>дуже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обережним</a:t>
            </a:r>
            <a:r>
              <a:rPr lang="ru-RU" sz="2000" i="1" dirty="0" smtClean="0">
                <a:solidFill>
                  <a:srgbClr val="002060"/>
                </a:solidFill>
              </a:rPr>
              <a:t>.  </a:t>
            </a:r>
            <a:endParaRPr lang="ru-RU" sz="2000" i="1" dirty="0">
              <a:solidFill>
                <a:srgbClr val="002060"/>
              </a:solidFill>
            </a:endParaRPr>
          </a:p>
          <a:p>
            <a:r>
              <a:rPr lang="uk-UA" sz="1600" dirty="0" smtClean="0">
                <a:solidFill>
                  <a:srgbClr val="002060"/>
                </a:solidFill>
              </a:rPr>
              <a:t>     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endParaRPr lang="uk-UA" sz="1600" dirty="0" smtClean="0">
              <a:solidFill>
                <a:srgbClr val="002060"/>
              </a:solidFill>
            </a:endParaRPr>
          </a:p>
          <a:p>
            <a:pPr marL="36576" indent="0">
              <a:buNone/>
            </a:pPr>
            <a:r>
              <a:rPr lang="uk-UA" sz="1600" dirty="0" smtClean="0"/>
              <a:t>                                            </a:t>
            </a:r>
            <a:r>
              <a:rPr lang="uk-UA" sz="2000" dirty="0" smtClean="0"/>
              <a:t>Пішохідний перехід</a:t>
            </a:r>
            <a:r>
              <a:rPr lang="en-US" sz="2000" dirty="0" smtClean="0"/>
              <a:t>                             </a:t>
            </a:r>
            <a:endParaRPr lang="uk-UA" sz="2000" dirty="0" smtClean="0"/>
          </a:p>
          <a:p>
            <a:pPr marL="36576" indent="0">
              <a:buNone/>
            </a:pPr>
            <a:r>
              <a:rPr lang="uk-UA" sz="2000" dirty="0" smtClean="0"/>
              <a:t>                                       Обережно-діти!                                    </a:t>
            </a:r>
          </a:p>
          <a:p>
            <a:r>
              <a:rPr lang="uk-UA" sz="2000" dirty="0" smtClean="0"/>
              <a:t>                             Виїзд велосипедистів                                                   </a:t>
            </a:r>
          </a:p>
          <a:p>
            <a:r>
              <a:rPr lang="uk-UA" sz="2000" dirty="0" smtClean="0"/>
              <a:t>                                     Дикі тварини</a:t>
            </a:r>
          </a:p>
          <a:p>
            <a:r>
              <a:rPr lang="uk-UA" sz="2000" dirty="0"/>
              <a:t> </a:t>
            </a:r>
            <a:r>
              <a:rPr lang="uk-UA" sz="2000" dirty="0" smtClean="0"/>
              <a:t>                                 Слизька дорога</a:t>
            </a:r>
          </a:p>
          <a:p>
            <a:r>
              <a:rPr lang="uk-UA" sz="2000" dirty="0"/>
              <a:t> </a:t>
            </a:r>
            <a:r>
              <a:rPr lang="uk-UA" sz="2000" dirty="0" smtClean="0"/>
              <a:t>                                 Дорожні роботи</a:t>
            </a:r>
          </a:p>
          <a:p>
            <a:r>
              <a:rPr lang="uk-UA" sz="2000" dirty="0"/>
              <a:t> </a:t>
            </a:r>
            <a:r>
              <a:rPr lang="uk-UA" sz="2000" dirty="0" smtClean="0"/>
              <a:t>                     Перехрещення рівнозначних доріг</a:t>
            </a:r>
          </a:p>
          <a:p>
            <a:r>
              <a:rPr lang="uk-UA" sz="2000" dirty="0"/>
              <a:t> </a:t>
            </a:r>
            <a:r>
              <a:rPr lang="uk-UA" sz="2000" dirty="0" smtClean="0"/>
              <a:t>                       Небезпечний поворот праворуч                                                           </a:t>
            </a:r>
            <a:r>
              <a:rPr lang="uk-UA" sz="2000" b="1" dirty="0" smtClean="0"/>
              <a:t> </a:t>
            </a:r>
            <a:r>
              <a:rPr lang="uk-UA" sz="2000" dirty="0" smtClean="0"/>
              <a:t>                  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18445"/>
            <a:ext cx="9525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26246"/>
            <a:ext cx="9525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36949"/>
            <a:ext cx="9525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740645"/>
            <a:ext cx="9525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713165"/>
            <a:ext cx="9525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25144"/>
            <a:ext cx="9525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740645"/>
            <a:ext cx="9525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729880"/>
            <a:ext cx="9525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3443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5882" y="260648"/>
            <a:ext cx="5328592" cy="1143000"/>
          </a:xfrm>
        </p:spPr>
        <p:txBody>
          <a:bodyPr/>
          <a:lstStyle/>
          <a:p>
            <a:pPr algn="ctr"/>
            <a:r>
              <a:rPr lang="uk-UA" dirty="0" smtClean="0"/>
              <a:t>Заборонні знаки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9552" y="1484784"/>
            <a:ext cx="8009284" cy="491294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2000" i="1" dirty="0" smtClean="0"/>
              <a:t>  </a:t>
            </a:r>
            <a:r>
              <a:rPr lang="en-US" sz="2000" i="1" dirty="0" smtClean="0"/>
              <a:t> </a:t>
            </a:r>
            <a:r>
              <a:rPr lang="ru-RU" sz="2000" i="1" dirty="0" smtClean="0"/>
              <a:t> </a:t>
            </a:r>
            <a:r>
              <a:rPr lang="ru-RU" sz="2000" i="1" dirty="0" err="1" smtClean="0">
                <a:solidFill>
                  <a:schemeClr val="bg2">
                    <a:lumMod val="75000"/>
                  </a:schemeClr>
                </a:solidFill>
              </a:rPr>
              <a:t>Білі</a:t>
            </a:r>
            <a:r>
              <a:rPr lang="ru-RU" sz="20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bg2">
                    <a:lumMod val="75000"/>
                  </a:schemeClr>
                </a:solidFill>
              </a:rPr>
              <a:t>або</a:t>
            </a:r>
            <a:r>
              <a:rPr lang="ru-RU" sz="20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bg2">
                    <a:lumMod val="75000"/>
                  </a:schemeClr>
                </a:solidFill>
              </a:rPr>
              <a:t>сині</a:t>
            </a:r>
            <a:r>
              <a:rPr lang="ru-RU" sz="20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bg2">
                    <a:lumMod val="75000"/>
                  </a:schemeClr>
                </a:solidFill>
              </a:rPr>
              <a:t>круги </a:t>
            </a:r>
            <a:r>
              <a:rPr lang="ru-RU" sz="2000" i="1" dirty="0">
                <a:solidFill>
                  <a:schemeClr val="bg2">
                    <a:lumMod val="75000"/>
                  </a:schemeClr>
                </a:solidFill>
              </a:rPr>
              <a:t>з </a:t>
            </a:r>
            <a:r>
              <a:rPr lang="ru-RU" sz="2000" i="1" dirty="0" err="1">
                <a:solidFill>
                  <a:schemeClr val="bg2">
                    <a:lumMod val="75000"/>
                  </a:schemeClr>
                </a:solidFill>
              </a:rPr>
              <a:t>чорними</a:t>
            </a:r>
            <a:r>
              <a:rPr lang="ru-RU" sz="2000" i="1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ru-RU" sz="2000" i="1" dirty="0" err="1">
                <a:solidFill>
                  <a:schemeClr val="bg2">
                    <a:lumMod val="75000"/>
                  </a:schemeClr>
                </a:solidFill>
              </a:rPr>
              <a:t>червоними</a:t>
            </a:r>
            <a:r>
              <a:rPr lang="ru-RU" sz="2000" i="1" dirty="0">
                <a:solidFill>
                  <a:schemeClr val="bg2">
                    <a:lumMod val="75000"/>
                  </a:schemeClr>
                </a:solidFill>
              </a:rPr>
              <a:t> символами в </a:t>
            </a:r>
            <a:r>
              <a:rPr lang="ru-RU" sz="2000" i="1" dirty="0" err="1">
                <a:solidFill>
                  <a:schemeClr val="bg2">
                    <a:lumMod val="75000"/>
                  </a:schemeClr>
                </a:solidFill>
              </a:rPr>
              <a:t>червоному</a:t>
            </a:r>
            <a:r>
              <a:rPr lang="ru-RU" sz="2000" i="1" dirty="0">
                <a:solidFill>
                  <a:schemeClr val="bg2">
                    <a:lumMod val="75000"/>
                  </a:schemeClr>
                </a:solidFill>
              </a:rPr>
              <a:t> об</a:t>
            </a:r>
            <a:r>
              <a:rPr lang="uk-UA" sz="2000" i="1" dirty="0">
                <a:solidFill>
                  <a:schemeClr val="bg2">
                    <a:lumMod val="75000"/>
                  </a:schemeClr>
                </a:solidFill>
              </a:rPr>
              <a:t>л</a:t>
            </a:r>
            <a:r>
              <a:rPr lang="ru-RU" sz="2000" i="1" dirty="0" err="1">
                <a:solidFill>
                  <a:schemeClr val="bg2">
                    <a:lumMod val="75000"/>
                  </a:schemeClr>
                </a:solidFill>
              </a:rPr>
              <a:t>ямуванні</a:t>
            </a:r>
            <a:r>
              <a:rPr lang="uk-UA" sz="2000" i="1" dirty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ru-RU" sz="2000" i="1" dirty="0">
              <a:solidFill>
                <a:schemeClr val="bg2">
                  <a:lumMod val="75000"/>
                </a:schemeClr>
              </a:solidFill>
            </a:endParaRPr>
          </a:p>
          <a:p>
            <a:pPr marL="36576" indent="0">
              <a:buNone/>
            </a:pPr>
            <a:r>
              <a:rPr lang="ru-RU" sz="2000" i="1" dirty="0" smtClean="0">
                <a:solidFill>
                  <a:schemeClr val="bg2">
                    <a:lumMod val="75000"/>
                  </a:schemeClr>
                </a:solidFill>
              </a:rPr>
              <a:t>   Вони </a:t>
            </a:r>
            <a:r>
              <a:rPr lang="ru-RU" sz="2000" i="1" dirty="0" err="1">
                <a:solidFill>
                  <a:schemeClr val="bg2">
                    <a:lumMod val="75000"/>
                  </a:schemeClr>
                </a:solidFill>
              </a:rPr>
              <a:t>можуть</a:t>
            </a:r>
            <a:r>
              <a:rPr lang="ru-RU" sz="20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bg2">
                    <a:lumMod val="75000"/>
                  </a:schemeClr>
                </a:solidFill>
              </a:rPr>
              <a:t>забороняти</a:t>
            </a:r>
            <a:r>
              <a:rPr lang="ru-RU" sz="20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bg2">
                    <a:lumMod val="75000"/>
                  </a:schemeClr>
                </a:solidFill>
              </a:rPr>
              <a:t>рух</a:t>
            </a:r>
            <a:r>
              <a:rPr lang="ru-RU" sz="20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bg2">
                    <a:lumMod val="75000"/>
                  </a:schemeClr>
                </a:solidFill>
              </a:rPr>
              <a:t>певних</a:t>
            </a:r>
            <a:r>
              <a:rPr lang="ru-RU" sz="20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bg2">
                    <a:lumMod val="75000"/>
                  </a:schemeClr>
                </a:solidFill>
              </a:rPr>
              <a:t>видів</a:t>
            </a:r>
            <a:r>
              <a:rPr lang="ru-RU" sz="2000" i="1" dirty="0">
                <a:solidFill>
                  <a:schemeClr val="bg2">
                    <a:lumMod val="75000"/>
                  </a:schemeClr>
                </a:solidFill>
              </a:rPr>
              <a:t>  транспорту, </a:t>
            </a:r>
            <a:r>
              <a:rPr lang="ru-RU" sz="2000" i="1" dirty="0" err="1">
                <a:solidFill>
                  <a:schemeClr val="bg2">
                    <a:lumMod val="75000"/>
                  </a:schemeClr>
                </a:solidFill>
              </a:rPr>
              <a:t>в’їзд</a:t>
            </a:r>
            <a:r>
              <a:rPr lang="ru-RU" sz="20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bg2">
                    <a:lumMod val="75000"/>
                  </a:schemeClr>
                </a:solidFill>
              </a:rPr>
              <a:t>автомобілів</a:t>
            </a:r>
            <a:r>
              <a:rPr lang="ru-RU" sz="2000" i="1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ru-RU" sz="2000" i="1" dirty="0" err="1">
                <a:solidFill>
                  <a:schemeClr val="bg2">
                    <a:lumMod val="75000"/>
                  </a:schemeClr>
                </a:solidFill>
              </a:rPr>
              <a:t>їх</a:t>
            </a:r>
            <a:r>
              <a:rPr lang="ru-RU" sz="2000" i="1" dirty="0">
                <a:solidFill>
                  <a:schemeClr val="bg2">
                    <a:lumMod val="75000"/>
                  </a:schemeClr>
                </a:solidFill>
              </a:rPr>
              <a:t> стоянку </a:t>
            </a:r>
            <a:r>
              <a:rPr lang="ru-RU" sz="2000" i="1" dirty="0" err="1">
                <a:solidFill>
                  <a:schemeClr val="bg2">
                    <a:lumMod val="75000"/>
                  </a:schemeClr>
                </a:solidFill>
              </a:rPr>
              <a:t>тощо</a:t>
            </a:r>
            <a:r>
              <a:rPr lang="ru-RU" sz="2000" i="1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marL="36576" indent="0">
              <a:buNone/>
            </a:pPr>
            <a:endParaRPr lang="uk-UA" sz="2000" i="1" dirty="0"/>
          </a:p>
          <a:p>
            <a:pPr marL="36576" indent="0">
              <a:buNone/>
            </a:pPr>
            <a:r>
              <a:rPr lang="uk-UA" sz="2000" i="1" dirty="0" smtClean="0"/>
              <a:t>                                       </a:t>
            </a:r>
            <a:r>
              <a:rPr lang="uk-UA" sz="2000" dirty="0" smtClean="0"/>
              <a:t>В</a:t>
            </a:r>
            <a:r>
              <a:rPr lang="en-US" sz="2000" dirty="0" smtClean="0"/>
              <a:t>’</a:t>
            </a:r>
            <a:r>
              <a:rPr lang="uk-UA" sz="2000" dirty="0" err="1" smtClean="0"/>
              <a:t>їзд</a:t>
            </a:r>
            <a:r>
              <a:rPr lang="uk-UA" sz="2000" dirty="0" smtClean="0"/>
              <a:t> заборонено</a:t>
            </a:r>
          </a:p>
          <a:p>
            <a:pPr marL="36576" indent="0">
              <a:buNone/>
            </a:pPr>
            <a:r>
              <a:rPr lang="uk-UA" sz="2000" dirty="0"/>
              <a:t> </a:t>
            </a:r>
            <a:r>
              <a:rPr lang="uk-UA" sz="2000" dirty="0" smtClean="0"/>
              <a:t>                               Рух пішоходів заборонено</a:t>
            </a:r>
          </a:p>
          <a:p>
            <a:pPr marL="36576" indent="0">
              <a:buNone/>
            </a:pPr>
            <a:r>
              <a:rPr lang="uk-UA" sz="2000" dirty="0"/>
              <a:t> </a:t>
            </a:r>
            <a:r>
              <a:rPr lang="uk-UA" sz="2000" dirty="0" smtClean="0"/>
              <a:t>                           Рух на велосипедах заборонено</a:t>
            </a:r>
          </a:p>
          <a:p>
            <a:pPr marL="36576" indent="0">
              <a:buNone/>
            </a:pPr>
            <a:r>
              <a:rPr lang="uk-UA" sz="2000" dirty="0"/>
              <a:t> </a:t>
            </a:r>
            <a:r>
              <a:rPr lang="uk-UA" sz="2000" dirty="0" smtClean="0"/>
              <a:t>                            Поворот праворуч заборонено</a:t>
            </a:r>
          </a:p>
          <a:p>
            <a:pPr marL="36576" indent="0">
              <a:buNone/>
            </a:pPr>
            <a:r>
              <a:rPr lang="uk-UA" sz="2000" dirty="0"/>
              <a:t> </a:t>
            </a:r>
            <a:r>
              <a:rPr lang="uk-UA" sz="2000" dirty="0" smtClean="0"/>
              <a:t>                                    Зупинку заборонено</a:t>
            </a:r>
          </a:p>
          <a:p>
            <a:pPr marL="36576" indent="0">
              <a:buNone/>
            </a:pPr>
            <a:r>
              <a:rPr lang="uk-UA" sz="2000" i="1" dirty="0"/>
              <a:t> </a:t>
            </a:r>
            <a:r>
              <a:rPr lang="uk-UA" sz="2000" i="1" dirty="0" smtClean="0"/>
              <a:t>                               </a:t>
            </a:r>
            <a:r>
              <a:rPr lang="uk-UA" sz="2000" i="1" dirty="0"/>
              <a:t> </a:t>
            </a:r>
            <a:r>
              <a:rPr lang="uk-UA" sz="2000" i="1" dirty="0" smtClean="0"/>
              <a:t>         </a:t>
            </a:r>
            <a:r>
              <a:rPr lang="uk-UA" sz="2000" dirty="0"/>
              <a:t> </a:t>
            </a:r>
            <a:r>
              <a:rPr lang="uk-UA" sz="2000" dirty="0" smtClean="0"/>
              <a:t>   Контроль</a:t>
            </a:r>
          </a:p>
          <a:p>
            <a:pPr marL="36576" indent="0">
              <a:buNone/>
            </a:pPr>
            <a:r>
              <a:rPr lang="uk-UA" sz="2000" i="1" dirty="0" smtClean="0"/>
              <a:t>    </a:t>
            </a:r>
          </a:p>
          <a:p>
            <a:pPr marL="36576" indent="0">
              <a:buNone/>
            </a:pPr>
            <a:r>
              <a:rPr lang="uk-UA" sz="2000" i="1" dirty="0"/>
              <a:t> </a:t>
            </a:r>
            <a:r>
              <a:rPr lang="uk-UA" sz="2000" i="1" dirty="0" smtClean="0"/>
              <a:t>                        </a:t>
            </a:r>
            <a:endParaRPr lang="uk-UA" sz="20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21088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264349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140968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21088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1095" y="5264349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230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9091" y="260648"/>
            <a:ext cx="5801072" cy="1143000"/>
          </a:xfrm>
        </p:spPr>
        <p:txBody>
          <a:bodyPr/>
          <a:lstStyle/>
          <a:p>
            <a:pPr algn="ctr"/>
            <a:r>
              <a:rPr lang="uk-UA" dirty="0" smtClean="0"/>
              <a:t>   Наказові знаки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9552" y="1420691"/>
            <a:ext cx="8026395" cy="519305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000" i="1" dirty="0" smtClean="0">
                <a:solidFill>
                  <a:schemeClr val="tx2">
                    <a:lumMod val="25000"/>
                  </a:schemeClr>
                </a:solidFill>
              </a:rPr>
              <a:t>                   </a:t>
            </a:r>
            <a:r>
              <a:rPr lang="ru-RU" sz="2000" i="1" dirty="0" err="1" smtClean="0">
                <a:solidFill>
                  <a:schemeClr val="tx2">
                    <a:lumMod val="25000"/>
                  </a:schemeClr>
                </a:solidFill>
              </a:rPr>
              <a:t>Голубі</a:t>
            </a:r>
            <a:r>
              <a:rPr lang="ru-RU" sz="2000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000" i="1" dirty="0">
                <a:solidFill>
                  <a:schemeClr val="tx2">
                    <a:lumMod val="25000"/>
                  </a:schemeClr>
                </a:solidFill>
              </a:rPr>
              <a:t>круги з </a:t>
            </a:r>
            <a:r>
              <a:rPr lang="ru-RU" sz="2000" i="1" dirty="0" err="1">
                <a:solidFill>
                  <a:schemeClr val="tx2">
                    <a:lumMod val="25000"/>
                  </a:schemeClr>
                </a:solidFill>
              </a:rPr>
              <a:t>білими</a:t>
            </a:r>
            <a:r>
              <a:rPr lang="ru-RU" sz="2000" i="1" dirty="0">
                <a:solidFill>
                  <a:schemeClr val="tx2">
                    <a:lumMod val="25000"/>
                  </a:schemeClr>
                </a:solidFill>
              </a:rPr>
              <a:t> символами </a:t>
            </a:r>
            <a:r>
              <a:rPr lang="uk-UA" sz="2000" i="1" dirty="0">
                <a:solidFill>
                  <a:schemeClr val="tx2">
                    <a:lumMod val="25000"/>
                  </a:schemeClr>
                </a:solidFill>
              </a:rPr>
              <a:t>.</a:t>
            </a:r>
            <a:endParaRPr lang="ru-RU" sz="2000" i="1" dirty="0">
              <a:solidFill>
                <a:schemeClr val="tx2">
                  <a:lumMod val="25000"/>
                </a:schemeClr>
              </a:solidFill>
            </a:endParaRPr>
          </a:p>
          <a:p>
            <a:pPr marL="137160" indent="0">
              <a:buNone/>
            </a:pPr>
            <a:r>
              <a:rPr lang="ru-RU" sz="2000" i="1" dirty="0" smtClean="0">
                <a:solidFill>
                  <a:schemeClr val="tx2">
                    <a:lumMod val="25000"/>
                  </a:schemeClr>
                </a:solidFill>
              </a:rPr>
              <a:t>     Вони </a:t>
            </a:r>
            <a:r>
              <a:rPr lang="ru-RU" sz="2000" i="1" dirty="0" err="1">
                <a:solidFill>
                  <a:schemeClr val="tx2">
                    <a:lumMod val="25000"/>
                  </a:schemeClr>
                </a:solidFill>
              </a:rPr>
              <a:t>повідомляють</a:t>
            </a:r>
            <a:r>
              <a:rPr lang="ru-RU" sz="2000" i="1" dirty="0">
                <a:solidFill>
                  <a:schemeClr val="tx2">
                    <a:lumMod val="25000"/>
                  </a:schemeClr>
                </a:solidFill>
              </a:rPr>
              <a:t>, кому і в </a:t>
            </a:r>
            <a:r>
              <a:rPr lang="ru-RU" sz="2000" i="1" dirty="0" err="1">
                <a:solidFill>
                  <a:schemeClr val="tx2">
                    <a:lumMod val="25000"/>
                  </a:schemeClr>
                </a:solidFill>
              </a:rPr>
              <a:t>який</a:t>
            </a:r>
            <a:r>
              <a:rPr lang="ru-RU" sz="2000" i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tx2">
                    <a:lumMod val="25000"/>
                  </a:schemeClr>
                </a:solidFill>
              </a:rPr>
              <a:t>бік</a:t>
            </a:r>
            <a:r>
              <a:rPr lang="ru-RU" sz="2000" i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tx2">
                    <a:lumMod val="25000"/>
                  </a:schemeClr>
                </a:solidFill>
              </a:rPr>
              <a:t>можна</a:t>
            </a:r>
            <a:r>
              <a:rPr lang="ru-RU" sz="2000" i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tx2">
                    <a:lumMod val="25000"/>
                  </a:schemeClr>
                </a:solidFill>
              </a:rPr>
              <a:t>рухатися</a:t>
            </a:r>
            <a:r>
              <a:rPr lang="ru-RU" sz="2000" i="1" dirty="0">
                <a:solidFill>
                  <a:schemeClr val="tx2">
                    <a:lumMod val="25000"/>
                  </a:schemeClr>
                </a:solidFill>
              </a:rPr>
              <a:t>. </a:t>
            </a:r>
            <a:r>
              <a:rPr lang="ru-RU" sz="2000" i="1" dirty="0" smtClean="0">
                <a:solidFill>
                  <a:schemeClr val="tx2">
                    <a:lumMod val="25000"/>
                  </a:schemeClr>
                </a:solidFill>
              </a:rPr>
              <a:t>             </a:t>
            </a:r>
            <a:r>
              <a:rPr lang="ru-RU" sz="2000" i="1" dirty="0" err="1" smtClean="0">
                <a:solidFill>
                  <a:schemeClr val="tx2">
                    <a:lumMod val="25000"/>
                  </a:schemeClr>
                </a:solidFill>
              </a:rPr>
              <a:t>Дозволяють</a:t>
            </a:r>
            <a:r>
              <a:rPr lang="ru-RU" sz="2000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tx2">
                    <a:lumMod val="25000"/>
                  </a:schemeClr>
                </a:solidFill>
              </a:rPr>
              <a:t>рух</a:t>
            </a:r>
            <a:r>
              <a:rPr lang="ru-RU" sz="2000" i="1" dirty="0">
                <a:solidFill>
                  <a:schemeClr val="tx2">
                    <a:lumMod val="25000"/>
                  </a:schemeClr>
                </a:solidFill>
              </a:rPr>
              <a:t> на </a:t>
            </a:r>
            <a:r>
              <a:rPr lang="ru-RU" sz="2000" i="1" dirty="0" err="1" smtClean="0">
                <a:solidFill>
                  <a:schemeClr val="tx2">
                    <a:lumMod val="25000"/>
                  </a:schemeClr>
                </a:solidFill>
              </a:rPr>
              <a:t>окремих</a:t>
            </a:r>
            <a:r>
              <a:rPr lang="ru-RU" sz="2000" i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tx2">
                    <a:lumMod val="25000"/>
                  </a:schemeClr>
                </a:solidFill>
              </a:rPr>
              <a:t>ділянках</a:t>
            </a:r>
            <a:r>
              <a:rPr lang="ru-RU" sz="2000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tx2">
                    <a:lumMod val="25000"/>
                  </a:schemeClr>
                </a:solidFill>
              </a:rPr>
              <a:t>доріг</a:t>
            </a:r>
            <a:r>
              <a:rPr lang="ru-RU" sz="2000" i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tx2">
                    <a:lumMod val="25000"/>
                  </a:schemeClr>
                </a:solidFill>
              </a:rPr>
              <a:t>пішоходам</a:t>
            </a:r>
            <a:r>
              <a:rPr lang="ru-RU" sz="2000" i="1" dirty="0">
                <a:solidFill>
                  <a:schemeClr val="tx2">
                    <a:lumMod val="25000"/>
                  </a:schemeClr>
                </a:solidFill>
              </a:rPr>
              <a:t>, велосипедистам, </a:t>
            </a:r>
            <a:r>
              <a:rPr lang="ru-RU" sz="2000" i="1" dirty="0" err="1">
                <a:solidFill>
                  <a:schemeClr val="tx2">
                    <a:lumMod val="25000"/>
                  </a:schemeClr>
                </a:solidFill>
              </a:rPr>
              <a:t>водіям</a:t>
            </a:r>
            <a:r>
              <a:rPr lang="ru-RU" sz="2000" i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tx2">
                    <a:lumMod val="25000"/>
                  </a:schemeClr>
                </a:solidFill>
              </a:rPr>
              <a:t>іншого</a:t>
            </a:r>
            <a:r>
              <a:rPr lang="ru-RU" sz="2000" i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tx2">
                    <a:lumMod val="25000"/>
                  </a:schemeClr>
                </a:solidFill>
              </a:rPr>
              <a:t>транспорту.</a:t>
            </a:r>
          </a:p>
          <a:p>
            <a:pPr marL="137160" indent="0">
              <a:buNone/>
            </a:pPr>
            <a:endParaRPr lang="uk-UA" sz="2000" i="1" dirty="0"/>
          </a:p>
          <a:p>
            <a:pPr marL="137160" indent="0">
              <a:buNone/>
            </a:pPr>
            <a:r>
              <a:rPr lang="uk-UA" sz="2000" i="1" dirty="0" smtClean="0"/>
              <a:t>                                  </a:t>
            </a:r>
            <a:r>
              <a:rPr lang="uk-UA" sz="2000" dirty="0" smtClean="0"/>
              <a:t>Доріжка для пішоходів</a:t>
            </a:r>
          </a:p>
          <a:p>
            <a:pPr marL="137160" indent="0">
              <a:buNone/>
            </a:pPr>
            <a:r>
              <a:rPr lang="uk-UA" sz="2000" i="1" dirty="0"/>
              <a:t> </a:t>
            </a:r>
            <a:r>
              <a:rPr lang="uk-UA" sz="2000" i="1" dirty="0" smtClean="0"/>
              <a:t>                        </a:t>
            </a:r>
            <a:r>
              <a:rPr lang="uk-UA" sz="2000" b="1" i="1" dirty="0" smtClean="0"/>
              <a:t>   </a:t>
            </a:r>
            <a:r>
              <a:rPr lang="uk-UA" sz="2000" i="1" dirty="0" smtClean="0"/>
              <a:t> Доріжка для велосипедистів</a:t>
            </a:r>
          </a:p>
          <a:p>
            <a:pPr marL="137160" indent="0">
              <a:buNone/>
            </a:pPr>
            <a:r>
              <a:rPr lang="uk-UA" sz="2000" i="1" dirty="0"/>
              <a:t> </a:t>
            </a:r>
            <a:r>
              <a:rPr lang="uk-UA" sz="2000" i="1" dirty="0" smtClean="0"/>
              <a:t>                              Рух легкових автомобілів</a:t>
            </a:r>
          </a:p>
          <a:p>
            <a:pPr marL="137160" indent="0">
              <a:buNone/>
            </a:pPr>
            <a:r>
              <a:rPr lang="uk-UA" sz="2000" i="1" dirty="0"/>
              <a:t> </a:t>
            </a:r>
            <a:r>
              <a:rPr lang="uk-UA" sz="2000" i="1" dirty="0" smtClean="0"/>
              <a:t>                                 Доріжка для вершників</a:t>
            </a:r>
          </a:p>
          <a:p>
            <a:pPr marL="137160" indent="0">
              <a:buNone/>
            </a:pPr>
            <a:r>
              <a:rPr lang="uk-UA" sz="2000" i="1" dirty="0"/>
              <a:t> </a:t>
            </a:r>
            <a:r>
              <a:rPr lang="uk-UA" sz="2000" i="1" dirty="0" smtClean="0"/>
              <a:t>                                         Круговий рух</a:t>
            </a:r>
          </a:p>
          <a:p>
            <a:pPr marL="137160" indent="0">
              <a:buNone/>
            </a:pPr>
            <a:r>
              <a:rPr lang="uk-UA" sz="2000" i="1" dirty="0"/>
              <a:t> </a:t>
            </a:r>
            <a:r>
              <a:rPr lang="uk-UA" sz="2000" i="1" dirty="0" smtClean="0"/>
              <a:t>                                           Рух ліворуч</a:t>
            </a:r>
            <a:endParaRPr lang="ru-RU" sz="2000" i="1" dirty="0"/>
          </a:p>
          <a:p>
            <a:pPr marL="137160" indent="0">
              <a:buNone/>
            </a:pPr>
            <a:r>
              <a:rPr lang="uk-UA" sz="2000" i="1" dirty="0"/>
              <a:t> </a:t>
            </a:r>
            <a:endParaRPr lang="ru-RU" sz="20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93096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61620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068960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2426" y="4293096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6642" y="5461620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690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02520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Інформаційно-вказівні знаки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1448780"/>
            <a:ext cx="8291264" cy="511256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000" i="1" dirty="0" smtClean="0"/>
              <a:t>    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Голубі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</a:rPr>
              <a:t>зелені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</a:rPr>
              <a:t>жовті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</a:rPr>
              <a:t>білі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</a:rPr>
              <a:t>прямокутники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квадрати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з символами і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написами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137160" indent="0">
              <a:buNone/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    Вони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</a:rPr>
              <a:t>підказують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, де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</a:rPr>
              <a:t>розташований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</a:rPr>
              <a:t>перехід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</a:rPr>
              <a:t>зупинка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 автобуса,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</a:rPr>
              <a:t>тролейбуса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, яка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</a:rPr>
              <a:t>відстань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</a:rPr>
              <a:t>населеного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 пункту</a:t>
            </a:r>
            <a:r>
              <a:rPr lang="uk-UA" sz="2000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137160" indent="0">
              <a:buNone/>
            </a:pPr>
            <a:endParaRPr lang="uk-UA" sz="2000" i="1" dirty="0"/>
          </a:p>
          <a:p>
            <a:pPr marL="137160" indent="0">
              <a:buNone/>
            </a:pPr>
            <a:r>
              <a:rPr lang="uk-UA" sz="2000" dirty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                                  Пішохідний перехід</a:t>
            </a:r>
          </a:p>
          <a:p>
            <a:pPr marL="137160" indent="0">
              <a:buNone/>
            </a:pPr>
            <a:r>
              <a:rPr lang="uk-UA" sz="2000" dirty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                                   Підземний перехід</a:t>
            </a:r>
          </a:p>
          <a:p>
            <a:pPr marL="137160" indent="0">
              <a:buNone/>
            </a:pPr>
            <a:r>
              <a:rPr lang="uk-UA" sz="2000" dirty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                                 Покажчик відстаней</a:t>
            </a:r>
          </a:p>
          <a:p>
            <a:pPr marL="137160" indent="0">
              <a:buNone/>
            </a:pPr>
            <a:r>
              <a:rPr lang="uk-UA" sz="2000" dirty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                            Кінець населеного пункту</a:t>
            </a:r>
          </a:p>
          <a:p>
            <a:pPr marL="137160" indent="0">
              <a:buNone/>
            </a:pPr>
            <a:r>
              <a:rPr lang="uk-UA" sz="2000" dirty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                              Місце зупинки автобуса</a:t>
            </a:r>
          </a:p>
          <a:p>
            <a:pPr marL="137160" indent="0">
              <a:buNone/>
            </a:pPr>
            <a:r>
              <a:rPr lang="uk-UA" sz="2000" dirty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                          Попередній покажчик напрямів</a:t>
            </a:r>
          </a:p>
          <a:p>
            <a:pPr marL="137160" indent="0">
              <a:buNone/>
            </a:pPr>
            <a:r>
              <a:rPr lang="uk-UA" sz="2000" dirty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                                      Схема об</a:t>
            </a:r>
            <a:r>
              <a:rPr lang="en-US" sz="2000" dirty="0" smtClean="0">
                <a:solidFill>
                  <a:schemeClr val="tx1"/>
                </a:solidFill>
              </a:rPr>
              <a:t>’</a:t>
            </a:r>
            <a:r>
              <a:rPr lang="uk-UA" sz="2000" dirty="0" smtClean="0">
                <a:solidFill>
                  <a:schemeClr val="tx1"/>
                </a:solidFill>
              </a:rPr>
              <a:t>їзду</a:t>
            </a:r>
          </a:p>
          <a:p>
            <a:pPr marL="137160" indent="0">
              <a:buNone/>
            </a:pPr>
            <a:endParaRPr lang="ru-RU" sz="2000" i="1" dirty="0"/>
          </a:p>
          <a:p>
            <a:pPr marL="137160" indent="0">
              <a:buNone/>
            </a:pPr>
            <a:r>
              <a:rPr lang="uk-UA" sz="2000" i="1" dirty="0"/>
              <a:t> </a:t>
            </a:r>
            <a:endParaRPr lang="ru-RU" sz="20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52750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05064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5197" y="2952750"/>
            <a:ext cx="6381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5687" y="4076501"/>
            <a:ext cx="9525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9946" y="5085184"/>
            <a:ext cx="8286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85184"/>
            <a:ext cx="9525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75734"/>
            <a:ext cx="9525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391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5657056" cy="1143000"/>
          </a:xfrm>
        </p:spPr>
        <p:txBody>
          <a:bodyPr/>
          <a:lstStyle/>
          <a:p>
            <a:pPr algn="ctr"/>
            <a:r>
              <a:rPr lang="uk-UA" dirty="0" smtClean="0"/>
              <a:t>Знаки сервісу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9552" y="1556792"/>
            <a:ext cx="7992888" cy="504056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000" i="1" dirty="0" smtClean="0"/>
              <a:t>        </a:t>
            </a:r>
            <a:r>
              <a:rPr lang="ru-RU" sz="2000" i="1" dirty="0" err="1" smtClean="0"/>
              <a:t>Білі</a:t>
            </a:r>
            <a:r>
              <a:rPr lang="ru-RU" sz="2000" i="1" dirty="0" smtClean="0"/>
              <a:t> </a:t>
            </a:r>
            <a:r>
              <a:rPr lang="en-US" sz="2000" i="1" dirty="0"/>
              <a:t> </a:t>
            </a:r>
            <a:r>
              <a:rPr lang="ru-RU" sz="2000" i="1" dirty="0" err="1" smtClean="0"/>
              <a:t>прямокутники</a:t>
            </a:r>
            <a:r>
              <a:rPr lang="ru-RU" sz="2000" i="1" dirty="0" smtClean="0"/>
              <a:t> </a:t>
            </a:r>
            <a:r>
              <a:rPr lang="ru-RU" sz="2000" i="1" dirty="0"/>
              <a:t>з </a:t>
            </a:r>
            <a:r>
              <a:rPr lang="ru-RU" sz="2000" i="1" dirty="0" err="1" smtClean="0"/>
              <a:t>чорними</a:t>
            </a:r>
            <a:r>
              <a:rPr lang="ru-RU" sz="2000" i="1" dirty="0" smtClean="0"/>
              <a:t> </a:t>
            </a:r>
            <a:r>
              <a:rPr lang="ru-RU" sz="2000" i="1" dirty="0"/>
              <a:t>символами на </a:t>
            </a:r>
            <a:r>
              <a:rPr lang="ru-RU" sz="2000" i="1" dirty="0" err="1" smtClean="0"/>
              <a:t>тлі</a:t>
            </a:r>
            <a:r>
              <a:rPr lang="ru-RU" sz="2000" i="1" dirty="0" smtClean="0"/>
              <a:t> </a:t>
            </a:r>
            <a:r>
              <a:rPr lang="en-US" sz="2000" i="1" dirty="0" smtClean="0"/>
              <a:t> </a:t>
            </a:r>
            <a:r>
              <a:rPr lang="ru-RU" sz="2000" i="1" dirty="0" err="1" smtClean="0"/>
              <a:t>голубих</a:t>
            </a:r>
            <a:r>
              <a:rPr lang="en-US" sz="2000" i="1" dirty="0" smtClean="0"/>
              <a:t> </a:t>
            </a:r>
            <a:r>
              <a:rPr lang="ru-RU" sz="2000" i="1" dirty="0" smtClean="0"/>
              <a:t> </a:t>
            </a:r>
            <a:r>
              <a:rPr lang="en-US" sz="2000" i="1" dirty="0" smtClean="0"/>
              <a:t> </a:t>
            </a:r>
            <a:r>
              <a:rPr lang="ru-RU" sz="2000" i="1" dirty="0" err="1" smtClean="0"/>
              <a:t>прямокутників</a:t>
            </a:r>
            <a:r>
              <a:rPr lang="ru-RU" sz="2000" i="1" dirty="0" smtClean="0"/>
              <a:t>.</a:t>
            </a:r>
          </a:p>
          <a:p>
            <a:pPr marL="137160" indent="0">
              <a:buNone/>
            </a:pPr>
            <a:r>
              <a:rPr lang="ru-RU" sz="2000" i="1" dirty="0" smtClean="0"/>
              <a:t> Вони </a:t>
            </a:r>
            <a:r>
              <a:rPr lang="ru-RU" sz="2000" i="1" dirty="0" err="1"/>
              <a:t>сповіщають</a:t>
            </a:r>
            <a:r>
              <a:rPr lang="ru-RU" sz="2000" i="1" dirty="0"/>
              <a:t> </a:t>
            </a:r>
            <a:r>
              <a:rPr lang="ru-RU" sz="2000" i="1" dirty="0" err="1"/>
              <a:t>важливі</a:t>
            </a:r>
            <a:r>
              <a:rPr lang="ru-RU" sz="2000" i="1" dirty="0"/>
              <a:t> </a:t>
            </a:r>
            <a:r>
              <a:rPr lang="ru-RU" sz="2000" i="1" dirty="0" err="1"/>
              <a:t>відомості</a:t>
            </a:r>
            <a:r>
              <a:rPr lang="ru-RU" sz="2000" i="1" dirty="0"/>
              <a:t> </a:t>
            </a:r>
            <a:r>
              <a:rPr lang="ru-RU" sz="2000" i="1" dirty="0" err="1"/>
              <a:t>водіям</a:t>
            </a:r>
            <a:r>
              <a:rPr lang="ru-RU" sz="2000" i="1" dirty="0"/>
              <a:t>, </a:t>
            </a:r>
            <a:r>
              <a:rPr lang="ru-RU" sz="2000" i="1" dirty="0" err="1"/>
              <a:t>пішоходам</a:t>
            </a:r>
            <a:r>
              <a:rPr lang="ru-RU" sz="2000" i="1" dirty="0"/>
              <a:t>. </a:t>
            </a:r>
            <a:r>
              <a:rPr lang="ru-RU" sz="2000" i="1" dirty="0" err="1"/>
              <a:t>Наприклад</a:t>
            </a:r>
            <a:r>
              <a:rPr lang="ru-RU" sz="2000" i="1" dirty="0"/>
              <a:t>, про </a:t>
            </a:r>
            <a:r>
              <a:rPr lang="ru-RU" sz="2000" i="1" dirty="0" err="1" smtClean="0"/>
              <a:t>місце</a:t>
            </a:r>
            <a:r>
              <a:rPr lang="ru-RU" sz="2000" i="1" dirty="0" smtClean="0"/>
              <a:t> </a:t>
            </a:r>
            <a:r>
              <a:rPr lang="ru-RU" sz="2000" i="1" dirty="0" err="1"/>
              <a:t>відпочинку</a:t>
            </a:r>
            <a:r>
              <a:rPr lang="ru-RU" sz="2000" i="1" dirty="0"/>
              <a:t>, </a:t>
            </a:r>
            <a:r>
              <a:rPr lang="ru-RU" sz="2000" i="1" dirty="0" err="1"/>
              <a:t>лікарню</a:t>
            </a:r>
            <a:r>
              <a:rPr lang="ru-RU" sz="2000" i="1" dirty="0"/>
              <a:t>, пост ДАІ, туалет </a:t>
            </a:r>
            <a:r>
              <a:rPr lang="ru-RU" sz="2000" i="1" dirty="0" err="1"/>
              <a:t>тощо</a:t>
            </a:r>
            <a:r>
              <a:rPr lang="ru-RU" sz="2000" i="1" dirty="0" smtClean="0"/>
              <a:t>.</a:t>
            </a:r>
          </a:p>
          <a:p>
            <a:pPr marL="137160" indent="0">
              <a:buNone/>
            </a:pPr>
            <a:endParaRPr lang="uk-UA" sz="2000" i="1" dirty="0"/>
          </a:p>
          <a:p>
            <a:pPr marL="137160" indent="0">
              <a:buNone/>
            </a:pPr>
            <a:r>
              <a:rPr lang="uk-UA" sz="2000" i="1" dirty="0" smtClean="0"/>
              <a:t>                                           </a:t>
            </a:r>
            <a:r>
              <a:rPr lang="uk-UA" sz="2000" dirty="0" smtClean="0"/>
              <a:t>Лікарня</a:t>
            </a:r>
          </a:p>
          <a:p>
            <a:pPr marL="137160" indent="0">
              <a:buNone/>
            </a:pPr>
            <a:r>
              <a:rPr lang="uk-UA" sz="2000" i="1" dirty="0"/>
              <a:t> </a:t>
            </a:r>
            <a:r>
              <a:rPr lang="uk-UA" sz="2000" i="1" dirty="0" smtClean="0"/>
              <a:t>                                   </a:t>
            </a:r>
            <a:r>
              <a:rPr lang="uk-UA" sz="2000" dirty="0" smtClean="0"/>
              <a:t>Місце відпочинку</a:t>
            </a:r>
          </a:p>
          <a:p>
            <a:pPr marL="137160" indent="0">
              <a:buNone/>
            </a:pPr>
            <a:r>
              <a:rPr lang="uk-UA" sz="2000" dirty="0"/>
              <a:t> </a:t>
            </a:r>
            <a:r>
              <a:rPr lang="uk-UA" sz="2000" dirty="0" smtClean="0"/>
              <a:t>                                         Пост ДАІ</a:t>
            </a:r>
          </a:p>
          <a:p>
            <a:pPr marL="137160" indent="0">
              <a:buNone/>
            </a:pPr>
            <a:r>
              <a:rPr lang="uk-UA" sz="2000" dirty="0"/>
              <a:t> </a:t>
            </a:r>
            <a:r>
              <a:rPr lang="uk-UA" sz="2000" dirty="0" smtClean="0"/>
              <a:t>                                 Автозаправна станція</a:t>
            </a:r>
          </a:p>
          <a:p>
            <a:pPr marL="137160" indent="0">
              <a:buNone/>
            </a:pPr>
            <a:r>
              <a:rPr lang="uk-UA" sz="2000" dirty="0"/>
              <a:t> </a:t>
            </a:r>
            <a:r>
              <a:rPr lang="uk-UA" sz="2000" dirty="0" smtClean="0"/>
              <a:t>                                 Ресторан або їдальня</a:t>
            </a:r>
          </a:p>
          <a:p>
            <a:pPr marL="137160" indent="0">
              <a:buNone/>
            </a:pPr>
            <a:r>
              <a:rPr lang="uk-UA" sz="2000" dirty="0"/>
              <a:t> </a:t>
            </a:r>
            <a:r>
              <a:rPr lang="uk-UA" sz="2000" dirty="0" smtClean="0"/>
              <a:t>                                            Готель </a:t>
            </a:r>
            <a:endParaRPr lang="ru-RU" sz="2000" dirty="0"/>
          </a:p>
          <a:p>
            <a:pPr marL="137160" indent="0">
              <a:buNone/>
            </a:pP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4770"/>
            <a:ext cx="915242" cy="138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917" y="3816846"/>
            <a:ext cx="9429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941168"/>
            <a:ext cx="944415" cy="143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6840" y="2992301"/>
            <a:ext cx="928886" cy="138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16846"/>
            <a:ext cx="9429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6840" y="4769346"/>
            <a:ext cx="958724" cy="143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617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Таблички до дорожніх знаків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1367328"/>
            <a:ext cx="8352928" cy="496855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000" i="1" dirty="0" smtClean="0"/>
              <a:t>      </a:t>
            </a:r>
            <a:r>
              <a:rPr lang="ru-RU" sz="2000" i="1" dirty="0" err="1" smtClean="0">
                <a:solidFill>
                  <a:srgbClr val="002060"/>
                </a:solidFill>
              </a:rPr>
              <a:t>Білі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прямокутники</a:t>
            </a:r>
            <a:r>
              <a:rPr lang="ru-RU" sz="2000" i="1" dirty="0">
                <a:solidFill>
                  <a:srgbClr val="002060"/>
                </a:solidFill>
              </a:rPr>
              <a:t> з </a:t>
            </a:r>
            <a:r>
              <a:rPr lang="ru-RU" sz="2000" i="1" dirty="0" err="1">
                <a:solidFill>
                  <a:srgbClr val="002060"/>
                </a:solidFill>
              </a:rPr>
              <a:t>чорними</a:t>
            </a:r>
            <a:r>
              <a:rPr lang="ru-RU" sz="2000" i="1" dirty="0">
                <a:solidFill>
                  <a:srgbClr val="002060"/>
                </a:solidFill>
              </a:rPr>
              <a:t> символами </a:t>
            </a:r>
            <a:r>
              <a:rPr lang="ru-RU" sz="2000" i="1" dirty="0" err="1">
                <a:solidFill>
                  <a:srgbClr val="002060"/>
                </a:solidFill>
              </a:rPr>
              <a:t>або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</a:rPr>
              <a:t>написами</a:t>
            </a:r>
            <a:r>
              <a:rPr lang="ru-RU" sz="2000" i="1" dirty="0" smtClean="0">
                <a:solidFill>
                  <a:srgbClr val="002060"/>
                </a:solidFill>
              </a:rPr>
              <a:t>.</a:t>
            </a:r>
          </a:p>
          <a:p>
            <a:pPr marL="137160" indent="0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  </a:t>
            </a:r>
            <a:r>
              <a:rPr lang="ru-RU" sz="2000" i="1" dirty="0">
                <a:solidFill>
                  <a:srgbClr val="002060"/>
                </a:solidFill>
              </a:rPr>
              <a:t>На них </a:t>
            </a:r>
            <a:r>
              <a:rPr lang="ru-RU" sz="2000" i="1" dirty="0" err="1">
                <a:solidFill>
                  <a:srgbClr val="002060"/>
                </a:solidFill>
              </a:rPr>
              <a:t>указуються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додаткові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відомості</a:t>
            </a:r>
            <a:r>
              <a:rPr lang="ru-RU" sz="2000" i="1" dirty="0">
                <a:solidFill>
                  <a:srgbClr val="002060"/>
                </a:solidFill>
              </a:rPr>
              <a:t>. </a:t>
            </a:r>
            <a:r>
              <a:rPr lang="ru-RU" sz="2000" i="1" dirty="0" err="1">
                <a:solidFill>
                  <a:srgbClr val="002060"/>
                </a:solidFill>
              </a:rPr>
              <a:t>Наприклад</a:t>
            </a:r>
            <a:r>
              <a:rPr lang="ru-RU" sz="2000" i="1" dirty="0">
                <a:solidFill>
                  <a:srgbClr val="002060"/>
                </a:solidFill>
              </a:rPr>
              <a:t>, знак, </a:t>
            </a:r>
            <a:r>
              <a:rPr lang="ru-RU" sz="2000" i="1" dirty="0" err="1" smtClean="0">
                <a:solidFill>
                  <a:srgbClr val="002060"/>
                </a:solidFill>
              </a:rPr>
              <a:t>який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указує</a:t>
            </a:r>
            <a:r>
              <a:rPr lang="ru-RU" sz="2000" i="1" dirty="0">
                <a:solidFill>
                  <a:srgbClr val="002060"/>
                </a:solidFill>
              </a:rPr>
              <a:t>, </a:t>
            </a:r>
            <a:r>
              <a:rPr lang="ru-RU" sz="2000" i="1" dirty="0" err="1">
                <a:solidFill>
                  <a:srgbClr val="002060"/>
                </a:solidFill>
              </a:rPr>
              <a:t>що</a:t>
            </a:r>
            <a:r>
              <a:rPr lang="ru-RU" sz="2000" i="1" dirty="0">
                <a:solidFill>
                  <a:srgbClr val="002060"/>
                </a:solidFill>
              </a:rPr>
              <a:t> тут дорогу </a:t>
            </a:r>
            <a:r>
              <a:rPr lang="ru-RU" sz="2000" i="1" dirty="0" err="1">
                <a:solidFill>
                  <a:srgbClr val="002060"/>
                </a:solidFill>
              </a:rPr>
              <a:t>можуть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переходити</a:t>
            </a:r>
            <a:r>
              <a:rPr lang="ru-RU" sz="2000" i="1" dirty="0">
                <a:solidFill>
                  <a:srgbClr val="002060"/>
                </a:solidFill>
              </a:rPr>
              <a:t> люди з </a:t>
            </a:r>
            <a:r>
              <a:rPr lang="ru-RU" sz="2000" i="1" dirty="0" err="1">
                <a:solidFill>
                  <a:srgbClr val="002060"/>
                </a:solidFill>
              </a:rPr>
              <a:t>обмеженим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зором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або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</a:rPr>
              <a:t>сліпі</a:t>
            </a:r>
            <a:endParaRPr lang="ru-RU" sz="2000" i="1" dirty="0" smtClean="0">
              <a:solidFill>
                <a:srgbClr val="002060"/>
              </a:solidFill>
            </a:endParaRPr>
          </a:p>
          <a:p>
            <a:pPr marL="137160" indent="0">
              <a:buNone/>
            </a:pPr>
            <a:endParaRPr lang="uk-UA" sz="2000" i="1" dirty="0" smtClean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uk-UA" sz="2000" i="1" dirty="0">
                <a:solidFill>
                  <a:srgbClr val="002060"/>
                </a:solidFill>
              </a:rPr>
              <a:t> </a:t>
            </a:r>
            <a:r>
              <a:rPr lang="uk-UA" sz="2000" i="1" dirty="0" smtClean="0">
                <a:solidFill>
                  <a:srgbClr val="002060"/>
                </a:solidFill>
              </a:rPr>
              <a:t>                                             </a:t>
            </a:r>
            <a:r>
              <a:rPr lang="uk-UA" sz="2000" dirty="0" smtClean="0">
                <a:solidFill>
                  <a:srgbClr val="002060"/>
                </a:solidFill>
              </a:rPr>
              <a:t>Інваліди</a:t>
            </a:r>
          </a:p>
          <a:p>
            <a:pPr marL="137160" indent="0">
              <a:buNone/>
            </a:pPr>
            <a:r>
              <a:rPr lang="uk-UA" sz="2000" i="1" dirty="0">
                <a:solidFill>
                  <a:srgbClr val="002060"/>
                </a:solidFill>
              </a:rPr>
              <a:t> </a:t>
            </a:r>
            <a:r>
              <a:rPr lang="uk-UA" sz="2000" i="1" dirty="0" smtClean="0">
                <a:solidFill>
                  <a:srgbClr val="002060"/>
                </a:solidFill>
              </a:rPr>
              <a:t>                                        </a:t>
            </a:r>
            <a:r>
              <a:rPr lang="uk-UA" sz="2000" dirty="0" smtClean="0">
                <a:solidFill>
                  <a:srgbClr val="002060"/>
                </a:solidFill>
              </a:rPr>
              <a:t>Сліпі пішоходи</a:t>
            </a:r>
          </a:p>
          <a:p>
            <a:pPr marL="137160" indent="0">
              <a:buNone/>
            </a:pPr>
            <a:r>
              <a:rPr lang="uk-UA" sz="2000" i="1" dirty="0">
                <a:solidFill>
                  <a:srgbClr val="002060"/>
                </a:solidFill>
              </a:rPr>
              <a:t> </a:t>
            </a:r>
            <a:r>
              <a:rPr lang="uk-UA" sz="2000" i="1" dirty="0" smtClean="0">
                <a:solidFill>
                  <a:srgbClr val="002060"/>
                </a:solidFill>
              </a:rPr>
              <a:t>                                             </a:t>
            </a:r>
            <a:r>
              <a:rPr lang="uk-UA" sz="2000" dirty="0" smtClean="0">
                <a:solidFill>
                  <a:srgbClr val="002060"/>
                </a:solidFill>
              </a:rPr>
              <a:t>Ожеледь</a:t>
            </a:r>
          </a:p>
          <a:p>
            <a:pPr marL="137160" indent="0">
              <a:buNone/>
            </a:pPr>
            <a:r>
              <a:rPr lang="uk-UA" sz="2000" dirty="0">
                <a:solidFill>
                  <a:srgbClr val="002060"/>
                </a:solidFill>
              </a:rPr>
              <a:t> </a:t>
            </a:r>
            <a:r>
              <a:rPr lang="uk-UA" sz="2000" dirty="0" smtClean="0">
                <a:solidFill>
                  <a:srgbClr val="002060"/>
                </a:solidFill>
              </a:rPr>
              <a:t>                                  Місце огляду автомобілів</a:t>
            </a:r>
          </a:p>
          <a:p>
            <a:pPr marL="137160" indent="0">
              <a:buNone/>
            </a:pPr>
            <a:r>
              <a:rPr lang="uk-UA" sz="2000">
                <a:solidFill>
                  <a:srgbClr val="002060"/>
                </a:solidFill>
              </a:rPr>
              <a:t> </a:t>
            </a:r>
            <a:r>
              <a:rPr lang="uk-UA" sz="2000" smtClean="0">
                <a:solidFill>
                  <a:srgbClr val="002060"/>
                </a:solidFill>
              </a:rPr>
              <a:t>                                         Вид транспорту</a:t>
            </a:r>
            <a:endParaRPr lang="uk-UA" sz="2000" dirty="0" smtClean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uk-UA" sz="2000" dirty="0">
                <a:solidFill>
                  <a:srgbClr val="002060"/>
                </a:solidFill>
              </a:rPr>
              <a:t> </a:t>
            </a:r>
            <a:r>
              <a:rPr lang="uk-UA" sz="2000" dirty="0" smtClean="0">
                <a:solidFill>
                  <a:srgbClr val="002060"/>
                </a:solidFill>
              </a:rPr>
              <a:t>                                 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137160" indent="0">
              <a:buNone/>
            </a:pPr>
            <a:endParaRPr lang="ru-RU" sz="2000" i="1" dirty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                              </a:t>
            </a:r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87508"/>
            <a:ext cx="176346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838" y="4221088"/>
            <a:ext cx="176346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203511"/>
            <a:ext cx="172306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68717"/>
            <a:ext cx="180020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94727"/>
            <a:ext cx="176346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366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ічна">
  <a:themeElements>
    <a:clrScheme name="Технічна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ічна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ічн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1005</TotalTime>
  <Words>545</Words>
  <Application>Microsoft Office PowerPoint</Application>
  <PresentationFormat>Экран (4:3)</PresentationFormat>
  <Paragraphs>123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Технічна</vt:lpstr>
      <vt:lpstr>ДОРОЖНІ ЗНАКИ </vt:lpstr>
      <vt:lpstr>    Дорожні знаки називають помічниками пішоходів  і водіїв.  Вони попереджають, наказують, забороняють, дають поради. </vt:lpstr>
      <vt:lpstr>Щоб дорожні знаки було далеко видно, їх розфарбовують у яскраві кольори. </vt:lpstr>
      <vt:lpstr>Попереджувальні знаки</vt:lpstr>
      <vt:lpstr>Заборонні знаки</vt:lpstr>
      <vt:lpstr>   Наказові знаки</vt:lpstr>
      <vt:lpstr>Інформаційно-вказівні знаки</vt:lpstr>
      <vt:lpstr>Знаки сервісу</vt:lpstr>
      <vt:lpstr>Таблички до дорожніх знаків</vt:lpstr>
      <vt:lpstr>   Світлофор – твій добрий помічник</vt:lpstr>
      <vt:lpstr>Коли світлофор зіпсувався</vt:lpstr>
      <vt:lpstr>   Запам’ятай сигнали регулювальника! </vt:lpstr>
      <vt:lpstr>Запам’ятай сигнали регулювальника!</vt:lpstr>
      <vt:lpstr>    Запам’ятай сигнали регулювальника! </vt:lpstr>
      <vt:lpstr>                  Перевір   себе</vt:lpstr>
      <vt:lpstr>         Гра «Упізнай дорожній знак»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ДОРОЖНІ ЗНАКИ </dc:title>
  <dc:creator>Sara Yasmeen (Wipro Technologies)</dc:creator>
  <cp:lastModifiedBy>Admin</cp:lastModifiedBy>
  <cp:revision>76</cp:revision>
  <dcterms:created xsi:type="dcterms:W3CDTF">2010-02-23T11:30:32Z</dcterms:created>
  <dcterms:modified xsi:type="dcterms:W3CDTF">2016-01-20T13:49:13Z</dcterms:modified>
</cp:coreProperties>
</file>