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3" r:id="rId15"/>
    <p:sldId id="271" r:id="rId16"/>
    <p:sldId id="274" r:id="rId17"/>
    <p:sldId id="277" r:id="rId18"/>
    <p:sldId id="279" r:id="rId19"/>
    <p:sldId id="275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08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5038-E57D-4122-9A0F-B6C9E4D0C10C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2C0A-78C1-4155-A556-2CF5096B52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FB3A-5157-4A26-A3DC-43FB48D85620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15B2-538E-4B05-AEE3-0C9464F505A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1E81-887C-4B7C-8CBA-BD023B129B61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A03E-52A0-4128-8FF3-6006FC7F68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9508-5177-4B72-9767-B53869A78264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DCDC-489A-4BA9-AA05-991D9A00E2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C96-875F-4395-AE52-79378BAF6E0A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776B-63BD-42A1-92FD-811B4908EB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6FD0-F637-4740-8B4E-973409CF3063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D873-A6FE-4536-9553-53870C2AA0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ACA6-FFD8-498A-BC0C-D02E09B6F6AA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99E2-99E4-48A6-9029-3E7E5FBBCB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8AD3-6462-44A6-A49B-F8DC5962A5AE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D61F-FC59-4474-BB1A-23213398728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1341-51DE-41C1-BB2F-D5B88D77AA33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766E-A26E-4A57-8AC3-5476EF2D19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44AF-74B6-4D99-BCEA-AFBCDDCFDE20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D530-FAFF-4525-9F58-3282EF05D9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8569-2B64-478E-952D-B793F66D2249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B6C7-014B-4389-B29F-3909C3F4D4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AE0E3D-678C-4FBD-9FA9-9F9E6DCF5620}" type="datetimeFigureOut">
              <a:rPr lang="uk-UA"/>
              <a:pPr>
                <a:defRPr/>
              </a:pPr>
              <a:t>02.02.2016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A7551-836E-4858-B145-FCC0E9DFB6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500063"/>
            <a:ext cx="7215187" cy="571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chemeClr val="tx1"/>
                </a:solidFill>
              </a:rPr>
              <a:t>Борщівський НВК “ЗНЗ І-ІІІступенів №3 - гімназія 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>
                <a:solidFill>
                  <a:schemeClr val="tx1"/>
                </a:solidFill>
              </a:rPr>
              <a:t>імені Р. Андріяшика”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3116"/>
            <a:ext cx="7413954" cy="1077218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Творча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група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вчителів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початкових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класів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Читання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віконце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 у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світ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734039-8f53ddc9c9751a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286124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987675" y="6165850"/>
            <a:ext cx="15843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2013 - 2014 н. р.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u="sng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ОЧІКУВАНІ РЕЗУЛЬТАТИ: </a:t>
            </a:r>
            <a:br>
              <a:rPr lang="uk-UA" b="1" i="1" u="sng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71563"/>
            <a:ext cx="8329612" cy="49831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поглиблення інтересу до читання, зокрема 	усвідомлення учнями читацької діяльності як 	засобу успішного навчання;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прищеплення дітям любові до книги, яка має 	стати стежкою, що веде до вершин 	розумового, морального й естетичного 	виховання;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b="1" i="1" dirty="0" smtClean="0">
              <a:solidFill>
                <a:schemeClr val="hlink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збагачення педагогічного досвіду;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проведення відкритих уроків, презентацій, 	виховних заходів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22532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14350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57175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300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Шляхи досягнення ситуації успіху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 smtClean="0"/>
              <a:t>впровадження в практику роботи інноваційних технологій,ІКТ; зміна  стилю мислення вчителя;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 smtClean="0"/>
              <a:t>створення умов для розвитку творчих  здібностей учнів, їхнього всебічного розвитку;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 smtClean="0"/>
              <a:t>створення доброзичливого мікроклімату в колективі, налаштування учнів на роботу;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i="1" dirty="0" smtClean="0"/>
              <a:t>використання передового педагогічного досвіду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85728"/>
            <a:ext cx="47481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Наші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надбання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є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1989138"/>
            <a:ext cx="2582862" cy="333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/>
          <a:srcRect l="26883" t="23973" r="50728" b="29463"/>
          <a:stretch>
            <a:fillRect/>
          </a:stretch>
        </p:blipFill>
        <p:spPr bwMode="auto">
          <a:xfrm>
            <a:off x="755650" y="1268413"/>
            <a:ext cx="22113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42968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Членами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творчої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групи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проводяться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тематичні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тижні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, ранки,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відкриті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 уроки,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конкурси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. </a:t>
            </a:r>
          </a:p>
        </p:txBody>
      </p:sp>
      <p:pic>
        <p:nvPicPr>
          <p:cNvPr id="25603" name="Рисунок 4" descr="IMG_49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00250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IMG_49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9847">
            <a:off x="1376363" y="4411663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 descr="IMG_49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46253">
            <a:off x="419100" y="22320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 descr="IMG_49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83362">
            <a:off x="4929188" y="4643438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8" descr="IMG_499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29991">
            <a:off x="6823075" y="1557338"/>
            <a:ext cx="1857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внуки 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3" y="1071563"/>
            <a:ext cx="247650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AM_3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4253">
            <a:off x="6003925" y="4487863"/>
            <a:ext cx="2736850" cy="2052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AM_08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4629">
            <a:off x="6143625" y="571500"/>
            <a:ext cx="2571750" cy="2005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SAM_30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38796">
            <a:off x="211138" y="474663"/>
            <a:ext cx="2671762" cy="200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внуки 2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3000375"/>
            <a:ext cx="2357438" cy="1668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SAM_081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60292">
            <a:off x="285750" y="4286250"/>
            <a:ext cx="3068638" cy="1928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59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2857500"/>
            <a:ext cx="2000250" cy="1500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G_59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1857375"/>
            <a:ext cx="2095500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Рисунок 4" descr="IMG_598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500188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IMG_598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429000"/>
            <a:ext cx="207168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IMG_598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13" y="4572000"/>
            <a:ext cx="21431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IMG_598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63" y="4857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10"/>
          <p:cNvSpPr>
            <a:spLocks noChangeArrowheads="1"/>
          </p:cNvSpPr>
          <p:nvPr/>
        </p:nvSpPr>
        <p:spPr bwMode="auto">
          <a:xfrm>
            <a:off x="500063" y="0"/>
            <a:ext cx="8501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Засідання творчої групи відзначаються нетрадиційними формами роботи – це і методичні діалоги, “круглі столи” і панорами творчих завдань та ін.</a:t>
            </a:r>
            <a:endParaRPr lang="ru-RU">
              <a:latin typeface="Arial Black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85750"/>
            <a:ext cx="3929063" cy="6072188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Члени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творчої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мислять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по-новому,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розуміють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необхідність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впровадження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прогресивного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навчанні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і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вихованні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своїй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роботі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новітні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технології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усвідомлюючи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що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школі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сьогодні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необхідний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не 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просто хороший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а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вчитель-технолог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algn="just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майстер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вчитель-новатор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_5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285750"/>
            <a:ext cx="21907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5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3" y="4500563"/>
            <a:ext cx="2190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5" y="2286000"/>
            <a:ext cx="214312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внуки 2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3" y="1214438"/>
            <a:ext cx="2286000" cy="161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внуки 2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5" y="3500438"/>
            <a:ext cx="2243138" cy="16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5" descr="д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071563"/>
            <a:ext cx="2257425" cy="1500187"/>
          </a:xfrm>
        </p:spPr>
      </p:pic>
      <p:pic>
        <p:nvPicPr>
          <p:cNvPr id="29699" name="Рисунок 6" descr="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221456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7" descr="длло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1500188"/>
            <a:ext cx="254317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14290"/>
            <a:ext cx="70647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Читання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світ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відкриває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9702" name="Рисунок 9" descr="IMG_59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2928938"/>
            <a:ext cx="2786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357188" y="3111500"/>
            <a:ext cx="52863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>
                <a:latin typeface="Monotype Corsiva" pitchFamily="66" charset="0"/>
              </a:rPr>
              <a:t>“ Читання – маленьке віконце, через яке діти бачать, пізнають світ і самих себе…” Таке визначення дав цьому провідному предмету визначний педагог-гуманіст  В.О. Сухомлинський, уточнивши, що читання – “ найважливіший інструмент навчання ”, який “ має бути вільним, швидким, лише тоді цей інструмент буде готовий до дії “ 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8964613" y="1412875"/>
            <a:ext cx="1100137" cy="279400"/>
          </a:xfrm>
        </p:spPr>
        <p:txBody>
          <a:bodyPr/>
          <a:lstStyle/>
          <a:p>
            <a:endParaRPr lang="uk-UA" sz="4000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 flipH="1">
            <a:off x="8686800" y="5876925"/>
            <a:ext cx="349250" cy="2492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sz="120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85750"/>
            <a:ext cx="8786813" cy="6072188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Arial Black" pitchFamily="34" charset="0"/>
              </a:rPr>
              <a:t>	Без </a:t>
            </a:r>
            <a:r>
              <a:rPr lang="ru-RU" b="1" i="1" dirty="0" err="1" smtClean="0">
                <a:latin typeface="Arial Black" pitchFamily="34" charset="0"/>
              </a:rPr>
              <a:t>високої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культури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читання</a:t>
            </a:r>
            <a:r>
              <a:rPr lang="ru-RU" b="1" i="1" dirty="0" smtClean="0">
                <a:latin typeface="Arial Black" pitchFamily="34" charset="0"/>
              </a:rPr>
              <a:t>, </a:t>
            </a:r>
            <a:r>
              <a:rPr lang="ru-RU" b="1" i="1" dirty="0" err="1" smtClean="0">
                <a:latin typeface="Arial Black" pitchFamily="34" charset="0"/>
              </a:rPr>
              <a:t>наголошував</a:t>
            </a:r>
            <a:r>
              <a:rPr lang="ru-RU" b="1" i="1" dirty="0" smtClean="0">
                <a:latin typeface="Arial Black" pitchFamily="34" charset="0"/>
              </a:rPr>
              <a:t> В. О. </a:t>
            </a:r>
            <a:r>
              <a:rPr lang="ru-RU" b="1" i="1" dirty="0" err="1" smtClean="0">
                <a:latin typeface="Arial Black" pitchFamily="34" charset="0"/>
              </a:rPr>
              <a:t>Сухомлинський</a:t>
            </a:r>
            <a:r>
              <a:rPr lang="ru-RU" b="1" i="1" dirty="0" smtClean="0">
                <a:latin typeface="Arial Black" pitchFamily="34" charset="0"/>
              </a:rPr>
              <a:t>, </a:t>
            </a:r>
            <a:r>
              <a:rPr lang="ru-RU" b="1" i="1" dirty="0" err="1" smtClean="0">
                <a:latin typeface="Arial Black" pitchFamily="34" charset="0"/>
              </a:rPr>
              <a:t>немає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ні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школи</a:t>
            </a:r>
            <a:r>
              <a:rPr lang="ru-RU" b="1" i="1" dirty="0" smtClean="0">
                <a:latin typeface="Arial Black" pitchFamily="34" charset="0"/>
              </a:rPr>
              <a:t>, </a:t>
            </a:r>
            <a:r>
              <a:rPr lang="ru-RU" b="1" i="1" dirty="0" err="1" smtClean="0">
                <a:latin typeface="Arial Black" pitchFamily="34" charset="0"/>
              </a:rPr>
              <a:t>ні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справжньої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розумової</a:t>
            </a:r>
            <a:r>
              <a:rPr lang="ru-RU" b="1" i="1" dirty="0" smtClean="0">
                <a:latin typeface="Arial Black" pitchFamily="34" charset="0"/>
              </a:rPr>
              <a:t> </a:t>
            </a:r>
            <a:r>
              <a:rPr lang="ru-RU" b="1" i="1" dirty="0" err="1" smtClean="0">
                <a:latin typeface="Arial Black" pitchFamily="34" charset="0"/>
              </a:rPr>
              <a:t>праці</a:t>
            </a:r>
            <a:r>
              <a:rPr lang="ru-RU" b="1" i="1" dirty="0" smtClean="0">
                <a:latin typeface="Arial Black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latin typeface="Arial Black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Arial Black" pitchFamily="34" charset="0"/>
              </a:rPr>
              <a:t>                  </a:t>
            </a:r>
            <a:r>
              <a:rPr lang="ru-RU" sz="2400" b="1" i="1" dirty="0" err="1" smtClean="0">
                <a:latin typeface="Arial Black" pitchFamily="34" charset="0"/>
              </a:rPr>
              <a:t>Читання</a:t>
            </a:r>
            <a:r>
              <a:rPr lang="ru-RU" sz="2400" b="1" i="1" dirty="0" smtClean="0">
                <a:latin typeface="Arial Black" pitchFamily="34" charset="0"/>
              </a:rPr>
              <a:t> </a:t>
            </a:r>
            <a:r>
              <a:rPr lang="ru-RU" sz="2400" b="1" i="1" dirty="0" err="1" smtClean="0">
                <a:latin typeface="Arial Black" pitchFamily="34" charset="0"/>
              </a:rPr>
              <a:t>є</a:t>
            </a:r>
            <a:r>
              <a:rPr lang="ru-RU" sz="2400" b="1" i="1" dirty="0" smtClean="0">
                <a:latin typeface="Arial Black" pitchFamily="34" charset="0"/>
              </a:rPr>
              <a:t> основою </a:t>
            </a:r>
            <a:r>
              <a:rPr lang="ru-RU" sz="2400" b="1" i="1" dirty="0" err="1" smtClean="0">
                <a:latin typeface="Arial Black" pitchFamily="34" charset="0"/>
              </a:rPr>
              <a:t>всіх</a:t>
            </a:r>
            <a:r>
              <a:rPr lang="ru-RU" sz="2400" b="1" i="1" dirty="0" smtClean="0">
                <a:latin typeface="Arial Black" pitchFamily="34" charset="0"/>
              </a:rPr>
              <a:t> наук , </a:t>
            </a:r>
            <a:r>
              <a:rPr lang="ru-RU" sz="2400" b="1" i="1" dirty="0" err="1" smtClean="0">
                <a:latin typeface="Arial Black" pitchFamily="34" charset="0"/>
              </a:rPr>
              <a:t>розвитк</a:t>
            </a:r>
            <a:endParaRPr lang="ru-RU" sz="2400" b="1" i="1" dirty="0" smtClean="0">
              <a:latin typeface="Arial Black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Arial Black" pitchFamily="34" charset="0"/>
              </a:rPr>
              <a:t>	               </a:t>
            </a:r>
            <a:r>
              <a:rPr lang="ru-RU" sz="2400" b="1" i="1" dirty="0" err="1" smtClean="0">
                <a:latin typeface="Arial Black" pitchFamily="34" charset="0"/>
              </a:rPr>
              <a:t>людського</a:t>
            </a:r>
            <a:r>
              <a:rPr lang="ru-RU" sz="2400" b="1" i="1" dirty="0" smtClean="0">
                <a:latin typeface="Arial Black" pitchFamily="34" charset="0"/>
              </a:rPr>
              <a:t> </a:t>
            </a:r>
            <a:r>
              <a:rPr lang="ru-RU" sz="2400" b="1" i="1" dirty="0" err="1" smtClean="0">
                <a:latin typeface="Arial Black" pitchFamily="34" charset="0"/>
              </a:rPr>
              <a:t>інтелекту</a:t>
            </a:r>
            <a:r>
              <a:rPr lang="ru-RU" sz="2400" b="1" i="1" dirty="0" smtClean="0">
                <a:latin typeface="Arial Black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i="1" dirty="0" smtClean="0">
              <a:latin typeface="Arial Black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Arial Black" pitchFamily="34" charset="0"/>
              </a:rPr>
              <a:t>		</a:t>
            </a:r>
            <a:r>
              <a:rPr lang="ru-RU" sz="2400" b="1" i="1" dirty="0" err="1" smtClean="0">
                <a:latin typeface="Arial Black" pitchFamily="34" charset="0"/>
              </a:rPr>
              <a:t>Уміти</a:t>
            </a:r>
            <a:r>
              <a:rPr lang="ru-RU" sz="2400" b="1" i="1" dirty="0" smtClean="0">
                <a:latin typeface="Arial Black" pitchFamily="34" charset="0"/>
              </a:rPr>
              <a:t> </a:t>
            </a:r>
            <a:r>
              <a:rPr lang="ru-RU" sz="2400" b="1" i="1" dirty="0" err="1" smtClean="0">
                <a:latin typeface="Arial Black" pitchFamily="34" charset="0"/>
              </a:rPr>
              <a:t>читати</a:t>
            </a:r>
            <a:r>
              <a:rPr lang="ru-RU" sz="2400" b="1" i="1" dirty="0" smtClean="0">
                <a:latin typeface="Arial Black" pitchFamily="34" charset="0"/>
              </a:rPr>
              <a:t>, бути </a:t>
            </a:r>
            <a:r>
              <a:rPr lang="ru-RU" sz="2400" b="1" i="1" dirty="0" err="1" smtClean="0">
                <a:latin typeface="Arial Black" pitchFamily="34" charset="0"/>
              </a:rPr>
              <a:t>читачем</a:t>
            </a:r>
            <a:r>
              <a:rPr lang="ru-RU" sz="2400" b="1" i="1" dirty="0" smtClean="0">
                <a:latin typeface="Arial Black" pitchFamily="34" charset="0"/>
              </a:rPr>
              <a:t>—</a:t>
            </a:r>
            <a:r>
              <a:rPr lang="ru-RU" sz="2400" b="1" i="1" dirty="0" err="1" smtClean="0">
                <a:latin typeface="Arial Black" pitchFamily="34" charset="0"/>
              </a:rPr>
              <a:t>це</a:t>
            </a:r>
            <a:r>
              <a:rPr lang="ru-RU" sz="2400" b="1" i="1" dirty="0" smtClean="0">
                <a:latin typeface="Arial Black" pitchFamily="34" charset="0"/>
              </a:rPr>
              <a:t> </a:t>
            </a:r>
            <a:r>
              <a:rPr lang="ru-RU" sz="2400" b="1" i="1" dirty="0" err="1" smtClean="0">
                <a:latin typeface="Arial Black" pitchFamily="34" charset="0"/>
              </a:rPr>
              <a:t>високе</a:t>
            </a:r>
            <a:r>
              <a:rPr lang="ru-RU" sz="2400" b="1" i="1" dirty="0" smtClean="0">
                <a:latin typeface="Arial Black" pitchFamily="34" charset="0"/>
              </a:rPr>
              <a:t> 	</a:t>
            </a:r>
            <a:r>
              <a:rPr lang="ru-RU" sz="2400" b="1" i="1" dirty="0" err="1" smtClean="0">
                <a:latin typeface="Arial Black" pitchFamily="34" charset="0"/>
              </a:rPr>
              <a:t>мистецтво</a:t>
            </a:r>
            <a:r>
              <a:rPr lang="ru-RU" sz="2400" b="1" i="1" dirty="0" smtClean="0">
                <a:latin typeface="Arial Black" pitchFamily="34" charset="0"/>
              </a:rPr>
              <a:t>, </a:t>
            </a:r>
            <a:r>
              <a:rPr lang="ru-RU" sz="2400" b="1" i="1" dirty="0" err="1" smtClean="0">
                <a:latin typeface="Arial Black" pitchFamily="34" charset="0"/>
              </a:rPr>
              <a:t>йому</a:t>
            </a:r>
            <a:r>
              <a:rPr lang="ru-RU" sz="2400" b="1" i="1" dirty="0" smtClean="0">
                <a:latin typeface="Arial Black" pitchFamily="34" charset="0"/>
              </a:rPr>
              <a:t> треба </a:t>
            </a:r>
            <a:r>
              <a:rPr lang="ru-RU" sz="2400" b="1" i="1" dirty="0" err="1" smtClean="0">
                <a:latin typeface="Arial Black" pitchFamily="34" charset="0"/>
              </a:rPr>
              <a:t>наполегливо</a:t>
            </a:r>
            <a:r>
              <a:rPr lang="ru-RU" sz="2400" b="1" i="1" dirty="0" smtClean="0">
                <a:latin typeface="Arial Black" pitchFamily="34" charset="0"/>
              </a:rPr>
              <a:t> 	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atin typeface="Arial Black" pitchFamily="34" charset="0"/>
              </a:rPr>
              <a:t>		</a:t>
            </a:r>
            <a:r>
              <a:rPr lang="ru-RU" sz="2400" b="1" i="1" dirty="0" err="1" smtClean="0">
                <a:latin typeface="Arial Black" pitchFamily="34" charset="0"/>
              </a:rPr>
              <a:t>вчитися</a:t>
            </a:r>
            <a:r>
              <a:rPr lang="ru-RU" sz="2400" b="1" i="1" dirty="0" smtClean="0">
                <a:latin typeface="Arial Black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uk-UA" sz="3200" b="1" i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3200" dirty="0"/>
          </a:p>
        </p:txBody>
      </p:sp>
      <p:pic>
        <p:nvPicPr>
          <p:cNvPr id="30723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429125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714625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714625" y="500063"/>
            <a:ext cx="5357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>
                <a:solidFill>
                  <a:srgbClr val="993300"/>
                </a:solidFill>
                <a:latin typeface="Calibri" pitchFamily="34" charset="0"/>
              </a:rPr>
              <a:t>Люди перестають мислити, коли перестають читати.</a:t>
            </a:r>
            <a:endParaRPr lang="ru-RU" sz="3200" b="1" i="1">
              <a:solidFill>
                <a:srgbClr val="993300"/>
              </a:solidFill>
              <a:latin typeface="Calibri" pitchFamily="34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6643688" y="20002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latin typeface="Calibri" pitchFamily="34" charset="0"/>
              </a:rPr>
              <a:t>Д. Дідро</a:t>
            </a:r>
            <a:endParaRPr lang="ru-RU" b="1" i="1">
              <a:latin typeface="Calibri" pitchFamily="34" charset="0"/>
            </a:endParaRPr>
          </a:p>
        </p:txBody>
      </p:sp>
      <p:pic>
        <p:nvPicPr>
          <p:cNvPr id="14340" name="Picture 5" descr="lider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8"/>
            <a:ext cx="19272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2286000" y="2690813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i="1">
                <a:solidFill>
                  <a:schemeClr val="bg1"/>
                </a:solidFill>
                <a:latin typeface="Calibri" pitchFamily="34" charset="0"/>
              </a:rPr>
              <a:t>Людина, для якої книжка вже з дитинства стала такою необхідною, як скрипка для музики, пензель для художника, ніколи не відчує себе обділеною, збіднілою, спустошеною.</a:t>
            </a:r>
            <a:endParaRPr lang="ru-RU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25" y="3143250"/>
            <a:ext cx="771525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Людина, для якої книжка з дитинства стала вже такою необхідною, як скрипка для музики, пензель для художника, ніколи не відчує себе обділеною, збіднілою, спустошеною.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					</a:t>
            </a:r>
            <a:r>
              <a:rPr lang="uk-UA" sz="2000" i="1" dirty="0">
                <a:latin typeface="Arial Black" pitchFamily="34" charset="0"/>
              </a:rPr>
              <a:t>В. Сухомлинський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53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214422"/>
            <a:ext cx="6208204" cy="465615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7223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Давайте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познайомимось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43063"/>
            <a:ext cx="4714875" cy="3500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Педагогічний стаж – 32 роки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Спеціаліст вищої категорії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Старший вчитель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Керівник групи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uk-UA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071546"/>
            <a:ext cx="476116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Фурман Анна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Романівна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Содержимое 6" descr="DSCF855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50" y="1357313"/>
            <a:ext cx="3786188" cy="3429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ртфолі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88" y="785813"/>
            <a:ext cx="3575050" cy="49196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43063"/>
            <a:ext cx="4714875" cy="3500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Педагогічний стаж – 32 роки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Спеціаліст вищої категорії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Старший вчитель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uk-UA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071546"/>
            <a:ext cx="47611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Романець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Галина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Іванівна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43063"/>
            <a:ext cx="4714875" cy="3500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Педагогічний стаж – 30 років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Спеціаліст вищої категорії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Старший вчитель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uk-UA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071546"/>
            <a:ext cx="47611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Пакуляк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Оксана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Богданівна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Содержимое 4" descr="б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313" y="785813"/>
            <a:ext cx="3959225" cy="45259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43063"/>
            <a:ext cx="4714875" cy="3500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mtClean="0"/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Педагогічний стаж – 25 років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uk-UA" sz="2000" smtClean="0">
                <a:latin typeface="Arial Black" pitchFamily="34" charset="0"/>
              </a:rPr>
              <a:t>Спеціаліст вищої категорії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uk-UA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071546"/>
            <a:ext cx="4761166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Яворська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Людмила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Іванівна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Содержимое 7" descr="DSC066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75" y="571500"/>
            <a:ext cx="3143250" cy="47307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85728"/>
            <a:ext cx="8072494" cy="49292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ПРОБЛЕМА: </a:t>
            </a:r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РОЗВИТОК ПІЗНАВАЛЬ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НОГО ТА ТВОРЧОГО ПОТЕНЦІАЛУ, ЧИТАЦЬКИХ ЗДІБНОСТЕЙ У ДІТЕЙ.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 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 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МЕТА: </a:t>
            </a:r>
            <a:r>
              <a:rPr lang="uk-UA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Прищеплювати молодшим школярам любов до книги, виховувати почуття гордості за українську літературну спадщину, сприяти розвиткові пізнавальних та творчих здібностей дітей.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</a:rPr>
              <a:t>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38" cy="45434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chemeClr val="hlink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       	Удосконалювати педагогічну техніку    	володіння інноваційними технологіями.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           Працювати з нормативно-правовою  	документацією з предмету.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    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Працювати з науково-методичною  	літературою.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uk-UA" b="1" i="1" dirty="0" smtClean="0">
              <a:solidFill>
                <a:schemeClr val="hlink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		Розробляти матеріали для публікацій.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hlink"/>
                </a:solidFill>
              </a:rPr>
              <a:t>                                                                                                                           	Проходити курси підвищення кваліфікації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9482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План професійного зростання</a:t>
            </a:r>
            <a:endParaRPr lang="uk-UA" sz="4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8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928813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928938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85775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857625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42925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331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Arial Black</vt:lpstr>
      <vt:lpstr>Wingdings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Шляхи досягнення ситуації успіху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ВАСЯ-2012</dc:creator>
  <cp:lastModifiedBy>misha-note</cp:lastModifiedBy>
  <cp:revision>47</cp:revision>
  <dcterms:created xsi:type="dcterms:W3CDTF">2012-02-21T16:18:09Z</dcterms:created>
  <dcterms:modified xsi:type="dcterms:W3CDTF">2016-02-02T18:27:34Z</dcterms:modified>
</cp:coreProperties>
</file>