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257" r:id="rId3"/>
    <p:sldId id="307" r:id="rId4"/>
    <p:sldId id="299" r:id="rId5"/>
    <p:sldId id="281" r:id="rId6"/>
    <p:sldId id="294" r:id="rId7"/>
    <p:sldId id="280" r:id="rId8"/>
    <p:sldId id="279" r:id="rId9"/>
    <p:sldId id="278" r:id="rId10"/>
    <p:sldId id="277" r:id="rId11"/>
    <p:sldId id="276" r:id="rId12"/>
    <p:sldId id="275" r:id="rId13"/>
    <p:sldId id="274" r:id="rId14"/>
    <p:sldId id="268" r:id="rId15"/>
    <p:sldId id="269" r:id="rId16"/>
    <p:sldId id="313" r:id="rId17"/>
    <p:sldId id="301" r:id="rId18"/>
    <p:sldId id="308" r:id="rId19"/>
    <p:sldId id="302" r:id="rId20"/>
    <p:sldId id="303" r:id="rId21"/>
    <p:sldId id="312" r:id="rId22"/>
    <p:sldId id="304" r:id="rId2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6C00"/>
    <a:srgbClr val="B88C00"/>
    <a:srgbClr val="EFD567"/>
    <a:srgbClr val="D4C35A"/>
    <a:srgbClr val="C9B435"/>
    <a:srgbClr val="EBDA03"/>
    <a:srgbClr val="EEB500"/>
    <a:srgbClr val="FFC611"/>
    <a:srgbClr val="C898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34A09-05F1-41CC-BD08-8D1929648559}" type="doc">
      <dgm:prSet loTypeId="urn:microsoft.com/office/officeart/2005/8/layout/chevron2" loCatId="list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701DC5-7D3E-4DD0-BC3F-4AE520248A49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2CF09549-447A-42D6-B760-F08A267A074E}" type="parTrans" cxnId="{DC91542D-174C-4F04-8A49-5942BC768A25}">
      <dgm:prSet/>
      <dgm:spPr/>
      <dgm:t>
        <a:bodyPr/>
        <a:lstStyle/>
        <a:p>
          <a:endParaRPr lang="ru-RU"/>
        </a:p>
      </dgm:t>
    </dgm:pt>
    <dgm:pt modelId="{BC61853C-C700-4F65-ACE8-52F4C402754F}" type="sibTrans" cxnId="{DC91542D-174C-4F04-8A49-5942BC768A25}">
      <dgm:prSet/>
      <dgm:spPr/>
      <dgm:t>
        <a:bodyPr/>
        <a:lstStyle/>
        <a:p>
          <a:endParaRPr lang="ru-RU"/>
        </a:p>
      </dgm:t>
    </dgm:pt>
    <dgm:pt modelId="{BDDF1A52-6A23-4B70-BEBE-1E79AC8970DD}">
      <dgm:prSet phldrT="[Текст]"/>
      <dgm:spPr/>
      <dgm:t>
        <a:bodyPr/>
        <a:lstStyle/>
        <a:p>
          <a:r>
            <a:rPr lang="ru-RU" b="1" cap="none" spc="0" dirty="0" smtClean="0">
              <a:ln w="12700"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Використання ІКТ, засобів мультимедіа</a:t>
          </a:r>
          <a:endParaRPr lang="ru-RU" dirty="0">
            <a:solidFill>
              <a:srgbClr val="0070C0"/>
            </a:solidFill>
          </a:endParaRPr>
        </a:p>
      </dgm:t>
    </dgm:pt>
    <dgm:pt modelId="{65A3AB9A-20B0-4458-ABA3-14CC503DEF75}" type="parTrans" cxnId="{AC092256-5051-4E22-BD61-E17064BD3DE9}">
      <dgm:prSet/>
      <dgm:spPr/>
      <dgm:t>
        <a:bodyPr/>
        <a:lstStyle/>
        <a:p>
          <a:endParaRPr lang="ru-RU"/>
        </a:p>
      </dgm:t>
    </dgm:pt>
    <dgm:pt modelId="{2478652E-14D6-47A9-9CFC-8F04EB6364F5}" type="sibTrans" cxnId="{AC092256-5051-4E22-BD61-E17064BD3DE9}">
      <dgm:prSet/>
      <dgm:spPr/>
      <dgm:t>
        <a:bodyPr/>
        <a:lstStyle/>
        <a:p>
          <a:endParaRPr lang="ru-RU"/>
        </a:p>
      </dgm:t>
    </dgm:pt>
    <dgm:pt modelId="{63E90EAD-245F-4F49-B4DA-FC04173F2C64}">
      <dgm:prSet phldrT="[Текст]"/>
      <dgm:spPr/>
      <dgm:t>
        <a:bodyPr/>
        <a:lstStyle/>
        <a:p>
          <a:r>
            <a:rPr lang="uk-UA" dirty="0" smtClean="0"/>
            <a:t>  </a:t>
          </a:r>
          <a:endParaRPr lang="ru-RU" dirty="0"/>
        </a:p>
      </dgm:t>
    </dgm:pt>
    <dgm:pt modelId="{8C25BCE5-8A38-48C4-8627-5B58D521FF1E}" type="parTrans" cxnId="{B6A7CC53-3A27-438D-A847-2B77A9B16398}">
      <dgm:prSet/>
      <dgm:spPr/>
      <dgm:t>
        <a:bodyPr/>
        <a:lstStyle/>
        <a:p>
          <a:endParaRPr lang="ru-RU"/>
        </a:p>
      </dgm:t>
    </dgm:pt>
    <dgm:pt modelId="{5C903895-065B-4774-99D0-961DEAE2926B}" type="sibTrans" cxnId="{B6A7CC53-3A27-438D-A847-2B77A9B16398}">
      <dgm:prSet/>
      <dgm:spPr/>
      <dgm:t>
        <a:bodyPr/>
        <a:lstStyle/>
        <a:p>
          <a:endParaRPr lang="ru-RU"/>
        </a:p>
      </dgm:t>
    </dgm:pt>
    <dgm:pt modelId="{27821CEB-590C-45A7-BEF8-90A05F300515}">
      <dgm:prSet phldrT="[Текст]"/>
      <dgm:spPr/>
      <dgm:t>
        <a:bodyPr/>
        <a:lstStyle/>
        <a:p>
          <a:r>
            <a:rPr lang="uk-UA" b="1" dirty="0" smtClean="0">
              <a:ln w="12700"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Впровадження проектної технології</a:t>
          </a:r>
          <a:endParaRPr lang="ru-RU" dirty="0">
            <a:solidFill>
              <a:srgbClr val="0070C0"/>
            </a:solidFill>
          </a:endParaRPr>
        </a:p>
      </dgm:t>
    </dgm:pt>
    <dgm:pt modelId="{19FCF57B-9289-4173-8D90-54402EDEDAE0}" type="parTrans" cxnId="{CE6225F6-F420-46A5-A310-F80DB0C10AE4}">
      <dgm:prSet/>
      <dgm:spPr/>
      <dgm:t>
        <a:bodyPr/>
        <a:lstStyle/>
        <a:p>
          <a:endParaRPr lang="ru-RU"/>
        </a:p>
      </dgm:t>
    </dgm:pt>
    <dgm:pt modelId="{06FAF298-E9B3-43FA-9A45-6699414A0BD9}" type="sibTrans" cxnId="{CE6225F6-F420-46A5-A310-F80DB0C10AE4}">
      <dgm:prSet/>
      <dgm:spPr/>
      <dgm:t>
        <a:bodyPr/>
        <a:lstStyle/>
        <a:p>
          <a:endParaRPr lang="ru-RU"/>
        </a:p>
      </dgm:t>
    </dgm:pt>
    <dgm:pt modelId="{3C905290-D9ED-46D3-9865-6FDFC211882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EAECB731-78B4-4193-A2E5-3502FA237451}" type="parTrans" cxnId="{A4EAF3E0-B7E9-4A19-B62A-F7F645485BB2}">
      <dgm:prSet/>
      <dgm:spPr/>
      <dgm:t>
        <a:bodyPr/>
        <a:lstStyle/>
        <a:p>
          <a:endParaRPr lang="ru-RU"/>
        </a:p>
      </dgm:t>
    </dgm:pt>
    <dgm:pt modelId="{7E4DF573-4398-4232-A04D-76A8552C43E6}" type="sibTrans" cxnId="{A4EAF3E0-B7E9-4A19-B62A-F7F645485BB2}">
      <dgm:prSet/>
      <dgm:spPr/>
      <dgm:t>
        <a:bodyPr/>
        <a:lstStyle/>
        <a:p>
          <a:endParaRPr lang="ru-RU"/>
        </a:p>
      </dgm:t>
    </dgm:pt>
    <dgm:pt modelId="{6F397CB6-CC9E-47E8-8B99-EDBC193C86AE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Проведення нестандартних уроків, позакласних заходів</a:t>
          </a:r>
          <a:endParaRPr lang="ru-RU" dirty="0">
            <a:solidFill>
              <a:srgbClr val="0070C0"/>
            </a:solidFill>
          </a:endParaRPr>
        </a:p>
      </dgm:t>
    </dgm:pt>
    <dgm:pt modelId="{D3C20B52-67A4-43E7-9578-49862F5C0079}" type="parTrans" cxnId="{6181A091-B1F9-46AA-B94C-C42F0C05D9CF}">
      <dgm:prSet/>
      <dgm:spPr/>
      <dgm:t>
        <a:bodyPr/>
        <a:lstStyle/>
        <a:p>
          <a:endParaRPr lang="ru-RU"/>
        </a:p>
      </dgm:t>
    </dgm:pt>
    <dgm:pt modelId="{6D7820FE-6EE0-42FF-B8FA-76A174C01F83}" type="sibTrans" cxnId="{6181A091-B1F9-46AA-B94C-C42F0C05D9CF}">
      <dgm:prSet/>
      <dgm:spPr/>
      <dgm:t>
        <a:bodyPr/>
        <a:lstStyle/>
        <a:p>
          <a:endParaRPr lang="ru-RU"/>
        </a:p>
      </dgm:t>
    </dgm:pt>
    <dgm:pt modelId="{45C278E7-7FEF-4E1E-85A0-4F5679495226}" type="pres">
      <dgm:prSet presAssocID="{2A634A09-05F1-41CC-BD08-8D19296485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B20EB-11EE-4528-88B3-3D787D910032}" type="pres">
      <dgm:prSet presAssocID="{84701DC5-7D3E-4DD0-BC3F-4AE520248A49}" presName="composite" presStyleCnt="0"/>
      <dgm:spPr/>
    </dgm:pt>
    <dgm:pt modelId="{DD5B3CD1-1B18-4F94-970A-2FD03B932C83}" type="pres">
      <dgm:prSet presAssocID="{84701DC5-7D3E-4DD0-BC3F-4AE520248A4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0CE54-CD1C-4227-BBEE-4D32EF4DE7BF}" type="pres">
      <dgm:prSet presAssocID="{84701DC5-7D3E-4DD0-BC3F-4AE520248A4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51DC5-7836-4106-884F-8CB553ED3185}" type="pres">
      <dgm:prSet presAssocID="{BC61853C-C700-4F65-ACE8-52F4C402754F}" presName="sp" presStyleCnt="0"/>
      <dgm:spPr/>
    </dgm:pt>
    <dgm:pt modelId="{4593F562-52DB-442E-855C-3C74694B9F7E}" type="pres">
      <dgm:prSet presAssocID="{63E90EAD-245F-4F49-B4DA-FC04173F2C64}" presName="composite" presStyleCnt="0"/>
      <dgm:spPr/>
    </dgm:pt>
    <dgm:pt modelId="{F4C8D40B-3789-4A77-98CE-B7237A01FAD6}" type="pres">
      <dgm:prSet presAssocID="{63E90EAD-245F-4F49-B4DA-FC04173F2C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9958A-E5FE-40F3-B7D0-583EB0BD932C}" type="pres">
      <dgm:prSet presAssocID="{63E90EAD-245F-4F49-B4DA-FC04173F2C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0D8EE-9FCA-46DB-B8A8-9289B9F140FE}" type="pres">
      <dgm:prSet presAssocID="{5C903895-065B-4774-99D0-961DEAE2926B}" presName="sp" presStyleCnt="0"/>
      <dgm:spPr/>
    </dgm:pt>
    <dgm:pt modelId="{2491A45C-670E-49C2-B501-00BFFB14370E}" type="pres">
      <dgm:prSet presAssocID="{3C905290-D9ED-46D3-9865-6FDFC2118822}" presName="composite" presStyleCnt="0"/>
      <dgm:spPr/>
    </dgm:pt>
    <dgm:pt modelId="{37C2D900-DCC2-4C2C-BC14-27055FB1B945}" type="pres">
      <dgm:prSet presAssocID="{3C905290-D9ED-46D3-9865-6FDFC21188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0AF47-9097-42FF-A737-6439453DA198}" type="pres">
      <dgm:prSet presAssocID="{3C905290-D9ED-46D3-9865-6FDFC21188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FCE91-0DFB-44BA-A768-4F9A93AFA3CA}" type="presOf" srcId="{27821CEB-590C-45A7-BEF8-90A05F300515}" destId="{2E09958A-E5FE-40F3-B7D0-583EB0BD932C}" srcOrd="0" destOrd="0" presId="urn:microsoft.com/office/officeart/2005/8/layout/chevron2"/>
    <dgm:cxn modelId="{B6A7CC53-3A27-438D-A847-2B77A9B16398}" srcId="{2A634A09-05F1-41CC-BD08-8D1929648559}" destId="{63E90EAD-245F-4F49-B4DA-FC04173F2C64}" srcOrd="1" destOrd="0" parTransId="{8C25BCE5-8A38-48C4-8627-5B58D521FF1E}" sibTransId="{5C903895-065B-4774-99D0-961DEAE2926B}"/>
    <dgm:cxn modelId="{08E2412E-36FB-474E-851A-315A76FB11F2}" type="presOf" srcId="{63E90EAD-245F-4F49-B4DA-FC04173F2C64}" destId="{F4C8D40B-3789-4A77-98CE-B7237A01FAD6}" srcOrd="0" destOrd="0" presId="urn:microsoft.com/office/officeart/2005/8/layout/chevron2"/>
    <dgm:cxn modelId="{A4EAF3E0-B7E9-4A19-B62A-F7F645485BB2}" srcId="{2A634A09-05F1-41CC-BD08-8D1929648559}" destId="{3C905290-D9ED-46D3-9865-6FDFC2118822}" srcOrd="2" destOrd="0" parTransId="{EAECB731-78B4-4193-A2E5-3502FA237451}" sibTransId="{7E4DF573-4398-4232-A04D-76A8552C43E6}"/>
    <dgm:cxn modelId="{6181A091-B1F9-46AA-B94C-C42F0C05D9CF}" srcId="{3C905290-D9ED-46D3-9865-6FDFC2118822}" destId="{6F397CB6-CC9E-47E8-8B99-EDBC193C86AE}" srcOrd="0" destOrd="0" parTransId="{D3C20B52-67A4-43E7-9578-49862F5C0079}" sibTransId="{6D7820FE-6EE0-42FF-B8FA-76A174C01F83}"/>
    <dgm:cxn modelId="{AC092256-5051-4E22-BD61-E17064BD3DE9}" srcId="{84701DC5-7D3E-4DD0-BC3F-4AE520248A49}" destId="{BDDF1A52-6A23-4B70-BEBE-1E79AC8970DD}" srcOrd="0" destOrd="0" parTransId="{65A3AB9A-20B0-4458-ABA3-14CC503DEF75}" sibTransId="{2478652E-14D6-47A9-9CFC-8F04EB6364F5}"/>
    <dgm:cxn modelId="{C0B3B5F5-CC55-4BBF-A3B8-EB847A1261E8}" type="presOf" srcId="{3C905290-D9ED-46D3-9865-6FDFC2118822}" destId="{37C2D900-DCC2-4C2C-BC14-27055FB1B945}" srcOrd="0" destOrd="0" presId="urn:microsoft.com/office/officeart/2005/8/layout/chevron2"/>
    <dgm:cxn modelId="{CE6225F6-F420-46A5-A310-F80DB0C10AE4}" srcId="{63E90EAD-245F-4F49-B4DA-FC04173F2C64}" destId="{27821CEB-590C-45A7-BEF8-90A05F300515}" srcOrd="0" destOrd="0" parTransId="{19FCF57B-9289-4173-8D90-54402EDEDAE0}" sibTransId="{06FAF298-E9B3-43FA-9A45-6699414A0BD9}"/>
    <dgm:cxn modelId="{64FE3DFE-CC9E-4244-8524-A69536681190}" type="presOf" srcId="{84701DC5-7D3E-4DD0-BC3F-4AE520248A49}" destId="{DD5B3CD1-1B18-4F94-970A-2FD03B932C83}" srcOrd="0" destOrd="0" presId="urn:microsoft.com/office/officeart/2005/8/layout/chevron2"/>
    <dgm:cxn modelId="{39E70193-74BD-4D72-B701-87F22540994E}" type="presOf" srcId="{6F397CB6-CC9E-47E8-8B99-EDBC193C86AE}" destId="{ACB0AF47-9097-42FF-A737-6439453DA198}" srcOrd="0" destOrd="0" presId="urn:microsoft.com/office/officeart/2005/8/layout/chevron2"/>
    <dgm:cxn modelId="{DC91542D-174C-4F04-8A49-5942BC768A25}" srcId="{2A634A09-05F1-41CC-BD08-8D1929648559}" destId="{84701DC5-7D3E-4DD0-BC3F-4AE520248A49}" srcOrd="0" destOrd="0" parTransId="{2CF09549-447A-42D6-B760-F08A267A074E}" sibTransId="{BC61853C-C700-4F65-ACE8-52F4C402754F}"/>
    <dgm:cxn modelId="{416ED472-E859-4519-BF85-F30B7F82CD5E}" type="presOf" srcId="{2A634A09-05F1-41CC-BD08-8D1929648559}" destId="{45C278E7-7FEF-4E1E-85A0-4F5679495226}" srcOrd="0" destOrd="0" presId="urn:microsoft.com/office/officeart/2005/8/layout/chevron2"/>
    <dgm:cxn modelId="{5208FA2D-349E-44C1-8F0E-DAC6D14D85D6}" type="presOf" srcId="{BDDF1A52-6A23-4B70-BEBE-1E79AC8970DD}" destId="{0F40CE54-CD1C-4227-BBEE-4D32EF4DE7BF}" srcOrd="0" destOrd="0" presId="urn:microsoft.com/office/officeart/2005/8/layout/chevron2"/>
    <dgm:cxn modelId="{11341E8E-E9B4-4F56-A7A0-AB4767D0BBDA}" type="presParOf" srcId="{45C278E7-7FEF-4E1E-85A0-4F5679495226}" destId="{AAAB20EB-11EE-4528-88B3-3D787D910032}" srcOrd="0" destOrd="0" presId="urn:microsoft.com/office/officeart/2005/8/layout/chevron2"/>
    <dgm:cxn modelId="{390961AE-6CB4-4DAE-919D-FB58487D3ECA}" type="presParOf" srcId="{AAAB20EB-11EE-4528-88B3-3D787D910032}" destId="{DD5B3CD1-1B18-4F94-970A-2FD03B932C83}" srcOrd="0" destOrd="0" presId="urn:microsoft.com/office/officeart/2005/8/layout/chevron2"/>
    <dgm:cxn modelId="{03AFEA51-479E-4288-B25F-A6630DC8BB5A}" type="presParOf" srcId="{AAAB20EB-11EE-4528-88B3-3D787D910032}" destId="{0F40CE54-CD1C-4227-BBEE-4D32EF4DE7BF}" srcOrd="1" destOrd="0" presId="urn:microsoft.com/office/officeart/2005/8/layout/chevron2"/>
    <dgm:cxn modelId="{AFF10BC6-36F2-48AF-B8FE-1BEFDC11FC18}" type="presParOf" srcId="{45C278E7-7FEF-4E1E-85A0-4F5679495226}" destId="{A7451DC5-7836-4106-884F-8CB553ED3185}" srcOrd="1" destOrd="0" presId="urn:microsoft.com/office/officeart/2005/8/layout/chevron2"/>
    <dgm:cxn modelId="{5148A930-7D25-4908-B702-B04E75651DA2}" type="presParOf" srcId="{45C278E7-7FEF-4E1E-85A0-4F5679495226}" destId="{4593F562-52DB-442E-855C-3C74694B9F7E}" srcOrd="2" destOrd="0" presId="urn:microsoft.com/office/officeart/2005/8/layout/chevron2"/>
    <dgm:cxn modelId="{60A74F95-9E4D-40FC-B152-8F81CE07E79E}" type="presParOf" srcId="{4593F562-52DB-442E-855C-3C74694B9F7E}" destId="{F4C8D40B-3789-4A77-98CE-B7237A01FAD6}" srcOrd="0" destOrd="0" presId="urn:microsoft.com/office/officeart/2005/8/layout/chevron2"/>
    <dgm:cxn modelId="{EB8C9B8E-9D6C-4F8A-B52A-950D5B75FE9A}" type="presParOf" srcId="{4593F562-52DB-442E-855C-3C74694B9F7E}" destId="{2E09958A-E5FE-40F3-B7D0-583EB0BD932C}" srcOrd="1" destOrd="0" presId="urn:microsoft.com/office/officeart/2005/8/layout/chevron2"/>
    <dgm:cxn modelId="{6F03E386-A18D-478D-941B-AE634D4F8042}" type="presParOf" srcId="{45C278E7-7FEF-4E1E-85A0-4F5679495226}" destId="{DC40D8EE-9FCA-46DB-B8A8-9289B9F140FE}" srcOrd="3" destOrd="0" presId="urn:microsoft.com/office/officeart/2005/8/layout/chevron2"/>
    <dgm:cxn modelId="{012D53ED-48A9-40B8-8DBA-55BA8BB08789}" type="presParOf" srcId="{45C278E7-7FEF-4E1E-85A0-4F5679495226}" destId="{2491A45C-670E-49C2-B501-00BFFB14370E}" srcOrd="4" destOrd="0" presId="urn:microsoft.com/office/officeart/2005/8/layout/chevron2"/>
    <dgm:cxn modelId="{C755ACC5-AD4A-42D5-B99A-7D2A38B6E371}" type="presParOf" srcId="{2491A45C-670E-49C2-B501-00BFFB14370E}" destId="{37C2D900-DCC2-4C2C-BC14-27055FB1B945}" srcOrd="0" destOrd="0" presId="urn:microsoft.com/office/officeart/2005/8/layout/chevron2"/>
    <dgm:cxn modelId="{24428B67-5A17-40FE-A620-05581D2BF6B1}" type="presParOf" srcId="{2491A45C-670E-49C2-B501-00BFFB14370E}" destId="{ACB0AF47-9097-42FF-A737-6439453DA198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A75490-5F0B-4B69-AB9D-33145FD40201}" type="doc">
      <dgm:prSet loTypeId="urn:microsoft.com/office/officeart/2005/8/layout/funnel1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F304A449-4C2D-444F-B227-FF7B67CE871D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Виховна робота</a:t>
          </a:r>
          <a:endParaRPr lang="ru-RU" sz="2000" dirty="0">
            <a:solidFill>
              <a:srgbClr val="002060"/>
            </a:solidFill>
          </a:endParaRPr>
        </a:p>
      </dgm:t>
    </dgm:pt>
    <dgm:pt modelId="{92ABD3EC-90E9-468D-B4BF-1F5C3AB41FC9}" type="parTrans" cxnId="{D4417A4D-75EA-434C-8446-E194B6D256BA}">
      <dgm:prSet/>
      <dgm:spPr/>
      <dgm:t>
        <a:bodyPr/>
        <a:lstStyle/>
        <a:p>
          <a:endParaRPr lang="ru-RU"/>
        </a:p>
      </dgm:t>
    </dgm:pt>
    <dgm:pt modelId="{51986053-1F09-484D-8453-A164B2D537CB}" type="sibTrans" cxnId="{D4417A4D-75EA-434C-8446-E194B6D256BA}">
      <dgm:prSet/>
      <dgm:spPr/>
      <dgm:t>
        <a:bodyPr/>
        <a:lstStyle/>
        <a:p>
          <a:endParaRPr lang="ru-RU"/>
        </a:p>
      </dgm:t>
    </dgm:pt>
    <dgm:pt modelId="{ED579393-87B6-4B8C-9C08-0EC3A99A5AB4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Навчальна діяльність</a:t>
          </a:r>
          <a:endParaRPr lang="ru-RU" sz="2000" dirty="0">
            <a:solidFill>
              <a:srgbClr val="002060"/>
            </a:solidFill>
          </a:endParaRPr>
        </a:p>
      </dgm:t>
    </dgm:pt>
    <dgm:pt modelId="{555DB978-81C2-4E45-B95C-36975995D228}" type="parTrans" cxnId="{A177E211-6EE3-4119-8512-6000F4F883A1}">
      <dgm:prSet/>
      <dgm:spPr/>
      <dgm:t>
        <a:bodyPr/>
        <a:lstStyle/>
        <a:p>
          <a:endParaRPr lang="ru-RU"/>
        </a:p>
      </dgm:t>
    </dgm:pt>
    <dgm:pt modelId="{CD5D33E3-A3AB-4F86-8E00-9C3EF16BDCAD}" type="sibTrans" cxnId="{A177E211-6EE3-4119-8512-6000F4F883A1}">
      <dgm:prSet/>
      <dgm:spPr/>
      <dgm:t>
        <a:bodyPr/>
        <a:lstStyle/>
        <a:p>
          <a:endParaRPr lang="ru-RU"/>
        </a:p>
      </dgm:t>
    </dgm:pt>
    <dgm:pt modelId="{B89820DD-2796-44FF-957B-734BBF1A70F8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2060"/>
              </a:solidFill>
            </a:rPr>
            <a:t>Сучасні  технології</a:t>
          </a:r>
          <a:endParaRPr lang="ru-RU" sz="2000" dirty="0">
            <a:solidFill>
              <a:srgbClr val="002060"/>
            </a:solidFill>
          </a:endParaRPr>
        </a:p>
      </dgm:t>
    </dgm:pt>
    <dgm:pt modelId="{419FBFE3-55B5-42A3-A792-F80C173C9417}" type="parTrans" cxnId="{FBD5FD61-9B6E-4570-88CF-0F9B690D991A}">
      <dgm:prSet/>
      <dgm:spPr/>
      <dgm:t>
        <a:bodyPr/>
        <a:lstStyle/>
        <a:p>
          <a:endParaRPr lang="ru-RU"/>
        </a:p>
      </dgm:t>
    </dgm:pt>
    <dgm:pt modelId="{309B0837-A19E-4EDA-B7CD-02E9503A9BB4}" type="sibTrans" cxnId="{FBD5FD61-9B6E-4570-88CF-0F9B690D991A}">
      <dgm:prSet/>
      <dgm:spPr/>
      <dgm:t>
        <a:bodyPr/>
        <a:lstStyle/>
        <a:p>
          <a:endParaRPr lang="ru-RU"/>
        </a:p>
      </dgm:t>
    </dgm:pt>
    <dgm:pt modelId="{FB01A799-E7B0-418F-9B34-454113894E69}">
      <dgm:prSet phldrT="[Текст]" custT="1"/>
      <dgm:spPr/>
      <dgm:t>
        <a:bodyPr/>
        <a:lstStyle/>
        <a:p>
          <a:r>
            <a:rPr lang="uk-UA" sz="2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Високий рівень знань учнів, </a:t>
          </a:r>
        </a:p>
        <a:p>
          <a:r>
            <a:rPr lang="uk-UA" sz="2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бажання вчитися</a:t>
          </a:r>
          <a:endParaRPr lang="ru-RU" sz="2400" b="1" i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737993F5-711D-455A-9730-1BA001526F0D}" type="parTrans" cxnId="{D8615A0F-12C6-4307-AF13-C2FA1C3E961D}">
      <dgm:prSet/>
      <dgm:spPr/>
      <dgm:t>
        <a:bodyPr/>
        <a:lstStyle/>
        <a:p>
          <a:endParaRPr lang="ru-RU"/>
        </a:p>
      </dgm:t>
    </dgm:pt>
    <dgm:pt modelId="{C953A5B1-6829-4A1E-A320-B52861695DF3}" type="sibTrans" cxnId="{D8615A0F-12C6-4307-AF13-C2FA1C3E961D}">
      <dgm:prSet/>
      <dgm:spPr/>
      <dgm:t>
        <a:bodyPr/>
        <a:lstStyle/>
        <a:p>
          <a:endParaRPr lang="ru-RU"/>
        </a:p>
      </dgm:t>
    </dgm:pt>
    <dgm:pt modelId="{1A42D1B5-7FAC-446C-B6BF-23DA45A08AE2}" type="pres">
      <dgm:prSet presAssocID="{A0A75490-5F0B-4B69-AB9D-33145FD402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2DA53-9C59-498E-A673-24547B365B6F}" type="pres">
      <dgm:prSet presAssocID="{A0A75490-5F0B-4B69-AB9D-33145FD40201}" presName="ellipse" presStyleLbl="trBgShp" presStyleIdx="0" presStyleCnt="1"/>
      <dgm:spPr/>
      <dgm:t>
        <a:bodyPr/>
        <a:lstStyle/>
        <a:p>
          <a:endParaRPr lang="ru-RU"/>
        </a:p>
      </dgm:t>
    </dgm:pt>
    <dgm:pt modelId="{AACDD3EF-B33D-443B-979D-6CA67F221909}" type="pres">
      <dgm:prSet presAssocID="{A0A75490-5F0B-4B69-AB9D-33145FD40201}" presName="arrow1" presStyleLbl="fgShp" presStyleIdx="0" presStyleCnt="1" custLinFactNeighborX="20000" custLinFactNeighborY="2919"/>
      <dgm:spPr/>
    </dgm:pt>
    <dgm:pt modelId="{F6DD7A3E-73DF-46AE-8621-A8AE8B89A78D}" type="pres">
      <dgm:prSet presAssocID="{A0A75490-5F0B-4B69-AB9D-33145FD40201}" presName="rectangle" presStyleLbl="revTx" presStyleIdx="0" presStyleCnt="1" custScaleX="191167" custScaleY="212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39E37-0645-468A-A3F1-69C3EFA41346}" type="pres">
      <dgm:prSet presAssocID="{ED579393-87B6-4B8C-9C08-0EC3A99A5AB4}" presName="item1" presStyleLbl="node1" presStyleIdx="0" presStyleCnt="3" custScaleX="247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7B58F-6002-4BD4-B010-5113B785B3A1}" type="pres">
      <dgm:prSet presAssocID="{B89820DD-2796-44FF-957B-734BBF1A70F8}" presName="item2" presStyleLbl="node1" presStyleIdx="1" presStyleCnt="3" custScaleX="225884" custLinFactNeighborX="-35581" custLinFactNeighborY="-12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5989B-A9C0-4FA6-8616-9DCE711A8D85}" type="pres">
      <dgm:prSet presAssocID="{FB01A799-E7B0-418F-9B34-454113894E69}" presName="item3" presStyleLbl="node1" presStyleIdx="2" presStyleCnt="3" custScaleX="183113" custLinFactNeighborX="95371" custLinFactNeighborY="6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5FE0-D0D5-43FE-BBCA-36EE3D3AF00A}" type="pres">
      <dgm:prSet presAssocID="{A0A75490-5F0B-4B69-AB9D-33145FD40201}" presName="funnel" presStyleLbl="trAlignAcc1" presStyleIdx="0" presStyleCnt="1" custScaleX="192883" custLinFactNeighborX="1785" custLinFactNeighborY="8282"/>
      <dgm:spPr>
        <a:solidFill>
          <a:schemeClr val="accent2">
            <a:lumMod val="75000"/>
            <a:alpha val="40000"/>
          </a:schemeClr>
        </a:solidFill>
      </dgm:spPr>
    </dgm:pt>
  </dgm:ptLst>
  <dgm:cxnLst>
    <dgm:cxn modelId="{EC2FE064-87B3-40E0-A2F5-F56671BBC278}" type="presOf" srcId="{A0A75490-5F0B-4B69-AB9D-33145FD40201}" destId="{1A42D1B5-7FAC-446C-B6BF-23DA45A08AE2}" srcOrd="0" destOrd="0" presId="urn:microsoft.com/office/officeart/2005/8/layout/funnel1"/>
    <dgm:cxn modelId="{FBD5FD61-9B6E-4570-88CF-0F9B690D991A}" srcId="{A0A75490-5F0B-4B69-AB9D-33145FD40201}" destId="{B89820DD-2796-44FF-957B-734BBF1A70F8}" srcOrd="2" destOrd="0" parTransId="{419FBFE3-55B5-42A3-A792-F80C173C9417}" sibTransId="{309B0837-A19E-4EDA-B7CD-02E9503A9BB4}"/>
    <dgm:cxn modelId="{A310214F-3A2B-4D1E-A00B-F3ABEC8E8801}" type="presOf" srcId="{F304A449-4C2D-444F-B227-FF7B67CE871D}" destId="{9125989B-A9C0-4FA6-8616-9DCE711A8D85}" srcOrd="0" destOrd="0" presId="urn:microsoft.com/office/officeart/2005/8/layout/funnel1"/>
    <dgm:cxn modelId="{D7B2BEF4-DF0E-4117-8975-ED73823249F4}" type="presOf" srcId="{FB01A799-E7B0-418F-9B34-454113894E69}" destId="{F6DD7A3E-73DF-46AE-8621-A8AE8B89A78D}" srcOrd="0" destOrd="0" presId="urn:microsoft.com/office/officeart/2005/8/layout/funnel1"/>
    <dgm:cxn modelId="{D4417A4D-75EA-434C-8446-E194B6D256BA}" srcId="{A0A75490-5F0B-4B69-AB9D-33145FD40201}" destId="{F304A449-4C2D-444F-B227-FF7B67CE871D}" srcOrd="0" destOrd="0" parTransId="{92ABD3EC-90E9-468D-B4BF-1F5C3AB41FC9}" sibTransId="{51986053-1F09-484D-8453-A164B2D537CB}"/>
    <dgm:cxn modelId="{803EBB84-D54E-4C69-BCD1-B844C853134F}" type="presOf" srcId="{B89820DD-2796-44FF-957B-734BBF1A70F8}" destId="{9FA39E37-0645-468A-A3F1-69C3EFA41346}" srcOrd="0" destOrd="0" presId="urn:microsoft.com/office/officeart/2005/8/layout/funnel1"/>
    <dgm:cxn modelId="{A177E211-6EE3-4119-8512-6000F4F883A1}" srcId="{A0A75490-5F0B-4B69-AB9D-33145FD40201}" destId="{ED579393-87B6-4B8C-9C08-0EC3A99A5AB4}" srcOrd="1" destOrd="0" parTransId="{555DB978-81C2-4E45-B95C-36975995D228}" sibTransId="{CD5D33E3-A3AB-4F86-8E00-9C3EF16BDCAD}"/>
    <dgm:cxn modelId="{48B506B1-2289-4BF9-BAFE-5EA0F4604720}" type="presOf" srcId="{ED579393-87B6-4B8C-9C08-0EC3A99A5AB4}" destId="{B5C7B58F-6002-4BD4-B010-5113B785B3A1}" srcOrd="0" destOrd="0" presId="urn:microsoft.com/office/officeart/2005/8/layout/funnel1"/>
    <dgm:cxn modelId="{D8615A0F-12C6-4307-AF13-C2FA1C3E961D}" srcId="{A0A75490-5F0B-4B69-AB9D-33145FD40201}" destId="{FB01A799-E7B0-418F-9B34-454113894E69}" srcOrd="3" destOrd="0" parTransId="{737993F5-711D-455A-9730-1BA001526F0D}" sibTransId="{C953A5B1-6829-4A1E-A320-B52861695DF3}"/>
    <dgm:cxn modelId="{2FE32268-BE23-491A-A4A3-5EC4CAE7E95C}" type="presParOf" srcId="{1A42D1B5-7FAC-446C-B6BF-23DA45A08AE2}" destId="{A4C2DA53-9C59-498E-A673-24547B365B6F}" srcOrd="0" destOrd="0" presId="urn:microsoft.com/office/officeart/2005/8/layout/funnel1"/>
    <dgm:cxn modelId="{B43CD1AC-D13F-4AB3-B586-AC206E9B017E}" type="presParOf" srcId="{1A42D1B5-7FAC-446C-B6BF-23DA45A08AE2}" destId="{AACDD3EF-B33D-443B-979D-6CA67F221909}" srcOrd="1" destOrd="0" presId="urn:microsoft.com/office/officeart/2005/8/layout/funnel1"/>
    <dgm:cxn modelId="{5E61C359-14C7-4AB7-B9F8-3CC6F86C9B4A}" type="presParOf" srcId="{1A42D1B5-7FAC-446C-B6BF-23DA45A08AE2}" destId="{F6DD7A3E-73DF-46AE-8621-A8AE8B89A78D}" srcOrd="2" destOrd="0" presId="urn:microsoft.com/office/officeart/2005/8/layout/funnel1"/>
    <dgm:cxn modelId="{3A5B740B-AE10-4134-92B5-2CF5688D4E30}" type="presParOf" srcId="{1A42D1B5-7FAC-446C-B6BF-23DA45A08AE2}" destId="{9FA39E37-0645-468A-A3F1-69C3EFA41346}" srcOrd="3" destOrd="0" presId="urn:microsoft.com/office/officeart/2005/8/layout/funnel1"/>
    <dgm:cxn modelId="{754AF874-EECC-4D2A-9862-EEA65C24C240}" type="presParOf" srcId="{1A42D1B5-7FAC-446C-B6BF-23DA45A08AE2}" destId="{B5C7B58F-6002-4BD4-B010-5113B785B3A1}" srcOrd="4" destOrd="0" presId="urn:microsoft.com/office/officeart/2005/8/layout/funnel1"/>
    <dgm:cxn modelId="{16B7134B-4779-4296-BEB3-67A498C3C585}" type="presParOf" srcId="{1A42D1B5-7FAC-446C-B6BF-23DA45A08AE2}" destId="{9125989B-A9C0-4FA6-8616-9DCE711A8D85}" srcOrd="5" destOrd="0" presId="urn:microsoft.com/office/officeart/2005/8/layout/funnel1"/>
    <dgm:cxn modelId="{9275CF97-DB70-4929-A9AC-05A5CEE13D85}" type="presParOf" srcId="{1A42D1B5-7FAC-446C-B6BF-23DA45A08AE2}" destId="{0DB15FE0-D0D5-43FE-BBCA-36EE3D3AF00A}" srcOrd="6" destOrd="0" presId="urn:microsoft.com/office/officeart/2005/8/layout/funne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5B3CD1-1B18-4F94-970A-2FD03B932C83}">
      <dsp:nvSpPr>
        <dsp:cNvPr id="0" name=""/>
        <dsp:cNvSpPr/>
      </dsp:nvSpPr>
      <dsp:spPr>
        <a:xfrm rot="5400000">
          <a:off x="-143114" y="144353"/>
          <a:ext cx="954097" cy="6678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 </a:t>
          </a:r>
          <a:endParaRPr lang="ru-RU" sz="1900" kern="1200" dirty="0"/>
        </a:p>
      </dsp:txBody>
      <dsp:txXfrm rot="5400000">
        <a:off x="-143114" y="144353"/>
        <a:ext cx="954097" cy="667867"/>
      </dsp:txXfrm>
    </dsp:sp>
    <dsp:sp modelId="{0F40CE54-CD1C-4227-BBEE-4D32EF4DE7BF}">
      <dsp:nvSpPr>
        <dsp:cNvPr id="0" name=""/>
        <dsp:cNvSpPr/>
      </dsp:nvSpPr>
      <dsp:spPr>
        <a:xfrm rot="5400000">
          <a:off x="2231927" y="-1562820"/>
          <a:ext cx="620163" cy="3748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Використання ІКТ, засобів мультимедіа</a:t>
          </a:r>
          <a:endParaRPr lang="ru-RU" sz="1900" kern="1200" dirty="0"/>
        </a:p>
      </dsp:txBody>
      <dsp:txXfrm rot="5400000">
        <a:off x="2231927" y="-1562820"/>
        <a:ext cx="620163" cy="3748283"/>
      </dsp:txXfrm>
    </dsp:sp>
    <dsp:sp modelId="{F4C8D40B-3789-4A77-98CE-B7237A01FAD6}">
      <dsp:nvSpPr>
        <dsp:cNvPr id="0" name=""/>
        <dsp:cNvSpPr/>
      </dsp:nvSpPr>
      <dsp:spPr>
        <a:xfrm rot="5400000">
          <a:off x="-143114" y="898090"/>
          <a:ext cx="954097" cy="6678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  </a:t>
          </a:r>
          <a:endParaRPr lang="ru-RU" sz="1900" kern="1200" dirty="0"/>
        </a:p>
      </dsp:txBody>
      <dsp:txXfrm rot="5400000">
        <a:off x="-143114" y="898090"/>
        <a:ext cx="954097" cy="667867"/>
      </dsp:txXfrm>
    </dsp:sp>
    <dsp:sp modelId="{2E09958A-E5FE-40F3-B7D0-583EB0BD932C}">
      <dsp:nvSpPr>
        <dsp:cNvPr id="0" name=""/>
        <dsp:cNvSpPr/>
      </dsp:nvSpPr>
      <dsp:spPr>
        <a:xfrm rot="5400000">
          <a:off x="2231927" y="-809084"/>
          <a:ext cx="620163" cy="3748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Впровадження проектної технології</a:t>
          </a:r>
          <a:endParaRPr lang="ru-RU" sz="1900" kern="1200" dirty="0"/>
        </a:p>
      </dsp:txBody>
      <dsp:txXfrm rot="5400000">
        <a:off x="2231927" y="-809084"/>
        <a:ext cx="620163" cy="3748283"/>
      </dsp:txXfrm>
    </dsp:sp>
    <dsp:sp modelId="{37C2D900-DCC2-4C2C-BC14-27055FB1B945}">
      <dsp:nvSpPr>
        <dsp:cNvPr id="0" name=""/>
        <dsp:cNvSpPr/>
      </dsp:nvSpPr>
      <dsp:spPr>
        <a:xfrm rot="5400000">
          <a:off x="-143114" y="1651827"/>
          <a:ext cx="954097" cy="6678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 </a:t>
          </a:r>
          <a:endParaRPr lang="ru-RU" sz="1900" kern="1200" dirty="0"/>
        </a:p>
      </dsp:txBody>
      <dsp:txXfrm rot="5400000">
        <a:off x="-143114" y="1651827"/>
        <a:ext cx="954097" cy="667867"/>
      </dsp:txXfrm>
    </dsp:sp>
    <dsp:sp modelId="{ACB0AF47-9097-42FF-A737-6439453DA198}">
      <dsp:nvSpPr>
        <dsp:cNvPr id="0" name=""/>
        <dsp:cNvSpPr/>
      </dsp:nvSpPr>
      <dsp:spPr>
        <a:xfrm rot="5400000">
          <a:off x="2231927" y="-55347"/>
          <a:ext cx="620163" cy="3748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Проведення нестандартних уроків, позакласних заходів</a:t>
          </a:r>
          <a:endParaRPr lang="ru-RU" sz="1900" kern="1200" dirty="0"/>
        </a:p>
      </dsp:txBody>
      <dsp:txXfrm rot="5400000">
        <a:off x="2231927" y="-55347"/>
        <a:ext cx="620163" cy="374828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C2DA53-9C59-498E-A673-24547B365B6F}">
      <dsp:nvSpPr>
        <dsp:cNvPr id="0" name=""/>
        <dsp:cNvSpPr/>
      </dsp:nvSpPr>
      <dsp:spPr>
        <a:xfrm>
          <a:off x="2513214" y="-55169"/>
          <a:ext cx="3649056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DD3EF-B33D-443B-979D-6CA67F221909}">
      <dsp:nvSpPr>
        <dsp:cNvPr id="0" name=""/>
        <dsp:cNvSpPr/>
      </dsp:nvSpPr>
      <dsp:spPr>
        <a:xfrm>
          <a:off x="4131245" y="3061154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D7A3E-73DF-46AE-8621-A8AE8B89A78D}">
      <dsp:nvSpPr>
        <dsp:cNvPr id="0" name=""/>
        <dsp:cNvSpPr/>
      </dsp:nvSpPr>
      <dsp:spPr>
        <a:xfrm>
          <a:off x="1098845" y="2931947"/>
          <a:ext cx="6489109" cy="1804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Високий рівень знань учнів,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бажання вчитися</a:t>
          </a:r>
          <a:endParaRPr lang="ru-RU" sz="2400" b="1" i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1098845" y="2931947"/>
        <a:ext cx="6489109" cy="1804764"/>
      </dsp:txXfrm>
    </dsp:sp>
    <dsp:sp modelId="{9FA39E37-0645-468A-A3F1-69C3EFA41346}">
      <dsp:nvSpPr>
        <dsp:cNvPr id="0" name=""/>
        <dsp:cNvSpPr/>
      </dsp:nvSpPr>
      <dsp:spPr>
        <a:xfrm>
          <a:off x="2899047" y="1309973"/>
          <a:ext cx="3154605" cy="1272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Сучасні  технології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899047" y="1309973"/>
        <a:ext cx="3154605" cy="1272926"/>
      </dsp:txXfrm>
    </dsp:sp>
    <dsp:sp modelId="{B5C7B58F-6002-4BD4-B010-5113B785B3A1}">
      <dsp:nvSpPr>
        <dsp:cNvPr id="0" name=""/>
        <dsp:cNvSpPr/>
      </dsp:nvSpPr>
      <dsp:spPr>
        <a:xfrm>
          <a:off x="1674911" y="195638"/>
          <a:ext cx="2875338" cy="127292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Навчальна діяльність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674911" y="195638"/>
        <a:ext cx="2875338" cy="1272926"/>
      </dsp:txXfrm>
    </dsp:sp>
    <dsp:sp modelId="{9125989B-A9C0-4FA6-8616-9DCE711A8D85}">
      <dsp:nvSpPr>
        <dsp:cNvPr id="0" name=""/>
        <dsp:cNvSpPr/>
      </dsp:nvSpPr>
      <dsp:spPr>
        <a:xfrm>
          <a:off x="4915270" y="123631"/>
          <a:ext cx="2330894" cy="127292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2060"/>
              </a:solidFill>
            </a:rPr>
            <a:t>Виховна робота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4915270" y="123631"/>
        <a:ext cx="2330894" cy="1272926"/>
      </dsp:txXfrm>
    </dsp:sp>
    <dsp:sp modelId="{0DB15FE0-D0D5-43FE-BBCA-36EE3D3AF00A}">
      <dsp:nvSpPr>
        <dsp:cNvPr id="0" name=""/>
        <dsp:cNvSpPr/>
      </dsp:nvSpPr>
      <dsp:spPr>
        <a:xfrm>
          <a:off x="594797" y="51638"/>
          <a:ext cx="7638584" cy="3168173"/>
        </a:xfrm>
        <a:prstGeom prst="funnel">
          <a:avLst/>
        </a:prstGeom>
        <a:solidFill>
          <a:schemeClr val="accent2">
            <a:lumMod val="75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uk-UA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uk-UA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C0E981-4E7E-4EEC-A94F-EE8ABD1CEDA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098CF-8E72-4D78-A284-5D8CBF2A07B4}" type="slidenum">
              <a:rPr lang="uk-UA"/>
              <a:pPr/>
              <a:t>4</a:t>
            </a:fld>
            <a:endParaRPr lang="uk-UA"/>
          </a:p>
        </p:txBody>
      </p:sp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008411-83F5-412C-AF16-0F97FB81DA2B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769-C0AD-4FFE-879E-351287424654}" type="slidenum">
              <a:rPr lang="uk-UA"/>
              <a:pPr/>
              <a:t>17</a:t>
            </a:fld>
            <a:endParaRPr lang="uk-UA"/>
          </a:p>
        </p:txBody>
      </p:sp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endParaRPr lang="uk-UA"/>
          </a:p>
          <a:p>
            <a:pPr algn="ctr">
              <a:spcBef>
                <a:spcPct val="0"/>
              </a:spcBef>
            </a:pPr>
            <a:r>
              <a:rPr lang="uk-UA"/>
              <a:t> </a:t>
            </a:r>
          </a:p>
          <a:p>
            <a:pPr algn="ctr">
              <a:spcBef>
                <a:spcPct val="0"/>
              </a:spcBef>
            </a:pPr>
            <a:endParaRPr lang="uk-UA"/>
          </a:p>
          <a:p>
            <a:pPr algn="ctr"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ED1E9D-6418-4A46-A760-0C8C12718C4A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6D276-DB44-4AB8-AF32-1F5BA99DED4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34199-6F9C-4723-BC11-D72EAD13772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A98B3-2276-4465-A3D9-4306B6CC89E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0BE14-6D7B-430F-9F1F-504B32EC9D2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399C-BEE8-4589-B867-2AECB87E68F6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81477-EFE4-4656-83B0-29678942C2BB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E6A6C-B63A-455B-81BA-FCAA175F11C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A99B7-5F88-4345-9CFD-CABBC1598F7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23C5-9FE8-4229-9222-B28BF7F056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6857F-61D6-446D-BFAA-B5B117ADF38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B034C-DE9F-4F12-BB96-6DD77B20D95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B9FBF7-3C69-4379-BEBD-F284CC93710A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2656"/>
            <a:ext cx="5472608" cy="3456384"/>
          </a:xfrm>
        </p:spPr>
        <p:txBody>
          <a:bodyPr/>
          <a:lstStyle/>
          <a:p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Презентація педагогічного досвіду</a:t>
            </a:r>
          </a:p>
          <a:p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вчителя початкових класів Борщівського НВК “ЗНЗ 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III</a:t>
            </a:r>
            <a:r>
              <a:rPr lang="ru-RU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ступенів №</a:t>
            </a:r>
            <a:r>
              <a:rPr lang="en-US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uk-UA" sz="2800" b="1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гімназія</a:t>
            </a:r>
            <a:endParaRPr lang="uk-UA" sz="2800" b="1" i="1" dirty="0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uk-UA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ім. </a:t>
            </a:r>
            <a:r>
              <a:rPr lang="uk-UA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uk-UA" sz="2800" b="1" i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Андріяшика”</a:t>
            </a:r>
            <a:endParaRPr lang="uk-UA" sz="28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uk-UA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Фурман Анни Романівни</a:t>
            </a:r>
          </a:p>
        </p:txBody>
      </p:sp>
      <p:pic>
        <p:nvPicPr>
          <p:cNvPr id="57348" name="Picture 4" descr="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652963"/>
            <a:ext cx="2609850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49" name="Picture 5" descr="image?t=3&amp;bid=812462526391&amp;id=804736982199&amp;plc=WEB&amp;tkn=*Z2noU_PswbhMDFt_hKNl0BAsq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350896"/>
            <a:ext cx="3344317" cy="4247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0"/>
            <a:ext cx="80844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Вправи на подолання регресії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7425" y="865187"/>
            <a:ext cx="13740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лінійка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905000"/>
            <a:ext cx="52053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Ритмічне постукування олівцем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1447800"/>
            <a:ext cx="378635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Читання складних слів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550" y="2478087"/>
            <a:ext cx="808442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Вправи на розширення кута зору та розвиток антиципації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9925" y="3913187"/>
            <a:ext cx="329096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Картки з пірамідами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5162" y="4595812"/>
            <a:ext cx="497758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Слова з пропущеними буквами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1726" y="5208587"/>
            <a:ext cx="544399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 Речення з пропущеними словами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7188" name="Picture 20" descr="school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609600"/>
            <a:ext cx="1219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6" descr="cde057891a9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9778" flipH="1">
            <a:off x="-914400" y="1066800"/>
            <a:ext cx="6635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8" descr="https://encrypted-tbn2.gstatic.com/images?q=tbn:ANd9GcRuVO_YuqwQ55QutP5nX0assBn5AcQ0trnxE-647YJT1GoJAa5N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066800"/>
            <a:ext cx="1800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0405E-6 L 0.69461 0.0046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175" y="115888"/>
            <a:ext cx="808442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Ігри які сприяють розвиткові антиципації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4869160"/>
            <a:ext cx="283449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” віднови слова ”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068960"/>
            <a:ext cx="2379176" cy="400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” Хто більше? ”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005064"/>
            <a:ext cx="2260361" cy="4001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” Розвідники ”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861048"/>
            <a:ext cx="28150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” Знайди пеньок ”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27658" name="Picture 10" descr="DSCF7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6932">
            <a:off x="6984464" y="1379983"/>
            <a:ext cx="1524000" cy="2286000"/>
          </a:xfrm>
          <a:prstGeom prst="rect">
            <a:avLst/>
          </a:prstGeom>
          <a:noFill/>
        </p:spPr>
      </p:pic>
      <p:pic>
        <p:nvPicPr>
          <p:cNvPr id="27659" name="Picture 11" descr="DSCF75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30221">
            <a:off x="971600" y="1556792"/>
            <a:ext cx="167163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0"/>
            <a:ext cx="80844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Зорові  -   диктанти  -   слухові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9025" y="1928812"/>
            <a:ext cx="4268797" cy="4001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- повторити       про       себе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81400" y="2590800"/>
            <a:ext cx="18163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- записати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18796" y="3581400"/>
            <a:ext cx="2551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9227" name="Picture 7" descr="F:\Гурова О\анимации\0000890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53601">
            <a:off x="6781800" y="3733800"/>
            <a:ext cx="1636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00" y="1042988"/>
            <a:ext cx="1585913" cy="657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38200" y="1066800"/>
            <a:ext cx="198137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- прочитати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24600" y="1066800"/>
            <a:ext cx="21674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- прослухати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cxnSp>
        <p:nvCxnSpPr>
          <p:cNvPr id="20" name="Прямая со стрелкой 19"/>
          <p:cNvCxnSpPr>
            <a:cxnSpLocks noChangeShapeType="1"/>
            <a:endCxn id="16" idx="0"/>
          </p:cNvCxnSpPr>
          <p:nvPr/>
        </p:nvCxnSpPr>
        <p:spPr bwMode="auto">
          <a:xfrm>
            <a:off x="1447800" y="685800"/>
            <a:ext cx="3810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cxnSp>
        <p:nvCxnSpPr>
          <p:cNvPr id="26" name="Прямая со стрелкой 25"/>
          <p:cNvCxnSpPr>
            <a:cxnSpLocks noChangeShapeType="1"/>
          </p:cNvCxnSpPr>
          <p:nvPr/>
        </p:nvCxnSpPr>
        <p:spPr bwMode="auto">
          <a:xfrm rot="5400000">
            <a:off x="7048500" y="6477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sp>
        <p:nvSpPr>
          <p:cNvPr id="33" name="Прямоугольник 32"/>
          <p:cNvSpPr/>
          <p:nvPr/>
        </p:nvSpPr>
        <p:spPr>
          <a:xfrm>
            <a:off x="1983246" y="5594736"/>
            <a:ext cx="5729473" cy="6365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Зростання швидкості читання на 30 – 40 слів за хв.</a:t>
            </a:r>
            <a:endParaRPr lang="ru-RU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2" name="Прямая со стрелкой 19"/>
          <p:cNvCxnSpPr>
            <a:cxnSpLocks noChangeShapeType="1"/>
          </p:cNvCxnSpPr>
          <p:nvPr/>
        </p:nvCxnSpPr>
        <p:spPr bwMode="auto">
          <a:xfrm>
            <a:off x="2362200" y="1447800"/>
            <a:ext cx="3810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cxnSp>
        <p:nvCxnSpPr>
          <p:cNvPr id="3" name="Прямая со стрелкой 19"/>
          <p:cNvCxnSpPr>
            <a:cxnSpLocks noChangeShapeType="1"/>
          </p:cNvCxnSpPr>
          <p:nvPr/>
        </p:nvCxnSpPr>
        <p:spPr bwMode="auto">
          <a:xfrm>
            <a:off x="3276600" y="2286000"/>
            <a:ext cx="3810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cxnSp>
        <p:nvCxnSpPr>
          <p:cNvPr id="4" name="Прямая со стрелкой 25"/>
          <p:cNvCxnSpPr>
            <a:cxnSpLocks noChangeShapeType="1"/>
          </p:cNvCxnSpPr>
          <p:nvPr/>
        </p:nvCxnSpPr>
        <p:spPr bwMode="auto">
          <a:xfrm rot="5400000">
            <a:off x="6362700" y="14859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cxnSp>
        <p:nvCxnSpPr>
          <p:cNvPr id="5" name="Прямая со стрелкой 25"/>
          <p:cNvCxnSpPr>
            <a:cxnSpLocks noChangeShapeType="1"/>
          </p:cNvCxnSpPr>
          <p:nvPr/>
        </p:nvCxnSpPr>
        <p:spPr bwMode="auto">
          <a:xfrm rot="5400000">
            <a:off x="5372100" y="2324100"/>
            <a:ext cx="457200" cy="381000"/>
          </a:xfrm>
          <a:prstGeom prst="straightConnector1">
            <a:avLst/>
          </a:prstGeom>
          <a:noFill/>
          <a:ln w="50800" algn="ctr">
            <a:solidFill>
              <a:srgbClr val="B6DCDF"/>
            </a:solidFill>
            <a:round/>
            <a:headEnd/>
            <a:tailEnd type="stealth" w="med" len="med"/>
          </a:ln>
        </p:spPr>
      </p:cxnSp>
      <p:pic>
        <p:nvPicPr>
          <p:cNvPr id="26644" name="Picture 20" descr="DSCF75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068960"/>
            <a:ext cx="2592288" cy="20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0"/>
            <a:ext cx="8084421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Використання на уроках складових таблиць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1676400"/>
            <a:ext cx="476425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Т. 1  “ читаємо самі ” - основна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graphicFrame>
        <p:nvGraphicFramePr>
          <p:cNvPr id="10315" name="Group 75"/>
          <p:cNvGraphicFramePr>
            <a:graphicFrameLocks noGrp="1"/>
          </p:cNvGraphicFramePr>
          <p:nvPr/>
        </p:nvGraphicFramePr>
        <p:xfrm>
          <a:off x="1857356" y="3714752"/>
          <a:ext cx="5738813" cy="1139825"/>
        </p:xfrm>
        <a:graphic>
          <a:graphicData uri="http://schemas.openxmlformats.org/drawingml/2006/table">
            <a:tbl>
              <a:tblPr/>
              <a:tblGrid>
                <a:gridCol w="730250"/>
                <a:gridCol w="847725"/>
                <a:gridCol w="831850"/>
                <a:gridCol w="847725"/>
                <a:gridCol w="785813"/>
                <a:gridCol w="846137"/>
                <a:gridCol w="849313"/>
              </a:tblGrid>
              <a:tr h="227965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endParaRPr kumimoji="0" lang="uk-UA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ВІ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796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ІВ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52475" algn="l"/>
                          <a:tab pos="1874838" algn="l"/>
                        </a:tabLst>
                      </a:pPr>
                      <a:r>
                        <a:rPr kumimoji="0" lang="uk-UA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2328" marR="623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chool08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6601">
            <a:off x="179388" y="5589588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0"/>
            <a:ext cx="808442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Результати техніки читання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95288" y="1484313"/>
          <a:ext cx="5181600" cy="4011612"/>
        </p:xfrm>
        <a:graphic>
          <a:graphicData uri="http://schemas.openxmlformats.org/presentationml/2006/ole">
            <p:oleObj spid="_x0000_s19462" name="Диаграмма" r:id="rId4" imgW="6096000" imgH="4067175" progId="MSGraph.Chart.8">
              <p:embed followColorScheme="full"/>
            </p:oleObj>
          </a:graphicData>
        </a:graphic>
      </p:graphicFrame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990600" y="990600"/>
            <a:ext cx="2895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Спосіб читання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5638800" y="91440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Правильність </a:t>
            </a: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4648200" y="1447800"/>
          <a:ext cx="5181600" cy="4095750"/>
        </p:xfrm>
        <a:graphic>
          <a:graphicData uri="http://schemas.openxmlformats.org/presentationml/2006/ole">
            <p:oleObj spid="_x0000_s19465" name="Диаграмма" r:id="rId5" imgW="6096000" imgH="4067175" progId="MSGraph.Chart.8">
              <p:embed followColorScheme="full"/>
            </p:oleObj>
          </a:graphicData>
        </a:graphic>
      </p:graphicFrame>
      <p:pic>
        <p:nvPicPr>
          <p:cNvPr id="19466" name="Picture 2" descr="school08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6601">
            <a:off x="179388" y="5589588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321" grpId="0"/>
      <p:bldP spid="13322" grpId="0" animBg="1"/>
      <p:bldP spid="13323" grpId="0" animBg="1"/>
      <p:bldOleChart spid="133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chool08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71600" y="620688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Швидкість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00"/>
              </a:solidFill>
              <a:latin typeface="Georgia"/>
            </a:endParaRPr>
          </a:p>
        </p:txBody>
      </p:sp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67544" y="1268760"/>
          <a:ext cx="4724400" cy="3200400"/>
        </p:xfrm>
        <a:graphic>
          <a:graphicData uri="http://schemas.openxmlformats.org/presentationml/2006/ole">
            <p:oleObj spid="_x0000_s20486" name="Диаграмма" r:id="rId4" imgW="6096000" imgH="4067175" progId="MSGraph.Chart.8">
              <p:embed followColorScheme="full"/>
            </p:oleObj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4860032" y="2780928"/>
          <a:ext cx="4724400" cy="3200400"/>
        </p:xfrm>
        <a:graphic>
          <a:graphicData uri="http://schemas.openxmlformats.org/presentationml/2006/ole">
            <p:oleObj spid="_x0000_s20487" name="Диаграмма" r:id="rId5" imgW="6096000" imgH="4067175" progId="MSGraph.Chart.8">
              <p:embed followColorScheme="full"/>
            </p:oleObj>
          </a:graphicData>
        </a:graphic>
      </p:graphicFrame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5724128" y="1988840"/>
            <a:ext cx="2286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Розуміння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933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OleChart spid="14346" grpId="0"/>
      <p:bldOleChart spid="14347" grpId="0"/>
      <p:bldP spid="143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847708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Творчі вправи та завдання</a:t>
            </a:r>
            <a:endParaRPr lang="ru-RU" sz="48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6858000" y="4214813"/>
            <a:ext cx="71438" cy="460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72250" y="2286000"/>
            <a:ext cx="46038" cy="4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>
            <a:off x="5857884" y="2714620"/>
            <a:ext cx="2571768" cy="1928826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Розробки уроків з використанням  творчих вправ та завдань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857884" y="1142984"/>
            <a:ext cx="2500330" cy="1485904"/>
          </a:xfrm>
          <a:prstGeom prst="wave">
            <a:avLst>
              <a:gd name="adj1" fmla="val 12500"/>
              <a:gd name="adj2" fmla="val 7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Картки для індивідуального навчання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58000" y="5286375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ертикальный свиток 11"/>
          <p:cNvSpPr/>
          <p:nvPr/>
        </p:nvSpPr>
        <p:spPr>
          <a:xfrm>
            <a:off x="0" y="1143000"/>
            <a:ext cx="5500688" cy="5357813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77347" y="2117715"/>
            <a:ext cx="3857734" cy="2690818"/>
          </a:xfrm>
          <a:noFill/>
          <a:ln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2000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Застосування творчих вправ</a:t>
            </a:r>
          </a:p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2000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та завдань на уроках дає поштовх до розвитку учня, що передбачає поступове зростання його організаційної й розумової самостійності, стимулювання уяви, інтересу до книг, творів мистецтва, природи,тобто розвиток особистості в цілому.</a:t>
            </a:r>
            <a:endParaRPr lang="ru-RU" sz="2000" kern="12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0906" name="Picture 10" descr="DSCF0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868863"/>
            <a:ext cx="2524125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85786" y="214290"/>
            <a:ext cx="7572428" cy="1428760"/>
          </a:xfrm>
          <a:solidFill>
            <a:schemeClr val="accent6">
              <a:lumMod val="60000"/>
              <a:lumOff val="40000"/>
              <a:alpha val="0"/>
            </a:schemeClr>
          </a:solidFill>
          <a:ln>
            <a:solidFill>
              <a:schemeClr val="accent3">
                <a:satMod val="120000"/>
              </a:schemeClr>
            </a:solidFill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 </a:t>
            </a:r>
            <a:r>
              <a:rPr lang="uk-UA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</a:t>
            </a:r>
            <a:r>
              <a:rPr lang="en-US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i="1" kern="1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ютерних</a:t>
            </a:r>
            <a:r>
              <a:rPr lang="uk-UA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технологій</a:t>
            </a:r>
            <a: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sz="36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357188" y="4357688"/>
            <a:ext cx="2203450" cy="1428750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Метод проектів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Блок-схема: несколько документов 24"/>
          <p:cNvSpPr/>
          <p:nvPr/>
        </p:nvSpPr>
        <p:spPr>
          <a:xfrm>
            <a:off x="357188" y="2000250"/>
            <a:ext cx="2357437" cy="1857375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Розробки уроків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з використанням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комп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</a:rPr>
              <a:t>ютерних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 технологій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286125" y="1714500"/>
            <a:ext cx="5214938" cy="51435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4294967295"/>
          </p:nvPr>
        </p:nvSpPr>
        <p:spPr>
          <a:xfrm>
            <a:off x="3347864" y="2760657"/>
            <a:ext cx="5040560" cy="3214711"/>
          </a:xfrm>
          <a:noFill/>
          <a:ln/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uk-UA" sz="3300" i="1" kern="1200" dirty="0">
              <a:ln w="18415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Неможливо уявити сучасну успішну</a:t>
            </a:r>
          </a:p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людину, яка б не оволоділа </a:t>
            </a:r>
            <a:r>
              <a:rPr lang="uk-UA" sz="8000" i="1" kern="12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комп</a:t>
            </a:r>
            <a:r>
              <a:rPr lang="en-US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8000" i="1" kern="12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ютером</a:t>
            </a:r>
            <a:r>
              <a:rPr lang="uk-UA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Школа має готувати майбутнє покоління відповідно до вимог часу.</a:t>
            </a:r>
          </a:p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Застосування </a:t>
            </a:r>
            <a:r>
              <a:rPr lang="uk-UA" sz="8000" i="1" kern="12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комп</a:t>
            </a:r>
            <a:r>
              <a:rPr lang="en-US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’</a:t>
            </a:r>
            <a:r>
              <a:rPr lang="uk-UA" sz="8000" i="1" kern="1200" dirty="0" err="1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ютерних</a:t>
            </a:r>
            <a:r>
              <a:rPr lang="uk-UA" sz="8000" i="1" kern="1200" dirty="0">
                <a:ln w="1841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 технологій  допомагає уникнути буденності в процесі навчання, допомагає унаочнити нові поняття , підтримує інтерес до навчання, носить творчий характер як для вчителя, так і для учня.</a:t>
            </a:r>
          </a:p>
          <a:p>
            <a:pPr algn="ctr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8000" i="1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8350" y="1196975"/>
            <a:ext cx="298450" cy="220663"/>
          </a:xfrm>
        </p:spPr>
        <p:txBody>
          <a:bodyPr/>
          <a:lstStyle/>
          <a:p>
            <a:endParaRPr lang="ru-RU" sz="4000"/>
          </a:p>
        </p:txBody>
      </p:sp>
      <p:graphicFrame>
        <p:nvGraphicFramePr>
          <p:cNvPr id="7" name="Схема 6"/>
          <p:cNvGraphicFramePr/>
          <p:nvPr/>
        </p:nvGraphicFramePr>
        <p:xfrm>
          <a:off x="4228406" y="337492"/>
          <a:ext cx="4416151" cy="2464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5781" name="Picture 5" descr="image?t=52&amp;bid=481091194551&amp;id=481091194551&amp;plc=WEB&amp;tkn=*AfYhzkIcRW8zXeNGbpA5IWIvmF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933056"/>
            <a:ext cx="2737048" cy="273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82" name="Picture 6" descr="image?t=52&amp;bid=406601916599&amp;id=406601916599&amp;plc=WEB&amp;tkn=*gOcWy9Kj0ZkyBtg_RMri2jwN1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36912"/>
            <a:ext cx="2541265" cy="254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783" name="Picture 7" descr="DSCF75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2924944"/>
            <a:ext cx="2540329" cy="1799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20959815">
            <a:off x="0" y="404664"/>
            <a:ext cx="36514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Інновації в професійній діяльності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75786" name="Picture 10" descr="DSCF22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759856"/>
            <a:ext cx="2088827" cy="309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87824" y="1700808"/>
            <a:ext cx="5554662" cy="3776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dirty="0">
                <a:solidFill>
                  <a:srgbClr val="990000"/>
                </a:solidFill>
              </a:rPr>
              <a:t>Без знання психологічних особливостей учнів, їх інтересів важко правильно побудувати навчально-виховний процес, знайти підхід до кожної дитини. Допомагає виявити ці особливості анкетування, інтерпретувавши результати яких, можна  краще пізнати дитину, причини її поведінки. </a:t>
            </a:r>
          </a:p>
          <a:p>
            <a:pPr>
              <a:lnSpc>
                <a:spcPct val="80000"/>
              </a:lnSpc>
            </a:pPr>
            <a:r>
              <a:rPr lang="uk-UA" sz="1800" dirty="0">
                <a:solidFill>
                  <a:srgbClr val="990000"/>
                </a:solidFill>
              </a:rPr>
              <a:t>		Немало важливим є співпраця та співтворчість учня та вчителя. Головною дійовою особою навчального процесу є учень. Задача вчителя – простежити динаміку його розвитку, визначити особисті переваги у роботі з навчальним матеріалом, тобто пізнати учня як особистість, розкрити та розвинути його індивідуальні здібності. </a:t>
            </a:r>
          </a:p>
          <a:p>
            <a:pPr>
              <a:lnSpc>
                <a:spcPct val="80000"/>
              </a:lnSpc>
            </a:pPr>
            <a:endParaRPr lang="uk-UA" sz="1800" dirty="0">
              <a:solidFill>
                <a:srgbClr val="990000"/>
              </a:solidFill>
            </a:endParaRPr>
          </a:p>
        </p:txBody>
      </p:sp>
      <p:pic>
        <p:nvPicPr>
          <p:cNvPr id="6" name="Picture 4" descr="DSCF2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1431">
            <a:off x="114088" y="3565292"/>
            <a:ext cx="3161607" cy="2687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500042"/>
            <a:ext cx="80901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Дослідницька діяльність</a:t>
            </a:r>
            <a:endParaRPr lang="ru-RU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20650" y="1130300"/>
            <a:ext cx="8623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i="1">
                <a:solidFill>
                  <a:srgbClr val="993300"/>
                </a:solidFill>
                <a:latin typeface="Century Gothic" pitchFamily="34" charset="0"/>
              </a:rPr>
              <a:t>Щоб мати право навчати, </a:t>
            </a:r>
            <a:endParaRPr lang="en-US" sz="2400" b="1" i="1">
              <a:solidFill>
                <a:srgbClr val="993300"/>
              </a:solidFill>
              <a:latin typeface="Century Gothic" pitchFamily="34" charset="0"/>
            </a:endParaRPr>
          </a:p>
          <a:p>
            <a:pPr algn="ctr"/>
            <a:r>
              <a:rPr lang="uk-UA" sz="2400" b="1" i="1">
                <a:solidFill>
                  <a:srgbClr val="993300"/>
                </a:solidFill>
                <a:latin typeface="Century Gothic" pitchFamily="34" charset="0"/>
              </a:rPr>
              <a:t>треба постійно навчатися самому</a:t>
            </a:r>
            <a:r>
              <a:rPr lang="uk-UA" sz="2400" b="1" i="1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752600" y="1981200"/>
            <a:ext cx="5105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Час змінюється… У моїй професії в ХХ</a:t>
            </a:r>
            <a:r>
              <a:rPr lang="en-US" sz="2000" b="1" i="1">
                <a:solidFill>
                  <a:srgbClr val="993300"/>
                </a:solidFill>
                <a:latin typeface="Times New Roman" pitchFamily="18" charset="0"/>
              </a:rPr>
              <a:t>I</a:t>
            </a:r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 столітті може змінитися багато чого. З</a:t>
            </a:r>
            <a:r>
              <a:rPr lang="en-US" sz="2000" b="1" i="1">
                <a:solidFill>
                  <a:srgbClr val="993300"/>
                </a:solidFill>
                <a:latin typeface="Times New Roman" pitchFamily="18" charset="0"/>
              </a:rPr>
              <a:t>’</a:t>
            </a:r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являються електронні журнали, </a:t>
            </a:r>
          </a:p>
          <a:p>
            <a:pPr algn="just"/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інтерактивні дошки, електронними стають підручники.</a:t>
            </a:r>
          </a:p>
          <a:p>
            <a:pPr algn="just"/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Але учитель – це незмінно.</a:t>
            </a:r>
          </a:p>
          <a:p>
            <a:pPr algn="just"/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І задачі перед учителем залишаються важливі:</a:t>
            </a:r>
          </a:p>
          <a:p>
            <a:pPr algn="just">
              <a:buFontTx/>
              <a:buChar char="-"/>
            </a:pPr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 дати глибокі та міцні знання;</a:t>
            </a:r>
          </a:p>
          <a:p>
            <a:pPr algn="just">
              <a:buFontTx/>
              <a:buChar char="-"/>
            </a:pPr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 викликати цікавість до навчання;</a:t>
            </a:r>
          </a:p>
          <a:p>
            <a:pPr algn="just">
              <a:buFontTx/>
              <a:buChar char="-"/>
            </a:pPr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 сприяти творчому розвитку кожного</a:t>
            </a:r>
          </a:p>
          <a:p>
            <a:pPr algn="just"/>
            <a:r>
              <a:rPr lang="uk-UA" sz="2000" b="1" i="1">
                <a:solidFill>
                  <a:srgbClr val="993300"/>
                </a:solidFill>
                <a:latin typeface="Times New Roman" pitchFamily="18" charset="0"/>
              </a:rPr>
              <a:t>                           учня.</a:t>
            </a:r>
          </a:p>
        </p:txBody>
      </p:sp>
      <p:pic>
        <p:nvPicPr>
          <p:cNvPr id="3076" name="Рисунок 7" descr="https://encrypted-tbn2.gstatic.com/images?q=tbn:ANd9GcQrCJLkljdNDB1Lu0KVhFYndHtEFtqkfN2r-aoQM817UV0VJKwu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67059">
            <a:off x="6324600" y="4267200"/>
            <a:ext cx="1125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 descr="school08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26601">
            <a:off x="179388" y="5589588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14414" y="188640"/>
            <a:ext cx="6500858" cy="838200"/>
          </a:xfrm>
          <a:solidFill>
            <a:schemeClr val="accent6">
              <a:lumMod val="60000"/>
              <a:lumOff val="40000"/>
              <a:alpha val="0"/>
            </a:schemeClr>
          </a:solidFill>
          <a:ln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Виховна діяльність</a:t>
            </a:r>
            <a:endParaRPr lang="ru-RU" sz="4800" b="1" i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714876" y="1643050"/>
            <a:ext cx="4071966" cy="2857520"/>
          </a:xfrm>
          <a:prstGeom prst="verticalScroll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Фізичний розвиток та удосконалення особистості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 загальнолюдських, моральних цінностей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 – правове виховання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68613" name="Picture 5" descr="DSCF1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008263" cy="237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14" name="Picture 6" descr="DSCF2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556926"/>
            <a:ext cx="2303710" cy="230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15" name="Picture 7" descr="DSCF33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9" y="4221162"/>
            <a:ext cx="2700767" cy="2016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16" name="Picture 8" descr="DSCF69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4" y="4508500"/>
            <a:ext cx="2736453" cy="2174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4499992" y="2996952"/>
            <a:ext cx="24193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Творча</a:t>
            </a:r>
            <a:r>
              <a:rPr lang="ru-RU" sz="2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2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активність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23850" y="404813"/>
            <a:ext cx="403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600" b="1" i="1" dirty="0">
                <a:solidFill>
                  <a:srgbClr val="990000"/>
                </a:solidFill>
              </a:rPr>
              <a:t>Проблема над якою працюю:</a:t>
            </a:r>
            <a:r>
              <a:rPr lang="uk-UA" sz="1600" i="1" dirty="0">
                <a:solidFill>
                  <a:srgbClr val="990000"/>
                </a:solidFill>
              </a:rPr>
              <a:t> </a:t>
            </a:r>
            <a:r>
              <a:rPr lang="uk-UA" sz="1600" i="1" dirty="0" err="1">
                <a:solidFill>
                  <a:srgbClr val="990000"/>
                </a:solidFill>
              </a:rPr>
              <a:t>“</a:t>
            </a:r>
            <a:r>
              <a:rPr lang="uk-UA" sz="1600" b="1" i="1" dirty="0" err="1">
                <a:solidFill>
                  <a:srgbClr val="990000"/>
                </a:solidFill>
              </a:rPr>
              <a:t>Роль</a:t>
            </a:r>
            <a:r>
              <a:rPr lang="uk-UA" sz="1600" b="1" i="1" dirty="0">
                <a:solidFill>
                  <a:srgbClr val="990000"/>
                </a:solidFill>
              </a:rPr>
              <a:t> комп’ютерних технологій  як засіб  вдосконалення читацьких навичок молодших школярів  на уроках </a:t>
            </a:r>
            <a:r>
              <a:rPr lang="uk-UA" sz="1600" b="1" i="1" dirty="0" err="1">
                <a:solidFill>
                  <a:srgbClr val="990000"/>
                </a:solidFill>
              </a:rPr>
              <a:t>читання”</a:t>
            </a:r>
            <a:endParaRPr lang="uk-UA" sz="1600" b="1" i="1" dirty="0">
              <a:solidFill>
                <a:srgbClr val="990000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139952" y="3933056"/>
            <a:ext cx="4105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>
                <a:solidFill>
                  <a:srgbClr val="990000"/>
                </a:solidFill>
              </a:rPr>
              <a:t>Виступи на педагогічних радах “</a:t>
            </a:r>
            <a:r>
              <a:rPr lang="ru-RU" sz="1600" b="1" i="1" dirty="0" err="1">
                <a:solidFill>
                  <a:srgbClr val="990000"/>
                </a:solidFill>
              </a:rPr>
              <a:t>Інноваційні</a:t>
            </a:r>
            <a:r>
              <a:rPr lang="ru-RU" sz="1600" b="1" i="1" dirty="0">
                <a:solidFill>
                  <a:srgbClr val="990000"/>
                </a:solidFill>
              </a:rPr>
              <a:t> </a:t>
            </a:r>
            <a:r>
              <a:rPr lang="ru-RU" sz="1600" b="1" i="1" dirty="0" err="1">
                <a:solidFill>
                  <a:srgbClr val="990000"/>
                </a:solidFill>
              </a:rPr>
              <a:t>технології</a:t>
            </a:r>
            <a:r>
              <a:rPr lang="ru-RU" sz="1600" b="1" i="1" dirty="0">
                <a:solidFill>
                  <a:srgbClr val="990000"/>
                </a:solidFill>
              </a:rPr>
              <a:t> </a:t>
            </a:r>
            <a:r>
              <a:rPr lang="ru-RU" sz="1600" b="1" i="1" dirty="0" err="1">
                <a:solidFill>
                  <a:srgbClr val="990000"/>
                </a:solidFill>
              </a:rPr>
              <a:t>вдосконалення</a:t>
            </a:r>
            <a:r>
              <a:rPr lang="ru-RU" sz="1600" b="1" i="1" dirty="0">
                <a:solidFill>
                  <a:srgbClr val="990000"/>
                </a:solidFill>
              </a:rPr>
              <a:t> </a:t>
            </a:r>
            <a:r>
              <a:rPr lang="ru-RU" sz="1600" b="1" i="1" dirty="0" err="1">
                <a:solidFill>
                  <a:srgbClr val="990000"/>
                </a:solidFill>
              </a:rPr>
              <a:t>техніки</a:t>
            </a:r>
            <a:r>
              <a:rPr lang="ru-RU" sz="1600" b="1" i="1" dirty="0">
                <a:solidFill>
                  <a:srgbClr val="990000"/>
                </a:solidFill>
              </a:rPr>
              <a:t> </a:t>
            </a:r>
            <a:r>
              <a:rPr lang="ru-RU" sz="1600" b="1" i="1" dirty="0" err="1">
                <a:solidFill>
                  <a:srgbClr val="990000"/>
                </a:solidFill>
              </a:rPr>
              <a:t>читання</a:t>
            </a:r>
            <a:r>
              <a:rPr lang="ru-RU" sz="1600" b="1" i="1" dirty="0">
                <a:solidFill>
                  <a:srgbClr val="990000"/>
                </a:solidFill>
              </a:rPr>
              <a:t> </a:t>
            </a:r>
            <a:r>
              <a:rPr lang="uk-UA" sz="1600" b="1" i="1" dirty="0">
                <a:solidFill>
                  <a:srgbClr val="990000"/>
                </a:solidFill>
              </a:rPr>
              <a:t>молодших </a:t>
            </a:r>
            <a:r>
              <a:rPr lang="uk-UA" sz="1600" b="1" i="1" dirty="0" err="1">
                <a:solidFill>
                  <a:srgbClr val="990000"/>
                </a:solidFill>
              </a:rPr>
              <a:t>школярів</a:t>
            </a:r>
            <a:r>
              <a:rPr lang="uk-UA" sz="1600" b="1" i="1" dirty="0" err="1"/>
              <a:t>”</a:t>
            </a:r>
            <a:endParaRPr lang="ru-RU" sz="1600" b="1" i="1" dirty="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716016" y="1124744"/>
            <a:ext cx="3822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>
                <a:solidFill>
                  <a:srgbClr val="990000"/>
                </a:solidFill>
              </a:rPr>
              <a:t>Керівник творчої групи «Читання – віконце у світ».</a:t>
            </a:r>
            <a:endParaRPr lang="ru-RU" sz="1600" b="1" i="1" dirty="0">
              <a:solidFill>
                <a:srgbClr val="990000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51520" y="4797152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>
                <a:solidFill>
                  <a:srgbClr val="990000"/>
                </a:solidFill>
              </a:rPr>
              <a:t>Проходження курсів </a:t>
            </a:r>
          </a:p>
          <a:p>
            <a:r>
              <a:rPr lang="uk-UA" sz="1600" b="1" i="1" dirty="0">
                <a:solidFill>
                  <a:srgbClr val="990000"/>
                </a:solidFill>
              </a:rPr>
              <a:t>“</a:t>
            </a:r>
            <a:r>
              <a:rPr lang="en-US" sz="1600" b="1" i="1" dirty="0">
                <a:solidFill>
                  <a:srgbClr val="990000"/>
                </a:solidFill>
              </a:rPr>
              <a:t>Intel</a:t>
            </a:r>
            <a:r>
              <a:rPr lang="uk-UA" sz="1600" b="1" i="1" dirty="0">
                <a:solidFill>
                  <a:srgbClr val="990000"/>
                </a:solidFill>
              </a:rPr>
              <a:t> Навчання для </a:t>
            </a:r>
            <a:r>
              <a:rPr lang="uk-UA" sz="1600" b="1" i="1" dirty="0" err="1">
                <a:solidFill>
                  <a:srgbClr val="990000"/>
                </a:solidFill>
              </a:rPr>
              <a:t>майбутнього”</a:t>
            </a:r>
            <a:r>
              <a:rPr lang="uk-UA" sz="1600" b="1" i="1" dirty="0">
                <a:solidFill>
                  <a:srgbClr val="990000"/>
                </a:solidFill>
              </a:rPr>
              <a:t> (2005 р)</a:t>
            </a: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4860032" y="5661248"/>
            <a:ext cx="36641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600" b="1" i="1" dirty="0">
                <a:solidFill>
                  <a:srgbClr val="990000"/>
                </a:solidFill>
              </a:rPr>
              <a:t>Відкриті уроки, виховні заходи, години спілкування</a:t>
            </a:r>
            <a:endParaRPr lang="ru-RU" sz="1600" b="1" i="1" dirty="0">
              <a:solidFill>
                <a:srgbClr val="990000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547664" y="2132856"/>
            <a:ext cx="5491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>
                <a:solidFill>
                  <a:srgbClr val="990000"/>
                </a:solidFill>
              </a:rPr>
              <a:t>Виступ на засіданнях методичного об’єднання вчителів початкових класів  на тему: «Як зробити урок цікавим»</a:t>
            </a:r>
            <a:endParaRPr lang="ru-RU" sz="1600" b="1" i="1" dirty="0">
              <a:solidFill>
                <a:srgbClr val="990000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23528" y="3573016"/>
            <a:ext cx="3357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b="1" i="1" dirty="0">
                <a:solidFill>
                  <a:srgbClr val="990000"/>
                </a:solidFill>
              </a:rPr>
              <a:t>Голова ПК Борщівського НВК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357166"/>
            <a:ext cx="8686800" cy="838200"/>
          </a:xfrm>
          <a:noFill/>
          <a:ln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Творчість вчителя – </a:t>
            </a:r>
            <a:r>
              <a:rPr lang="uk-UA" sz="32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uk-UA" sz="32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3200" b="1" i="1" kern="1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запорука </a:t>
            </a:r>
            <a:r>
              <a:rPr lang="uk-UA" sz="3200" b="1" i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успіхів учнів</a:t>
            </a:r>
            <a:endParaRPr lang="ru-RU" sz="3200" b="1" kern="1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76250"/>
            <a:ext cx="5759450" cy="1071563"/>
          </a:xfrm>
        </p:spPr>
        <p:txBody>
          <a:bodyPr/>
          <a:lstStyle/>
          <a:p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Вища</a:t>
            </a:r>
            <a:r>
              <a:rPr lang="en-US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педагогічна освіта</a:t>
            </a:r>
            <a:r>
              <a:rPr lang="ru-RU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i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body" idx="4294967295"/>
          </p:nvPr>
        </p:nvSpPr>
        <p:spPr>
          <a:xfrm flipH="1">
            <a:off x="468313" y="1844675"/>
            <a:ext cx="5724525" cy="4608513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uk-UA" sz="1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Рівенський державний педагогічний інститут </a:t>
            </a:r>
          </a:p>
          <a:p>
            <a:pPr marL="0" indent="0">
              <a:buFontTx/>
              <a:buNone/>
            </a:pPr>
            <a:r>
              <a:rPr lang="uk-UA" sz="1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ім. Д.З.Мануїльського ,1978 - 1982рр.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uk-UA" sz="1800" b="1" u="sng">
                <a:solidFill>
                  <a:srgbClr val="993300"/>
                </a:solidFill>
              </a:rPr>
              <a:t>Факультет:</a:t>
            </a:r>
            <a:r>
              <a:rPr lang="uk-UA" sz="1800" b="1">
                <a:solidFill>
                  <a:srgbClr val="993300"/>
                </a:solidFill>
              </a:rPr>
              <a:t> </a:t>
            </a:r>
            <a:r>
              <a:rPr lang="uk-UA" sz="1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педагогіка і методика початкового навчання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uk-UA" sz="1800" b="1" u="sng">
                <a:solidFill>
                  <a:srgbClr val="993300"/>
                </a:solidFill>
              </a:rPr>
              <a:t>Спеціальність:</a:t>
            </a:r>
            <a:r>
              <a:rPr lang="uk-UA" sz="1800" b="1">
                <a:solidFill>
                  <a:srgbClr val="993300"/>
                </a:solidFill>
              </a:rPr>
              <a:t> </a:t>
            </a:r>
            <a:r>
              <a:rPr lang="uk-UA" sz="18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вчитель початкових класів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uk-UA" sz="1800" b="1" i="1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4756" name="Picture 4" descr="DSCF2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349500"/>
            <a:ext cx="2305050" cy="1612900"/>
          </a:xfrm>
          <a:prstGeom prst="rect">
            <a:avLst/>
          </a:prstGeom>
          <a:noFill/>
        </p:spPr>
      </p:pic>
      <p:pic>
        <p:nvPicPr>
          <p:cNvPr id="7" name="Заголово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"/>
            <a:ext cx="6804248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95288" y="3500438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>
                <a:solidFill>
                  <a:srgbClr val="993300"/>
                </a:solidFill>
              </a:rPr>
              <a:t>Категорія: вища</a:t>
            </a:r>
          </a:p>
          <a:p>
            <a:r>
              <a:rPr lang="uk-UA" b="1" i="1">
                <a:solidFill>
                  <a:srgbClr val="993300"/>
                </a:solidFill>
              </a:rPr>
              <a:t>Звання: Старший вчитель</a:t>
            </a:r>
          </a:p>
          <a:p>
            <a:r>
              <a:rPr lang="uk-UA" b="1" i="1">
                <a:solidFill>
                  <a:srgbClr val="993300"/>
                </a:solidFill>
              </a:rPr>
              <a:t>Нагороди:Грамота районного відділу освіти,2010</a:t>
            </a:r>
          </a:p>
          <a:p>
            <a:r>
              <a:rPr lang="uk-UA" b="1" i="1">
                <a:solidFill>
                  <a:srgbClr val="993300"/>
                </a:solidFill>
              </a:rPr>
              <a:t>Грамота Борщівської РДА, 2011</a:t>
            </a:r>
          </a:p>
        </p:txBody>
      </p:sp>
      <p:pic>
        <p:nvPicPr>
          <p:cNvPr id="74759" name="Picture 7" descr="DSCF2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221163"/>
            <a:ext cx="1492250" cy="2159000"/>
          </a:xfrm>
          <a:prstGeom prst="rect">
            <a:avLst/>
          </a:prstGeom>
          <a:noFill/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95288" y="5013325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b="1" i="1">
                <a:solidFill>
                  <a:srgbClr val="993300"/>
                </a:solidFill>
              </a:rPr>
              <a:t>Курси підвищення кваліфікації:</a:t>
            </a:r>
          </a:p>
          <a:p>
            <a:r>
              <a:rPr lang="uk-UA" b="1" i="1">
                <a:solidFill>
                  <a:srgbClr val="993300"/>
                </a:solidFill>
              </a:rPr>
              <a:t>2016р, закінчила проблемно</a:t>
            </a:r>
            <a:endParaRPr lang="en-US" b="1" i="1">
              <a:solidFill>
                <a:srgbClr val="993300"/>
              </a:solidFill>
            </a:endParaRPr>
          </a:p>
          <a:p>
            <a:r>
              <a:rPr lang="uk-UA" b="1" i="1">
                <a:solidFill>
                  <a:srgbClr val="993300"/>
                </a:solidFill>
              </a:rPr>
              <a:t>тематичні курси “ Використання комп</a:t>
            </a:r>
            <a:r>
              <a:rPr lang="en-US" b="1" i="1">
                <a:solidFill>
                  <a:srgbClr val="993300"/>
                </a:solidFill>
              </a:rPr>
              <a:t>’</a:t>
            </a:r>
            <a:r>
              <a:rPr lang="uk-UA" b="1" i="1">
                <a:solidFill>
                  <a:srgbClr val="993300"/>
                </a:solidFill>
              </a:rPr>
              <a:t>ютерних технологій на уроках читання”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4346" y="4977992"/>
            <a:ext cx="2002546" cy="1479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428728" y="142852"/>
            <a:ext cx="6500858" cy="1219200"/>
          </a:xfrm>
          <a:solidFill>
            <a:srgbClr val="EFD567">
              <a:alpha val="0"/>
            </a:srgbClr>
          </a:solidFill>
          <a:ln/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i="1" kern="1200" cap="all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початкових класів</a:t>
            </a:r>
            <a:endParaRPr lang="ru-RU" b="1" i="1" kern="1200" cap="all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51521" y="1268760"/>
            <a:ext cx="5400599" cy="5904656"/>
          </a:xfrm>
          <a:prstGeom prst="horizontalScroll">
            <a:avLst/>
          </a:prstGeom>
          <a:solidFill>
            <a:srgbClr val="FFC6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67545" y="1988840"/>
            <a:ext cx="4608512" cy="3714777"/>
          </a:xfrm>
          <a:noFill/>
          <a:ln/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uk-UA" sz="1800" b="1" i="1" kern="1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uk-UA" sz="1800" b="1" i="1" kern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Навчитись уміння читати – головне завдання учнів початкової школи. Обравши проблему, я опрацювала велику кількість методичних порад щодо розвитку техніки читання, ознайомилася з методиками </a:t>
            </a:r>
            <a:r>
              <a:rPr lang="uk-UA" sz="1800" b="1" i="1" kern="1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Динги</a:t>
            </a:r>
            <a:r>
              <a:rPr lang="uk-UA" sz="1800" b="1" i="1" kern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sz="1800" b="1" i="1" kern="12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Федоренка</a:t>
            </a:r>
            <a:r>
              <a:rPr lang="uk-UA" sz="1800" b="1" i="1" kern="1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+mn-lt"/>
                <a:ea typeface="+mn-ea"/>
                <a:cs typeface="+mn-cs"/>
              </a:rPr>
              <a:t> , Зайцева і зрозуміла, що тільки системна робота  приведе до успіху. А тому планую використати у роботі найновіші підходи  для формування навичок правильного, свідомого і виразного читання. </a:t>
            </a:r>
          </a:p>
          <a:p>
            <a:pPr algn="just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uk-UA" sz="2000" b="1" i="1" kern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just" fontAlgn="auto"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000" b="1" i="1" kern="1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47" name="Picture 7" descr="DSCF7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3424726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9" name="Picture 7" descr="125891993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0"/>
            <a:ext cx="36115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5867400" y="1143000"/>
            <a:ext cx="2667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" Читання -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це віконце в світ,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найважливіший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інструмент навчання,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 воно має бути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 вільним, швидким -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лише тоді цей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інструмент буде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 готовий до дії."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5943600" y="4419600"/>
            <a:ext cx="2590800" cy="34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Georgia"/>
              </a:rPr>
              <a:t>В.О.Сухомлинський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971550" y="3068638"/>
            <a:ext cx="20478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Georgia"/>
              </a:rPr>
              <a:t>Провідна ідея досвіду</a:t>
            </a:r>
          </a:p>
        </p:txBody>
      </p:sp>
      <p:sp>
        <p:nvSpPr>
          <p:cNvPr id="32778" name="Line 1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WordArt 17"/>
          <p:cNvSpPr>
            <a:spLocks noChangeArrowheads="1" noChangeShapeType="1" noTextEdit="1"/>
          </p:cNvSpPr>
          <p:nvPr/>
        </p:nvSpPr>
        <p:spPr bwMode="auto">
          <a:xfrm>
            <a:off x="1187624" y="3573016"/>
            <a:ext cx="2876550" cy="374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навчити</a:t>
            </a:r>
            <a:r>
              <a:rPr lang="ru-RU" sz="2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 </a:t>
            </a:r>
            <a:r>
              <a:rPr lang="ru-RU" sz="2000" kern="10" dirty="0" err="1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дітей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 </a:t>
            </a:r>
            <a:r>
              <a:rPr lang="ru-RU" sz="2000" kern="10" dirty="0" err="1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вчитися</a:t>
            </a:r>
            <a:r>
              <a:rPr lang="ru-RU" sz="2000" kern="10" dirty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  <a:latin typeface="Georgia"/>
              </a:rPr>
              <a:t>,</a:t>
            </a:r>
          </a:p>
        </p:txBody>
      </p:sp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1547664" y="4077072"/>
            <a:ext cx="2733675" cy="5977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прищепити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 </a:t>
            </a:r>
            <a:r>
              <a:rPr lang="ru-RU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їм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 </a:t>
            </a:r>
            <a:r>
              <a:rPr lang="ru-RU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стійкий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eorgia"/>
            </a:endParaRPr>
          </a:p>
          <a:p>
            <a:pPr algn="ctr"/>
            <a:r>
              <a:rPr lang="ru-RU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інтерес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 до </a:t>
            </a:r>
            <a:r>
              <a:rPr lang="ru-RU" sz="20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знань</a:t>
            </a:r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,</a:t>
            </a:r>
          </a:p>
        </p:txBody>
      </p:sp>
      <p:sp>
        <p:nvSpPr>
          <p:cNvPr id="3091" name="WordArt 19"/>
          <p:cNvSpPr>
            <a:spLocks noChangeArrowheads="1" noChangeShapeType="1" noTextEdit="1"/>
          </p:cNvSpPr>
          <p:nvPr/>
        </p:nvSpPr>
        <p:spPr bwMode="auto">
          <a:xfrm>
            <a:off x="2267744" y="4725144"/>
            <a:ext cx="2400300" cy="6846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прагнення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 </a:t>
            </a:r>
            <a:r>
              <a:rPr lang="ru-RU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самостійно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Georgia"/>
            </a:endParaRPr>
          </a:p>
          <a:p>
            <a:pPr algn="ctr"/>
            <a:r>
              <a:rPr lang="ru-RU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збагачуватися</a:t>
            </a:r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Georgia"/>
              </a:rPr>
              <a:t> ними.</a:t>
            </a:r>
          </a:p>
        </p:txBody>
      </p:sp>
      <p:pic>
        <p:nvPicPr>
          <p:cNvPr id="5" name="Заголово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547211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395288" y="1341438"/>
            <a:ext cx="5256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Роль інформаційно - комп’ютерних  технологій в удосконаленні  читацьких навичок молодших школярів на уроках читання</a:t>
            </a:r>
            <a:r>
              <a:rPr lang="uk-UA" sz="2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1" grpId="0" animBg="1"/>
      <p:bldP spid="3085" grpId="0" animBg="1"/>
      <p:bldP spid="3089" grpId="0" animBg="1"/>
      <p:bldP spid="3090" grpId="0" animBg="1"/>
      <p:bldP spid="30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1916832"/>
            <a:ext cx="33120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Вимоги Державного стандарту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475656" y="2924944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Досвід </a:t>
            </a:r>
          </a:p>
          <a:p>
            <a:r>
              <a:rPr lang="uk-UA" sz="2400" b="1" dirty="0">
                <a:solidFill>
                  <a:srgbClr val="993300"/>
                </a:solidFill>
              </a:rPr>
              <a:t>роботи колег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043608" y="4077072"/>
            <a:ext cx="2447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Методичну </a:t>
            </a:r>
          </a:p>
          <a:p>
            <a:r>
              <a:rPr lang="uk-UA" sz="2400" b="1" dirty="0">
                <a:solidFill>
                  <a:srgbClr val="993300"/>
                </a:solidFill>
              </a:rPr>
              <a:t>літературу</a:t>
            </a: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059832" y="1124744"/>
            <a:ext cx="237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3200" b="1" dirty="0">
                <a:solidFill>
                  <a:srgbClr val="CC3300"/>
                </a:solidFill>
              </a:rPr>
              <a:t>Вивчала</a:t>
            </a:r>
            <a:endParaRPr lang="en-US" sz="3200" b="1" dirty="0">
              <a:solidFill>
                <a:srgbClr val="CC3300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4427984" y="1844824"/>
            <a:ext cx="29105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Вимоги Програми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6012160" y="2636912"/>
            <a:ext cx="2592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Рекомендації </a:t>
            </a:r>
          </a:p>
          <a:p>
            <a:r>
              <a:rPr lang="uk-UA" sz="2400" b="1" dirty="0">
                <a:solidFill>
                  <a:srgbClr val="993300"/>
                </a:solidFill>
              </a:rPr>
              <a:t>МОМС України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211960" y="3645024"/>
            <a:ext cx="33835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993300"/>
                </a:solidFill>
              </a:rPr>
              <a:t>Передовий</a:t>
            </a:r>
          </a:p>
          <a:p>
            <a:r>
              <a:rPr lang="uk-UA" sz="2400" b="1" dirty="0">
                <a:solidFill>
                  <a:srgbClr val="993300"/>
                </a:solidFill>
              </a:rPr>
              <a:t> педагогічний досвід</a:t>
            </a:r>
          </a:p>
        </p:txBody>
      </p:sp>
      <p:pic>
        <p:nvPicPr>
          <p:cNvPr id="53260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79388" y="5589588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WordArt 13"/>
          <p:cNvSpPr>
            <a:spLocks noChangeArrowheads="1" noChangeShapeType="1" noTextEdit="1"/>
          </p:cNvSpPr>
          <p:nvPr/>
        </p:nvSpPr>
        <p:spPr bwMode="auto">
          <a:xfrm>
            <a:off x="467544" y="260648"/>
            <a:ext cx="6697861" cy="64807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Способи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досягнення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мети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5" name="Picture 5" descr="125891993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234692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WordArt 1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2162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FF00"/>
              </a:solidFill>
              <a:latin typeface="Georgia"/>
            </a:endParaRPr>
          </a:p>
        </p:txBody>
      </p:sp>
      <p:sp>
        <p:nvSpPr>
          <p:cNvPr id="15391" name="WordArt 31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190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" Читання -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основа 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всіх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наук. "</a:t>
            </a:r>
          </a:p>
        </p:txBody>
      </p:sp>
      <p:sp>
        <p:nvSpPr>
          <p:cNvPr id="15392" name="WordArt 32"/>
          <p:cNvSpPr>
            <a:spLocks noChangeArrowheads="1" noChangeShapeType="1" noTextEdit="1"/>
          </p:cNvSpPr>
          <p:nvPr/>
        </p:nvSpPr>
        <p:spPr bwMode="auto">
          <a:xfrm>
            <a:off x="762000" y="3505200"/>
            <a:ext cx="78581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Georgia"/>
              </a:rPr>
              <a:t>Читання - психофізіологічний процес.</a:t>
            </a:r>
          </a:p>
        </p:txBody>
      </p:sp>
      <p:sp>
        <p:nvSpPr>
          <p:cNvPr id="15397" name="Rectangle 37" descr="Букет"/>
          <p:cNvSpPr>
            <a:spLocks noChangeArrowheads="1"/>
          </p:cNvSpPr>
          <p:nvPr/>
        </p:nvSpPr>
        <p:spPr bwMode="auto">
          <a:xfrm>
            <a:off x="1143000" y="4343400"/>
            <a:ext cx="2819400" cy="1524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latin typeface="Georgia" pitchFamily="18" charset="0"/>
              </a:rPr>
              <a:t>Рух очей </a:t>
            </a:r>
          </a:p>
          <a:p>
            <a:r>
              <a:rPr lang="ru-RU" sz="3200">
                <a:latin typeface="Georgia" pitchFamily="18" charset="0"/>
              </a:rPr>
              <a:t>та органів </a:t>
            </a:r>
          </a:p>
          <a:p>
            <a:r>
              <a:rPr lang="ru-RU" sz="3200">
                <a:latin typeface="Georgia" pitchFamily="18" charset="0"/>
              </a:rPr>
              <a:t>артикуляції</a:t>
            </a:r>
          </a:p>
        </p:txBody>
      </p:sp>
      <p:sp>
        <p:nvSpPr>
          <p:cNvPr id="15399" name="Rectangle 39" descr="Букет"/>
          <p:cNvSpPr>
            <a:spLocks noChangeArrowheads="1"/>
          </p:cNvSpPr>
          <p:nvPr/>
        </p:nvSpPr>
        <p:spPr bwMode="auto">
          <a:xfrm>
            <a:off x="5791200" y="4343400"/>
            <a:ext cx="2819400" cy="14478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3200">
                <a:latin typeface="Georgia" pitchFamily="18" charset="0"/>
              </a:rPr>
              <a:t>Рух думок,</a:t>
            </a:r>
          </a:p>
          <a:p>
            <a:r>
              <a:rPr lang="uk-UA" sz="3200">
                <a:latin typeface="Georgia" pitchFamily="18" charset="0"/>
              </a:rPr>
              <a:t>почуттів,</a:t>
            </a:r>
          </a:p>
          <a:p>
            <a:r>
              <a:rPr lang="uk-UA" sz="3200">
                <a:latin typeface="Georgia" pitchFamily="18" charset="0"/>
              </a:rPr>
              <a:t>намірів …</a:t>
            </a:r>
            <a:endParaRPr lang="ru-RU" sz="3200">
              <a:latin typeface="Georgia" pitchFamily="18" charset="0"/>
            </a:endParaRPr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 rot="-2974145">
            <a:off x="4090988" y="4343400"/>
            <a:ext cx="806450" cy="419100"/>
          </a:xfrm>
          <a:prstGeom prst="leftArrow">
            <a:avLst>
              <a:gd name="adj1" fmla="val 50000"/>
              <a:gd name="adj2" fmla="val 4810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15402" name="AutoShape 42"/>
          <p:cNvSpPr>
            <a:spLocks noChangeArrowheads="1"/>
          </p:cNvSpPr>
          <p:nvPr/>
        </p:nvSpPr>
        <p:spPr bwMode="auto">
          <a:xfrm rot="-7671996">
            <a:off x="4954588" y="4414838"/>
            <a:ext cx="806450" cy="419100"/>
          </a:xfrm>
          <a:prstGeom prst="leftArrow">
            <a:avLst>
              <a:gd name="adj1" fmla="val 50000"/>
              <a:gd name="adj2" fmla="val 4810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5800" y="0"/>
            <a:ext cx="76200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К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У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   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Ь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Н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І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С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Т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Ь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5400" y="609600"/>
            <a:ext cx="377027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П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Р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О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Б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Л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Е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М</a:t>
            </a:r>
          </a:p>
          <a:p>
            <a:pPr algn="ctr"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191000" y="533400"/>
            <a:ext cx="14478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191000" y="990600"/>
            <a:ext cx="1524000" cy="9144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4076700" y="1104900"/>
            <a:ext cx="1676400" cy="16002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191000" y="914400"/>
            <a:ext cx="152400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638800" y="152400"/>
            <a:ext cx="289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правильне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34000" y="914400"/>
            <a:ext cx="289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виразне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57800" y="1600200"/>
            <a:ext cx="289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швидке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34000" y="2438400"/>
            <a:ext cx="2895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свідоме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animBg="1"/>
      <p:bldP spid="15392" grpId="0" animBg="1"/>
      <p:bldP spid="15397" grpId="0" animBg="1"/>
      <p:bldP spid="15399" grpId="0" animBg="1"/>
      <p:bldP spid="15400" grpId="0" animBg="1"/>
      <p:bldP spid="154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" name="Picture 5" descr="1258919938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5240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5800" y="0"/>
            <a:ext cx="214642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Наукові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685800"/>
            <a:ext cx="23612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джерела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130" name="Рисунок 12" descr="7ca3045859dbd74aeb39a8cfeab7e76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1920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WordArt 31"/>
          <p:cNvSpPr>
            <a:spLocks noChangeArrowheads="1" noChangeShapeType="1" noTextEdit="1"/>
          </p:cNvSpPr>
          <p:nvPr/>
        </p:nvSpPr>
        <p:spPr bwMode="auto">
          <a:xfrm>
            <a:off x="3276600" y="838200"/>
            <a:ext cx="190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rgbClr val="993300"/>
              </a:solidFill>
              <a:latin typeface="Monotype Corsiva"/>
            </a:endParaRPr>
          </a:p>
        </p:txBody>
      </p:sp>
      <p:sp>
        <p:nvSpPr>
          <p:cNvPr id="15" name="WordArt 31"/>
          <p:cNvSpPr>
            <a:spLocks noChangeArrowheads="1" noChangeShapeType="1" noTextEdit="1"/>
          </p:cNvSpPr>
          <p:nvPr/>
        </p:nvSpPr>
        <p:spPr bwMode="auto">
          <a:xfrm>
            <a:off x="3124200" y="762000"/>
            <a:ext cx="190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І.Т.Федоренко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І.З.Постоловський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В.М.Зайцев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О.М.Кушнір</a:t>
            </a:r>
          </a:p>
          <a:p>
            <a:pPr algn="ctr"/>
            <a:r>
              <a:rPr lang="ru-RU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Monotype Corsiva"/>
              </a:rPr>
              <a:t>Б.В.Динга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02778" y="152400"/>
            <a:ext cx="378122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Основні шляхи</a:t>
            </a:r>
          </a:p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вдосконалення </a:t>
            </a:r>
          </a:p>
          <a:p>
            <a:pPr algn="ctr"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техніки читання 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57800" y="2514600"/>
            <a:ext cx="366587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Збільшення кута зору;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57800" y="3048000"/>
            <a:ext cx="3672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Розвиток артикуляції 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2000" y="4876800"/>
            <a:ext cx="43796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Char char="-"/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Формування стійкої уваги 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00" y="5334000"/>
            <a:ext cx="75346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Char char="-"/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Збільшення слухового та зорового сприйняття</a:t>
            </a:r>
          </a:p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тексту 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2000" y="3505200"/>
            <a:ext cx="552087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Вироблення навичок антиципації 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62000" y="3962400"/>
            <a:ext cx="501438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Ліквідація регресії при читанні 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2000" y="4419600"/>
            <a:ext cx="64528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- Збагачення словникового запасу учнів 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7800" y="1828211"/>
            <a:ext cx="3299045" cy="690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Tx/>
              <a:buChar char="-"/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Читання складових</a:t>
            </a:r>
          </a:p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таблиць;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chool08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26601">
            <a:off x="152400" y="5638800"/>
            <a:ext cx="9144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772400" y="59436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1676400" y="6324600"/>
            <a:ext cx="6858000" cy="0"/>
          </a:xfrm>
          <a:prstGeom prst="line">
            <a:avLst/>
          </a:prstGeom>
          <a:noFill/>
          <a:ln w="57150" cmpd="thickThin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152401"/>
            <a:ext cx="81640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Вправи на постановку дихання</a:t>
            </a:r>
          </a:p>
          <a:p>
            <a:pPr algn="ctr">
              <a:defRPr/>
            </a:pPr>
            <a:r>
              <a:rPr lang="uk-UA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та розвиток артикуляції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268760"/>
            <a:ext cx="33777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Дихальна гімнастика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204864"/>
            <a:ext cx="201689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чистомовки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852936"/>
            <a:ext cx="20327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скоромовки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1556792"/>
            <a:ext cx="300409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Фонетичні загадки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584" y="1772816"/>
            <a:ext cx="32733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Вправи з дзеркалом: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5616" y="2204864"/>
            <a:ext cx="35051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- витягнути губи трубочкою ;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2564904"/>
            <a:ext cx="202632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- посміхнутися ;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2924944"/>
            <a:ext cx="31002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- котик облизує сметанку.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284984"/>
            <a:ext cx="29207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Звукова розминка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1187624" y="4437112"/>
            <a:ext cx="2743200" cy="1447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63" name="WordArt 19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152400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А</a:t>
            </a:r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/>
        </p:nvSpPr>
        <p:spPr bwMode="auto">
          <a:xfrm>
            <a:off x="1524000" y="4648200"/>
            <a:ext cx="3048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 о</a:t>
            </a:r>
          </a:p>
        </p:txBody>
      </p:sp>
      <p:sp>
        <p:nvSpPr>
          <p:cNvPr id="6165" name="WordArt 21"/>
          <p:cNvSpPr>
            <a:spLocks noChangeArrowheads="1" noChangeShapeType="1" noTextEdit="1"/>
          </p:cNvSpPr>
          <p:nvPr/>
        </p:nvSpPr>
        <p:spPr bwMode="auto">
          <a:xfrm>
            <a:off x="1981200" y="4648200"/>
            <a:ext cx="3048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 у</a:t>
            </a:r>
          </a:p>
        </p:txBody>
      </p:sp>
      <p:sp>
        <p:nvSpPr>
          <p:cNvPr id="6166" name="WordArt 22"/>
          <p:cNvSpPr>
            <a:spLocks noChangeArrowheads="1" noChangeShapeType="1" noTextEdit="1"/>
          </p:cNvSpPr>
          <p:nvPr/>
        </p:nvSpPr>
        <p:spPr bwMode="auto">
          <a:xfrm>
            <a:off x="2438400" y="4648200"/>
            <a:ext cx="3048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 и</a:t>
            </a:r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2895600" y="4648200"/>
            <a:ext cx="3048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 </a:t>
            </a:r>
            <a:r>
              <a:rPr lang="ru-RU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і</a:t>
            </a:r>
            <a:endParaRPr lang="ru-R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Georgia"/>
            </a:endParaRPr>
          </a:p>
        </p:txBody>
      </p:sp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3352800" y="4648200"/>
            <a:ext cx="304800" cy="19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- е</a:t>
            </a:r>
          </a:p>
        </p:txBody>
      </p:sp>
      <p:sp>
        <p:nvSpPr>
          <p:cNvPr id="6170" name="WordArt 26"/>
          <p:cNvSpPr>
            <a:spLocks noChangeArrowheads="1" noChangeShapeType="1" noTextEdit="1"/>
          </p:cNvSpPr>
          <p:nvPr/>
        </p:nvSpPr>
        <p:spPr bwMode="auto">
          <a:xfrm>
            <a:off x="1219200" y="5334000"/>
            <a:ext cx="990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аоуіе</a:t>
            </a:r>
          </a:p>
        </p:txBody>
      </p:sp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2743200" y="5334000"/>
            <a:ext cx="990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аіуое</a:t>
            </a:r>
          </a:p>
        </p:txBody>
      </p:sp>
      <p:pic>
        <p:nvPicPr>
          <p:cNvPr id="2972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4589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  <p:bldP spid="6164" grpId="0" animBg="1"/>
      <p:bldP spid="6165" grpId="0" animBg="1"/>
      <p:bldP spid="6166" grpId="0" animBg="1"/>
      <p:bldP spid="6167" grpId="0" animBg="1"/>
      <p:bldP spid="6169" grpId="0" animBg="1"/>
      <p:bldP spid="6170" grpId="0" animBg="1"/>
      <p:bldP spid="617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917</Words>
  <Application>Microsoft Office PowerPoint</Application>
  <PresentationFormat>Экран (4:3)</PresentationFormat>
  <Paragraphs>240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Диаграмма</vt:lpstr>
      <vt:lpstr>Слайд 1</vt:lpstr>
      <vt:lpstr>Слайд 2</vt:lpstr>
      <vt:lpstr>        Вища педагогічна освіта     </vt:lpstr>
      <vt:lpstr>Вчитель початкових класів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Творчі вправи та завдання</vt:lpstr>
      <vt:lpstr> Застосування комп’ютерних технологій  </vt:lpstr>
      <vt:lpstr>Слайд 18</vt:lpstr>
      <vt:lpstr>Слайд 19</vt:lpstr>
      <vt:lpstr>Виховна діяльність</vt:lpstr>
      <vt:lpstr>Слайд 21</vt:lpstr>
      <vt:lpstr>Творчість вчителя –  запорука успіхів учнів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misha-note</dc:creator>
  <cp:lastModifiedBy>User</cp:lastModifiedBy>
  <cp:revision>21</cp:revision>
  <dcterms:created xsi:type="dcterms:W3CDTF">2016-01-28T00:05:06Z</dcterms:created>
  <dcterms:modified xsi:type="dcterms:W3CDTF">2016-02-04T10:43:45Z</dcterms:modified>
</cp:coreProperties>
</file>