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4" r:id="rId9"/>
    <p:sldId id="265" r:id="rId10"/>
    <p:sldId id="263" r:id="rId1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366"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54E51B1-76DA-414B-AE36-47995AED72D6}" type="datetimeFigureOut">
              <a:rPr lang="ru-RU"/>
              <a:pPr>
                <a:defRPr/>
              </a:pPr>
              <a:t>25.02.2015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12E19D09-3AD9-4B5A-820D-E4D6AA4EE183}"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536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11CE02-E2C3-476C-A355-18EF9B919C99}" type="slidenum">
              <a:rPr lang="ru-RU"/>
              <a:pPr fontAlgn="base">
                <a:spcBef>
                  <a:spcPct val="0"/>
                </a:spcBef>
                <a:spcAft>
                  <a:spcPct val="0"/>
                </a:spcAft>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0C261A1-59E5-49C5-BFA9-D59CDA522ADD}" type="datetimeFigureOut">
              <a:rPr lang="ru-RU"/>
              <a:pPr>
                <a:defRPr/>
              </a:pPr>
              <a:t>25.02.2015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7C19395-067A-402E-AF1A-20E78018E16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A859437-3D78-4826-99A0-A7B069817F06}" type="datetimeFigureOut">
              <a:rPr lang="ru-RU"/>
              <a:pPr>
                <a:defRPr/>
              </a:pPr>
              <a:t>25.02.2015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457999A-D977-4C25-83D3-8A87C4E0724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239AFF9-A242-4EEF-AA27-A056ADBE028F}" type="datetimeFigureOut">
              <a:rPr lang="ru-RU"/>
              <a:pPr>
                <a:defRPr/>
              </a:pPr>
              <a:t>25.02.2015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721260F-38D4-4E4B-A1FB-DF0FF2C779F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D3051AF-FB68-41C5-968C-E5299217A429}" type="datetimeFigureOut">
              <a:rPr lang="ru-RU"/>
              <a:pPr>
                <a:defRPr/>
              </a:pPr>
              <a:t>25.02.2015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106121A-BF47-4F2E-B9E2-4B839829098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071171D-DFFF-4FE4-A45F-C4F860631408}" type="datetimeFigureOut">
              <a:rPr lang="ru-RU"/>
              <a:pPr>
                <a:defRPr/>
              </a:pPr>
              <a:t>25.02.2015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0E99616-E25D-47A9-A7BE-3C856CE79A2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3C5663-776B-4748-B892-68CD0A6B2ACF}" type="datetimeFigureOut">
              <a:rPr lang="ru-RU"/>
              <a:pPr>
                <a:defRPr/>
              </a:pPr>
              <a:t>25.02.2015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D1CD2EA-5219-4BAD-AEEF-793822392A1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D4A7D0D-A732-4D31-8630-26690CE5A5E5}" type="datetimeFigureOut">
              <a:rPr lang="ru-RU"/>
              <a:pPr>
                <a:defRPr/>
              </a:pPr>
              <a:t>25.02.2015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A2E858B-00F4-451A-8846-C24F4778B14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2F8F132-680A-4AFA-8F04-C8232202223A}" type="datetimeFigureOut">
              <a:rPr lang="ru-RU"/>
              <a:pPr>
                <a:defRPr/>
              </a:pPr>
              <a:t>25.02.2015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4C87AF2-072D-4C93-8B85-21BEF1E314F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CE94E11-939A-4C5A-BE05-A87510F82A49}" type="datetimeFigureOut">
              <a:rPr lang="ru-RU"/>
              <a:pPr>
                <a:defRPr/>
              </a:pPr>
              <a:t>25.02.2015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5044D3D-1036-4C1F-8D55-4591FFBD9BD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22E753A-A580-4D1A-A8F2-912EF0757A0D}" type="datetimeFigureOut">
              <a:rPr lang="ru-RU"/>
              <a:pPr>
                <a:defRPr/>
              </a:pPr>
              <a:t>25.02.2015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BC5DB1F-888D-484C-B444-883FE5E08FB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8C1EEFB-FF90-4F47-A8F0-E2D35DF1B8FA}" type="datetimeFigureOut">
              <a:rPr lang="ru-RU"/>
              <a:pPr>
                <a:defRPr/>
              </a:pPr>
              <a:t>25.02.2015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5688405-4BF8-4F39-84E7-146D7D0D98C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255EC03-5751-4A10-ABA5-EA7066C346B9}" type="datetimeFigureOut">
              <a:rPr lang="ru-RU"/>
              <a:pPr>
                <a:defRPr/>
              </a:pPr>
              <a:t>25.02.2015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BA94E0E-8F85-4E7C-B31D-4FDBFC0DD03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ctrTitle"/>
          </p:nvPr>
        </p:nvSpPr>
        <p:spPr>
          <a:xfrm>
            <a:off x="1619250" y="2420938"/>
            <a:ext cx="5040313" cy="2581275"/>
          </a:xfrm>
        </p:spPr>
        <p:txBody>
          <a:bodyPr/>
          <a:lstStyle/>
          <a:p>
            <a:r>
              <a:rPr lang="en-US" smtClean="0">
                <a:solidFill>
                  <a:srgbClr val="FFFF00"/>
                </a:solidFill>
              </a:rPr>
              <a:t>Ukrainian Wedding Traditions</a:t>
            </a:r>
            <a:endParaRPr lang="ru-RU" smtClean="0">
              <a:solidFill>
                <a:srgbClr val="FFFF00"/>
              </a:solidFill>
            </a:endParaRPr>
          </a:p>
        </p:txBody>
      </p:sp>
      <p:sp>
        <p:nvSpPr>
          <p:cNvPr id="3" name="Подзаголовок 2"/>
          <p:cNvSpPr>
            <a:spLocks noGrp="1"/>
          </p:cNvSpPr>
          <p:nvPr>
            <p:ph type="subTitle" idx="1"/>
          </p:nvPr>
        </p:nvSpPr>
        <p:spPr>
          <a:xfrm>
            <a:off x="3419872" y="5445225"/>
            <a:ext cx="4352528" cy="1412774"/>
          </a:xfrm>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oAutofit/>
          </a:bodyPr>
          <a:lstStyle/>
          <a:p>
            <a:pPr fontAlgn="auto">
              <a:spcAft>
                <a:spcPts val="0"/>
              </a:spcAft>
              <a:buFont typeface="Arial" pitchFamily="34" charset="0"/>
              <a:buNone/>
              <a:defRPr/>
            </a:pPr>
            <a:r>
              <a:rPr lang="en-US" sz="2800" b="1" dirty="0" smtClean="0">
                <a:solidFill>
                  <a:srgbClr val="FF0000"/>
                </a:solidFill>
              </a:rPr>
              <a:t>Prepared by </a:t>
            </a:r>
          </a:p>
          <a:p>
            <a:pPr fontAlgn="auto">
              <a:spcAft>
                <a:spcPts val="0"/>
              </a:spcAft>
              <a:buFont typeface="Arial" pitchFamily="34" charset="0"/>
              <a:buNone/>
              <a:defRPr/>
            </a:pPr>
            <a:r>
              <a:rPr lang="en-US" sz="2800" b="1" dirty="0" smtClean="0">
                <a:solidFill>
                  <a:srgbClr val="FF0000"/>
                </a:solidFill>
              </a:rPr>
              <a:t>Julia </a:t>
            </a:r>
            <a:r>
              <a:rPr lang="en-US" sz="2800" b="1" dirty="0" err="1" smtClean="0">
                <a:solidFill>
                  <a:srgbClr val="FF0000"/>
                </a:solidFill>
              </a:rPr>
              <a:t>Haydanka</a:t>
            </a:r>
            <a:r>
              <a:rPr lang="en-US" sz="2800" b="1" dirty="0" smtClean="0">
                <a:solidFill>
                  <a:srgbClr val="FF0000"/>
                </a:solidFill>
              </a:rPr>
              <a:t>                  Grade 9</a:t>
            </a:r>
          </a:p>
          <a:p>
            <a:pPr fontAlgn="auto">
              <a:spcAft>
                <a:spcPts val="0"/>
              </a:spcAft>
              <a:buFont typeface="Arial" pitchFamily="34" charset="0"/>
              <a:buNone/>
              <a:defRPr/>
            </a:pPr>
            <a:endParaRPr lang="ru-RU" sz="2800" dirty="0"/>
          </a:p>
        </p:txBody>
      </p:sp>
      <p:pic>
        <p:nvPicPr>
          <p:cNvPr id="14341" name="Picture 2"/>
          <p:cNvPicPr>
            <a:picLocks noChangeAspect="1" noChangeArrowheads="1"/>
          </p:cNvPicPr>
          <p:nvPr/>
        </p:nvPicPr>
        <p:blipFill>
          <a:blip r:embed="rId3"/>
          <a:srcRect/>
          <a:stretch>
            <a:fillRect/>
          </a:stretch>
        </p:blipFill>
        <p:spPr bwMode="auto">
          <a:xfrm>
            <a:off x="6659563" y="2349500"/>
            <a:ext cx="2474912" cy="3709988"/>
          </a:xfrm>
          <a:prstGeom prst="rect">
            <a:avLst/>
          </a:prstGeom>
          <a:noFill/>
          <a:ln w="9525">
            <a:noFill/>
            <a:miter lim="800000"/>
            <a:headEnd/>
            <a:tailEnd/>
          </a:ln>
        </p:spPr>
      </p:pic>
      <p:pic>
        <p:nvPicPr>
          <p:cNvPr id="14342" name="Picture 4"/>
          <p:cNvPicPr>
            <a:picLocks noChangeAspect="1" noChangeArrowheads="1"/>
          </p:cNvPicPr>
          <p:nvPr/>
        </p:nvPicPr>
        <p:blipFill>
          <a:blip r:embed="rId4"/>
          <a:srcRect/>
          <a:stretch>
            <a:fillRect/>
          </a:stretch>
        </p:blipFill>
        <p:spPr bwMode="auto">
          <a:xfrm>
            <a:off x="5364163" y="0"/>
            <a:ext cx="3741737" cy="2205038"/>
          </a:xfrm>
          <a:prstGeom prst="rect">
            <a:avLst/>
          </a:prstGeom>
          <a:noFill/>
          <a:ln w="9525">
            <a:noFill/>
            <a:miter lim="800000"/>
            <a:headEnd/>
            <a:tailEnd/>
          </a:ln>
        </p:spPr>
      </p:pic>
      <p:pic>
        <p:nvPicPr>
          <p:cNvPr id="14343" name="Picture 5"/>
          <p:cNvPicPr>
            <a:picLocks noChangeAspect="1" noChangeArrowheads="1"/>
          </p:cNvPicPr>
          <p:nvPr/>
        </p:nvPicPr>
        <p:blipFill>
          <a:blip r:embed="rId5"/>
          <a:srcRect/>
          <a:stretch>
            <a:fillRect/>
          </a:stretch>
        </p:blipFill>
        <p:spPr bwMode="auto">
          <a:xfrm>
            <a:off x="0" y="0"/>
            <a:ext cx="5003800" cy="2997200"/>
          </a:xfrm>
          <a:prstGeom prst="rect">
            <a:avLst/>
          </a:prstGeom>
          <a:noFill/>
          <a:ln w="9525">
            <a:noFill/>
            <a:miter lim="800000"/>
            <a:headEnd/>
            <a:tailEnd/>
          </a:ln>
        </p:spPr>
      </p:pic>
      <p:pic>
        <p:nvPicPr>
          <p:cNvPr id="14344" name="Picture 6"/>
          <p:cNvPicPr>
            <a:picLocks noChangeAspect="1" noChangeArrowheads="1"/>
          </p:cNvPicPr>
          <p:nvPr/>
        </p:nvPicPr>
        <p:blipFill>
          <a:blip r:embed="rId6"/>
          <a:srcRect/>
          <a:stretch>
            <a:fillRect/>
          </a:stretch>
        </p:blipFill>
        <p:spPr bwMode="auto">
          <a:xfrm>
            <a:off x="26988" y="4451350"/>
            <a:ext cx="4257675" cy="2406650"/>
          </a:xfrm>
          <a:prstGeom prst="rect">
            <a:avLst/>
          </a:prstGeom>
          <a:noFill/>
          <a:ln w="9525">
            <a:noFill/>
            <a:miter lim="800000"/>
            <a:headEnd/>
            <a:tailEnd/>
          </a:ln>
        </p:spPr>
      </p:pic>
      <p:pic>
        <p:nvPicPr>
          <p:cNvPr id="14345" name="Picture 7"/>
          <p:cNvPicPr>
            <a:picLocks noChangeAspect="1" noChangeArrowheads="1"/>
          </p:cNvPicPr>
          <p:nvPr/>
        </p:nvPicPr>
        <p:blipFill>
          <a:blip r:embed="rId7"/>
          <a:srcRect/>
          <a:stretch>
            <a:fillRect/>
          </a:stretch>
        </p:blipFill>
        <p:spPr bwMode="auto">
          <a:xfrm>
            <a:off x="0" y="2997200"/>
            <a:ext cx="1773238" cy="1438275"/>
          </a:xfrm>
          <a:prstGeom prst="rect">
            <a:avLst/>
          </a:prstGeom>
          <a:noFill/>
          <a:ln w="9525">
            <a:noFill/>
            <a:miter lim="800000"/>
            <a:headEnd/>
            <a:tailEnd/>
          </a:ln>
        </p:spPr>
      </p:pic>
      <p:pic>
        <p:nvPicPr>
          <p:cNvPr id="14346" name="Picture 9"/>
          <p:cNvPicPr>
            <a:picLocks noChangeAspect="1" noChangeArrowheads="1"/>
          </p:cNvPicPr>
          <p:nvPr/>
        </p:nvPicPr>
        <p:blipFill>
          <a:blip r:embed="rId8"/>
          <a:srcRect/>
          <a:stretch>
            <a:fillRect/>
          </a:stretch>
        </p:blipFill>
        <p:spPr bwMode="auto">
          <a:xfrm>
            <a:off x="4500563" y="4365625"/>
            <a:ext cx="1943100" cy="11985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 y="2967335"/>
            <a:ext cx="9144001"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Thank you for your attention</a:t>
            </a:r>
            <a:endPar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4859338" y="0"/>
            <a:ext cx="4284662" cy="981075"/>
          </a:xfrm>
        </p:spPr>
        <p:txBody>
          <a:bodyPr/>
          <a:lstStyle/>
          <a:p>
            <a:r>
              <a:rPr lang="en-US" smtClean="0">
                <a:solidFill>
                  <a:srgbClr val="FFFF00"/>
                </a:solidFill>
              </a:rPr>
              <a:t>Engagement</a:t>
            </a:r>
            <a:endParaRPr lang="ru-RU" smtClean="0">
              <a:solidFill>
                <a:srgbClr val="FFFF00"/>
              </a:solidFill>
            </a:endParaRPr>
          </a:p>
        </p:txBody>
      </p:sp>
      <p:sp>
        <p:nvSpPr>
          <p:cNvPr id="16386" name="Объект 2"/>
          <p:cNvSpPr>
            <a:spLocks noGrp="1"/>
          </p:cNvSpPr>
          <p:nvPr>
            <p:ph idx="1"/>
          </p:nvPr>
        </p:nvSpPr>
        <p:spPr>
          <a:xfrm>
            <a:off x="0" y="115888"/>
            <a:ext cx="4716463" cy="6553200"/>
          </a:xfrm>
        </p:spPr>
        <p:txBody>
          <a:bodyPr/>
          <a:lstStyle/>
          <a:p>
            <a:r>
              <a:rPr lang="en-US" smtClean="0"/>
              <a:t>Ukrainian wedding traditions procedure starts from the formal engagement, when a bride-groom together with two elder men (“starosty”) visits his future bride’s place and asks her parents her hand. </a:t>
            </a:r>
          </a:p>
          <a:p>
            <a:endParaRPr lang="ru-RU" smtClean="0"/>
          </a:p>
        </p:txBody>
      </p:sp>
      <p:pic>
        <p:nvPicPr>
          <p:cNvPr id="16387" name="Picture 2"/>
          <p:cNvPicPr>
            <a:picLocks noChangeAspect="1" noChangeArrowheads="1"/>
          </p:cNvPicPr>
          <p:nvPr/>
        </p:nvPicPr>
        <p:blipFill>
          <a:blip r:embed="rId2"/>
          <a:srcRect/>
          <a:stretch>
            <a:fillRect/>
          </a:stretch>
        </p:blipFill>
        <p:spPr bwMode="auto">
          <a:xfrm>
            <a:off x="6197600" y="836613"/>
            <a:ext cx="2868613" cy="4462462"/>
          </a:xfrm>
          <a:prstGeom prst="rect">
            <a:avLst/>
          </a:prstGeom>
          <a:noFill/>
          <a:ln w="9525">
            <a:noFill/>
            <a:miter lim="800000"/>
            <a:headEnd/>
            <a:tailEnd/>
          </a:ln>
        </p:spPr>
      </p:pic>
      <p:pic>
        <p:nvPicPr>
          <p:cNvPr id="16388" name="Picture 3"/>
          <p:cNvPicPr>
            <a:picLocks noChangeAspect="1" noChangeArrowheads="1"/>
          </p:cNvPicPr>
          <p:nvPr/>
        </p:nvPicPr>
        <p:blipFill>
          <a:blip r:embed="rId3"/>
          <a:srcRect/>
          <a:stretch>
            <a:fillRect/>
          </a:stretch>
        </p:blipFill>
        <p:spPr bwMode="auto">
          <a:xfrm>
            <a:off x="5364163" y="4060825"/>
            <a:ext cx="3702050" cy="2781300"/>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34925" y="4976813"/>
            <a:ext cx="3313113" cy="1865312"/>
          </a:xfrm>
          <a:prstGeom prst="rect">
            <a:avLst/>
          </a:prstGeom>
          <a:noFill/>
          <a:ln w="9525">
            <a:noFill/>
            <a:miter lim="800000"/>
            <a:headEnd/>
            <a:tailEnd/>
          </a:ln>
        </p:spPr>
      </p:pic>
      <p:pic>
        <p:nvPicPr>
          <p:cNvPr id="16390" name="Picture 5"/>
          <p:cNvPicPr>
            <a:picLocks noChangeAspect="1" noChangeArrowheads="1"/>
          </p:cNvPicPr>
          <p:nvPr/>
        </p:nvPicPr>
        <p:blipFill>
          <a:blip r:embed="rId5"/>
          <a:srcRect/>
          <a:stretch>
            <a:fillRect/>
          </a:stretch>
        </p:blipFill>
        <p:spPr bwMode="auto">
          <a:xfrm>
            <a:off x="3338513" y="4797425"/>
            <a:ext cx="2025650" cy="20605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ъект 2"/>
          <p:cNvSpPr>
            <a:spLocks noGrp="1"/>
          </p:cNvSpPr>
          <p:nvPr>
            <p:ph idx="1"/>
          </p:nvPr>
        </p:nvSpPr>
        <p:spPr>
          <a:xfrm>
            <a:off x="4932363" y="44450"/>
            <a:ext cx="4211637" cy="6813550"/>
          </a:xfrm>
        </p:spPr>
        <p:txBody>
          <a:bodyPr/>
          <a:lstStyle/>
          <a:p>
            <a:r>
              <a:rPr lang="en-US" smtClean="0"/>
              <a:t>If the girlparents agreed, they gave blessings; the girl brought the towels to her future husband and the elders. If the girl refused to marry the young man, she brought out a pumpkin. </a:t>
            </a:r>
            <a:endParaRPr lang="ru-RU" smtClean="0"/>
          </a:p>
        </p:txBody>
      </p:sp>
      <p:pic>
        <p:nvPicPr>
          <p:cNvPr id="17410" name="Picture 2"/>
          <p:cNvPicPr>
            <a:picLocks noChangeAspect="1" noChangeArrowheads="1"/>
          </p:cNvPicPr>
          <p:nvPr/>
        </p:nvPicPr>
        <p:blipFill>
          <a:blip r:embed="rId2"/>
          <a:srcRect/>
          <a:stretch>
            <a:fillRect/>
          </a:stretch>
        </p:blipFill>
        <p:spPr bwMode="auto">
          <a:xfrm>
            <a:off x="0" y="0"/>
            <a:ext cx="5275263" cy="3508375"/>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0" y="3232150"/>
            <a:ext cx="5275263" cy="3509963"/>
          </a:xfrm>
          <a:prstGeom prst="rect">
            <a:avLst/>
          </a:prstGeom>
          <a:noFill/>
          <a:ln w="9525">
            <a:no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5508625" y="4965700"/>
            <a:ext cx="3384550" cy="18923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3419475" y="274638"/>
            <a:ext cx="3097213" cy="1143000"/>
          </a:xfrm>
        </p:spPr>
        <p:txBody>
          <a:bodyPr/>
          <a:lstStyle/>
          <a:p>
            <a:r>
              <a:rPr lang="en-US" smtClean="0">
                <a:solidFill>
                  <a:srgbClr val="FFFF00"/>
                </a:solidFill>
              </a:rPr>
              <a:t>Korovoay</a:t>
            </a:r>
            <a:endParaRPr lang="ru-RU" smtClean="0">
              <a:solidFill>
                <a:srgbClr val="FFFF00"/>
              </a:solidFill>
            </a:endParaRPr>
          </a:p>
        </p:txBody>
      </p:sp>
      <p:sp>
        <p:nvSpPr>
          <p:cNvPr id="3" name="Объект 2"/>
          <p:cNvSpPr>
            <a:spLocks noGrp="1"/>
          </p:cNvSpPr>
          <p:nvPr>
            <p:ph idx="1"/>
          </p:nvPr>
        </p:nvSpPr>
        <p:spPr>
          <a:xfrm>
            <a:off x="457200" y="4581525"/>
            <a:ext cx="8229600" cy="2160588"/>
          </a:xfrm>
        </p:spPr>
        <p:txBody>
          <a:bodyPr rtlCol="0">
            <a:normAutofit fontScale="92500" lnSpcReduction="10000"/>
          </a:bodyPr>
          <a:lstStyle/>
          <a:p>
            <a:pPr fontAlgn="auto">
              <a:spcAft>
                <a:spcPts val="0"/>
              </a:spcAft>
              <a:buFont typeface="Arial" pitchFamily="34" charset="0"/>
              <a:buChar char="•"/>
              <a:defRPr/>
            </a:pPr>
            <a:r>
              <a:rPr lang="en-US" dirty="0" smtClean="0"/>
              <a:t>A couple of days before the wedding itself, bride’s and groom’s families bake special wedding bread (‘</a:t>
            </a:r>
            <a:r>
              <a:rPr lang="en-US" dirty="0" err="1" smtClean="0"/>
              <a:t>korovoay</a:t>
            </a:r>
            <a:r>
              <a:rPr lang="en-US" dirty="0" smtClean="0"/>
              <a:t>’). A young couple visit their relatives and friends and invite them to their wedding ceremony.</a:t>
            </a:r>
            <a:endParaRPr lang="ru-RU" dirty="0"/>
          </a:p>
        </p:txBody>
      </p:sp>
      <p:pic>
        <p:nvPicPr>
          <p:cNvPr id="18435" name="Picture 2"/>
          <p:cNvPicPr>
            <a:picLocks noChangeAspect="1" noChangeArrowheads="1"/>
          </p:cNvPicPr>
          <p:nvPr/>
        </p:nvPicPr>
        <p:blipFill>
          <a:blip r:embed="rId2"/>
          <a:srcRect/>
          <a:stretch>
            <a:fillRect/>
          </a:stretch>
        </p:blipFill>
        <p:spPr bwMode="auto">
          <a:xfrm>
            <a:off x="6516688" y="0"/>
            <a:ext cx="2627312" cy="2095500"/>
          </a:xfrm>
          <a:prstGeom prst="rect">
            <a:avLst/>
          </a:prstGeom>
          <a:noFill/>
          <a:ln w="9525">
            <a:noFill/>
            <a:miter lim="800000"/>
            <a:headEnd/>
            <a:tailEnd/>
          </a:ln>
        </p:spPr>
      </p:pic>
      <p:pic>
        <p:nvPicPr>
          <p:cNvPr id="18436" name="Picture 3"/>
          <p:cNvPicPr>
            <a:picLocks noChangeAspect="1" noChangeArrowheads="1"/>
          </p:cNvPicPr>
          <p:nvPr/>
        </p:nvPicPr>
        <p:blipFill>
          <a:blip r:embed="rId3"/>
          <a:srcRect/>
          <a:stretch>
            <a:fillRect/>
          </a:stretch>
        </p:blipFill>
        <p:spPr bwMode="auto">
          <a:xfrm>
            <a:off x="0" y="0"/>
            <a:ext cx="3276600" cy="4587875"/>
          </a:xfrm>
          <a:prstGeom prst="rect">
            <a:avLst/>
          </a:prstGeom>
          <a:noFill/>
          <a:ln w="9525">
            <a:noFill/>
            <a:miter lim="800000"/>
            <a:headEnd/>
            <a:tailEnd/>
          </a:ln>
        </p:spPr>
      </p:pic>
      <p:pic>
        <p:nvPicPr>
          <p:cNvPr id="18437" name="Picture 4"/>
          <p:cNvPicPr>
            <a:picLocks noChangeAspect="1" noChangeArrowheads="1"/>
          </p:cNvPicPr>
          <p:nvPr/>
        </p:nvPicPr>
        <p:blipFill>
          <a:blip r:embed="rId4"/>
          <a:srcRect/>
          <a:stretch>
            <a:fillRect/>
          </a:stretch>
        </p:blipFill>
        <p:spPr bwMode="auto">
          <a:xfrm>
            <a:off x="6227763" y="2095500"/>
            <a:ext cx="2916237" cy="2501900"/>
          </a:xfrm>
          <a:prstGeom prst="rect">
            <a:avLst/>
          </a:prstGeom>
          <a:noFill/>
          <a:ln w="9525">
            <a:noFill/>
            <a:miter lim="800000"/>
            <a:headEnd/>
            <a:tailEnd/>
          </a:ln>
        </p:spPr>
      </p:pic>
      <p:pic>
        <p:nvPicPr>
          <p:cNvPr id="18438" name="Picture 6"/>
          <p:cNvPicPr>
            <a:picLocks noChangeAspect="1" noChangeArrowheads="1"/>
          </p:cNvPicPr>
          <p:nvPr/>
        </p:nvPicPr>
        <p:blipFill>
          <a:blip r:embed="rId5"/>
          <a:srcRect/>
          <a:stretch>
            <a:fillRect/>
          </a:stretch>
        </p:blipFill>
        <p:spPr bwMode="auto">
          <a:xfrm>
            <a:off x="2484438" y="1730375"/>
            <a:ext cx="4552950" cy="2857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457200" y="0"/>
            <a:ext cx="8229600" cy="765175"/>
          </a:xfrm>
        </p:spPr>
        <p:txBody>
          <a:bodyPr/>
          <a:lstStyle/>
          <a:p>
            <a:r>
              <a:rPr lang="en-US" smtClean="0">
                <a:solidFill>
                  <a:srgbClr val="FFFF00"/>
                </a:solidFill>
              </a:rPr>
              <a:t>Tradition and modernity</a:t>
            </a:r>
            <a:endParaRPr lang="ru-RU" smtClean="0">
              <a:solidFill>
                <a:srgbClr val="FFFF00"/>
              </a:solidFill>
            </a:endParaRPr>
          </a:p>
        </p:txBody>
      </p:sp>
      <p:sp>
        <p:nvSpPr>
          <p:cNvPr id="19458" name="Объект 2"/>
          <p:cNvSpPr>
            <a:spLocks noGrp="1"/>
          </p:cNvSpPr>
          <p:nvPr>
            <p:ph idx="1"/>
          </p:nvPr>
        </p:nvSpPr>
        <p:spPr>
          <a:xfrm>
            <a:off x="0" y="692150"/>
            <a:ext cx="9144000" cy="1657350"/>
          </a:xfrm>
        </p:spPr>
        <p:txBody>
          <a:bodyPr/>
          <a:lstStyle/>
          <a:p>
            <a:r>
              <a:rPr lang="en-US" smtClean="0"/>
              <a:t>Traditionally, girls weave periwinkle or making a ritual tree and sing sad folk song, but today such party is usually completed with visiting a night club.</a:t>
            </a:r>
            <a:endParaRPr lang="ru-RU" smtClean="0"/>
          </a:p>
        </p:txBody>
      </p:sp>
      <p:pic>
        <p:nvPicPr>
          <p:cNvPr id="19459" name="Picture 2"/>
          <p:cNvPicPr>
            <a:picLocks noChangeAspect="1" noChangeArrowheads="1"/>
          </p:cNvPicPr>
          <p:nvPr/>
        </p:nvPicPr>
        <p:blipFill>
          <a:blip r:embed="rId2"/>
          <a:srcRect/>
          <a:stretch>
            <a:fillRect/>
          </a:stretch>
        </p:blipFill>
        <p:spPr bwMode="auto">
          <a:xfrm>
            <a:off x="0" y="4508500"/>
            <a:ext cx="3970338" cy="2349500"/>
          </a:xfrm>
          <a:prstGeom prst="rect">
            <a:avLst/>
          </a:prstGeom>
          <a:noFill/>
          <a:ln w="9525">
            <a:noFill/>
            <a:miter lim="800000"/>
            <a:headEnd/>
            <a:tailEnd/>
          </a:ln>
        </p:spPr>
      </p:pic>
      <p:pic>
        <p:nvPicPr>
          <p:cNvPr id="19460" name="Picture 3"/>
          <p:cNvPicPr>
            <a:picLocks noChangeAspect="1" noChangeArrowheads="1"/>
          </p:cNvPicPr>
          <p:nvPr/>
        </p:nvPicPr>
        <p:blipFill>
          <a:blip r:embed="rId3"/>
          <a:srcRect/>
          <a:stretch>
            <a:fillRect/>
          </a:stretch>
        </p:blipFill>
        <p:spPr bwMode="auto">
          <a:xfrm>
            <a:off x="6156325" y="4492625"/>
            <a:ext cx="2989263" cy="2365375"/>
          </a:xfrm>
          <a:prstGeom prst="rect">
            <a:avLst/>
          </a:prstGeom>
          <a:noFill/>
          <a:ln w="9525">
            <a:noFill/>
            <a:miter lim="800000"/>
            <a:headEnd/>
            <a:tailEnd/>
          </a:ln>
        </p:spPr>
      </p:pic>
      <p:pic>
        <p:nvPicPr>
          <p:cNvPr id="19461" name="Picture 4"/>
          <p:cNvPicPr>
            <a:picLocks noChangeAspect="1" noChangeArrowheads="1"/>
          </p:cNvPicPr>
          <p:nvPr/>
        </p:nvPicPr>
        <p:blipFill>
          <a:blip r:embed="rId4"/>
          <a:srcRect/>
          <a:stretch>
            <a:fillRect/>
          </a:stretch>
        </p:blipFill>
        <p:spPr bwMode="auto">
          <a:xfrm>
            <a:off x="0" y="2205038"/>
            <a:ext cx="2700338" cy="2759075"/>
          </a:xfrm>
          <a:prstGeom prst="rect">
            <a:avLst/>
          </a:prstGeom>
          <a:noFill/>
          <a:ln w="9525">
            <a:noFill/>
            <a:miter lim="800000"/>
            <a:headEnd/>
            <a:tailEnd/>
          </a:ln>
        </p:spPr>
      </p:pic>
      <p:pic>
        <p:nvPicPr>
          <p:cNvPr id="19462" name="Picture 5"/>
          <p:cNvPicPr>
            <a:picLocks noChangeAspect="1" noChangeArrowheads="1"/>
          </p:cNvPicPr>
          <p:nvPr/>
        </p:nvPicPr>
        <p:blipFill>
          <a:blip r:embed="rId5"/>
          <a:srcRect/>
          <a:stretch>
            <a:fillRect/>
          </a:stretch>
        </p:blipFill>
        <p:spPr bwMode="auto">
          <a:xfrm>
            <a:off x="2679700" y="2347913"/>
            <a:ext cx="3132138" cy="2160587"/>
          </a:xfrm>
          <a:prstGeom prst="rect">
            <a:avLst/>
          </a:prstGeom>
          <a:noFill/>
          <a:ln w="9525">
            <a:noFill/>
            <a:miter lim="800000"/>
            <a:headEnd/>
            <a:tailEnd/>
          </a:ln>
        </p:spPr>
      </p:pic>
      <p:pic>
        <p:nvPicPr>
          <p:cNvPr id="19463" name="Picture 6"/>
          <p:cNvPicPr>
            <a:picLocks noChangeAspect="1" noChangeArrowheads="1"/>
          </p:cNvPicPr>
          <p:nvPr/>
        </p:nvPicPr>
        <p:blipFill>
          <a:blip r:embed="rId6"/>
          <a:srcRect/>
          <a:stretch>
            <a:fillRect/>
          </a:stretch>
        </p:blipFill>
        <p:spPr bwMode="auto">
          <a:xfrm>
            <a:off x="5795963" y="2282825"/>
            <a:ext cx="3336925" cy="2219325"/>
          </a:xfrm>
          <a:prstGeom prst="rect">
            <a:avLst/>
          </a:prstGeom>
          <a:noFill/>
          <a:ln w="9525">
            <a:noFill/>
            <a:miter lim="800000"/>
            <a:headEnd/>
            <a:tailEnd/>
          </a:ln>
        </p:spPr>
      </p:pic>
      <p:pic>
        <p:nvPicPr>
          <p:cNvPr id="19464" name="Picture 7"/>
          <p:cNvPicPr>
            <a:picLocks noChangeAspect="1" noChangeArrowheads="1"/>
          </p:cNvPicPr>
          <p:nvPr/>
        </p:nvPicPr>
        <p:blipFill>
          <a:blip r:embed="rId7"/>
          <a:srcRect/>
          <a:stretch>
            <a:fillRect/>
          </a:stretch>
        </p:blipFill>
        <p:spPr bwMode="auto">
          <a:xfrm>
            <a:off x="3851275" y="4437063"/>
            <a:ext cx="2428875" cy="2408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ъект 2"/>
          <p:cNvSpPr>
            <a:spLocks noGrp="1"/>
          </p:cNvSpPr>
          <p:nvPr>
            <p:ph idx="1"/>
          </p:nvPr>
        </p:nvSpPr>
        <p:spPr>
          <a:xfrm>
            <a:off x="0" y="0"/>
            <a:ext cx="4140200" cy="6858000"/>
          </a:xfrm>
        </p:spPr>
        <p:txBody>
          <a:bodyPr/>
          <a:lstStyle/>
          <a:p>
            <a:endParaRPr lang="ru-RU" smtClean="0"/>
          </a:p>
        </p:txBody>
      </p:sp>
      <p:pic>
        <p:nvPicPr>
          <p:cNvPr id="20482" name="Picture 2"/>
          <p:cNvPicPr>
            <a:picLocks noChangeAspect="1" noChangeArrowheads="1"/>
          </p:cNvPicPr>
          <p:nvPr/>
        </p:nvPicPr>
        <p:blipFill>
          <a:blip r:embed="rId2"/>
          <a:srcRect/>
          <a:stretch>
            <a:fillRect/>
          </a:stretch>
        </p:blipFill>
        <p:spPr bwMode="auto">
          <a:xfrm>
            <a:off x="6286500" y="0"/>
            <a:ext cx="2862263" cy="4298950"/>
          </a:xfrm>
          <a:prstGeom prst="rect">
            <a:avLst/>
          </a:prstGeom>
          <a:noFill/>
          <a:ln w="9525">
            <a:noFill/>
            <a:miter lim="800000"/>
            <a:headEnd/>
            <a:tailEnd/>
          </a:ln>
        </p:spPr>
      </p:pic>
      <p:pic>
        <p:nvPicPr>
          <p:cNvPr id="20483" name="Picture 3"/>
          <p:cNvPicPr>
            <a:picLocks noChangeAspect="1" noChangeArrowheads="1"/>
          </p:cNvPicPr>
          <p:nvPr/>
        </p:nvPicPr>
        <p:blipFill>
          <a:blip r:embed="rId3"/>
          <a:srcRect/>
          <a:stretch>
            <a:fillRect/>
          </a:stretch>
        </p:blipFill>
        <p:spPr bwMode="auto">
          <a:xfrm>
            <a:off x="0" y="4868863"/>
            <a:ext cx="2940050" cy="1957387"/>
          </a:xfrm>
          <a:prstGeom prst="rect">
            <a:avLst/>
          </a:prstGeom>
          <a:noFill/>
          <a:ln w="9525">
            <a:noFill/>
            <a:miter lim="800000"/>
            <a:headEnd/>
            <a:tailEnd/>
          </a:ln>
        </p:spPr>
      </p:pic>
      <p:pic>
        <p:nvPicPr>
          <p:cNvPr id="20484" name="Picture 5" descr="Креативне весільне фото"/>
          <p:cNvPicPr>
            <a:picLocks noChangeAspect="1" noChangeArrowheads="1"/>
          </p:cNvPicPr>
          <p:nvPr/>
        </p:nvPicPr>
        <p:blipFill>
          <a:blip r:embed="rId4"/>
          <a:srcRect/>
          <a:stretch>
            <a:fillRect/>
          </a:stretch>
        </p:blipFill>
        <p:spPr bwMode="auto">
          <a:xfrm>
            <a:off x="5508625" y="4338638"/>
            <a:ext cx="4140200" cy="2487612"/>
          </a:xfrm>
          <a:prstGeom prst="rect">
            <a:avLst/>
          </a:prstGeom>
          <a:noFill/>
          <a:ln w="9525">
            <a:noFill/>
            <a:miter lim="800000"/>
            <a:headEnd/>
            <a:tailEnd/>
          </a:ln>
        </p:spPr>
      </p:pic>
      <p:pic>
        <p:nvPicPr>
          <p:cNvPr id="20485" name="Picture 6"/>
          <p:cNvPicPr>
            <a:picLocks noChangeAspect="1" noChangeArrowheads="1"/>
          </p:cNvPicPr>
          <p:nvPr/>
        </p:nvPicPr>
        <p:blipFill>
          <a:blip r:embed="rId5"/>
          <a:srcRect/>
          <a:stretch>
            <a:fillRect/>
          </a:stretch>
        </p:blipFill>
        <p:spPr bwMode="auto">
          <a:xfrm>
            <a:off x="2951163" y="4197350"/>
            <a:ext cx="2628900" cy="2628900"/>
          </a:xfrm>
          <a:prstGeom prst="rect">
            <a:avLst/>
          </a:prstGeom>
          <a:noFill/>
          <a:ln w="9525">
            <a:noFill/>
            <a:miter lim="800000"/>
            <a:headEnd/>
            <a:tailEnd/>
          </a:ln>
        </p:spPr>
      </p:pic>
      <p:pic>
        <p:nvPicPr>
          <p:cNvPr id="20486" name="Picture 7"/>
          <p:cNvPicPr>
            <a:picLocks noChangeAspect="1" noChangeArrowheads="1"/>
          </p:cNvPicPr>
          <p:nvPr/>
        </p:nvPicPr>
        <p:blipFill>
          <a:blip r:embed="rId6"/>
          <a:srcRect/>
          <a:stretch>
            <a:fillRect/>
          </a:stretch>
        </p:blipFill>
        <p:spPr bwMode="auto">
          <a:xfrm>
            <a:off x="4451350" y="1871663"/>
            <a:ext cx="1847850" cy="2466975"/>
          </a:xfrm>
          <a:prstGeom prst="rect">
            <a:avLst/>
          </a:prstGeom>
          <a:noFill/>
          <a:ln w="9525">
            <a:noFill/>
            <a:miter lim="800000"/>
            <a:headEnd/>
            <a:tailEnd/>
          </a:ln>
        </p:spPr>
      </p:pic>
      <p:pic>
        <p:nvPicPr>
          <p:cNvPr id="20487" name="Picture 8"/>
          <p:cNvPicPr>
            <a:picLocks noChangeAspect="1" noChangeArrowheads="1"/>
          </p:cNvPicPr>
          <p:nvPr/>
        </p:nvPicPr>
        <p:blipFill>
          <a:blip r:embed="rId7"/>
          <a:srcRect/>
          <a:stretch>
            <a:fillRect/>
          </a:stretch>
        </p:blipFill>
        <p:spPr bwMode="auto">
          <a:xfrm>
            <a:off x="4067175" y="38100"/>
            <a:ext cx="2219325" cy="18097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4546600" cy="1628775"/>
          </a:xfrm>
        </p:spPr>
        <p:txBody>
          <a:bodyPr rtlCol="0">
            <a:normAutofit fontScale="90000"/>
          </a:bodyPr>
          <a:lstStyle/>
          <a:p>
            <a:pPr fontAlgn="auto">
              <a:spcAft>
                <a:spcPts val="0"/>
              </a:spcAft>
              <a:defRPr/>
            </a:pPr>
            <a:r>
              <a:rPr lang="en-US" dirty="0" smtClean="0"/>
              <a:t> </a:t>
            </a:r>
            <a:r>
              <a:rPr lang="en-US" dirty="0" smtClean="0">
                <a:solidFill>
                  <a:srgbClr val="FFFF00"/>
                </a:solidFill>
              </a:rPr>
              <a:t>The wedding ceremony</a:t>
            </a:r>
            <a:r>
              <a:rPr lang="en-US" dirty="0" smtClean="0"/>
              <a:t/>
            </a:r>
            <a:br>
              <a:rPr lang="en-US" dirty="0" smtClean="0"/>
            </a:br>
            <a:endParaRPr lang="ru-RU" dirty="0"/>
          </a:p>
        </p:txBody>
      </p:sp>
      <p:sp>
        <p:nvSpPr>
          <p:cNvPr id="3" name="Объект 2"/>
          <p:cNvSpPr>
            <a:spLocks noGrp="1"/>
          </p:cNvSpPr>
          <p:nvPr>
            <p:ph idx="1"/>
          </p:nvPr>
        </p:nvSpPr>
        <p:spPr>
          <a:xfrm>
            <a:off x="4787900" y="188913"/>
            <a:ext cx="4356100" cy="6669087"/>
          </a:xfrm>
        </p:spPr>
        <p:txBody>
          <a:bodyPr rtlCol="0">
            <a:normAutofit fontScale="92500"/>
          </a:bodyPr>
          <a:lstStyle/>
          <a:p>
            <a:pPr fontAlgn="auto">
              <a:spcAft>
                <a:spcPts val="0"/>
              </a:spcAft>
              <a:buFont typeface="Arial" pitchFamily="34" charset="0"/>
              <a:buChar char="•"/>
              <a:defRPr/>
            </a:pPr>
            <a:r>
              <a:rPr lang="en-US" dirty="0" smtClean="0"/>
              <a:t>In  the Ukrainian tradition, the bride and groom entered the church together arm-in-arm as willing and equal partners. The priest met the young couple in the church and the ceremony began. The bride and groom affirmed to the priest that they were both entering into this union of their own free will. </a:t>
            </a:r>
          </a:p>
          <a:p>
            <a:pPr fontAlgn="auto">
              <a:spcAft>
                <a:spcPts val="0"/>
              </a:spcAft>
              <a:buFont typeface="Arial" pitchFamily="34" charset="0"/>
              <a:buChar char="•"/>
              <a:defRPr/>
            </a:pPr>
            <a:endParaRPr lang="ru-RU" dirty="0"/>
          </a:p>
        </p:txBody>
      </p:sp>
      <p:pic>
        <p:nvPicPr>
          <p:cNvPr id="21507" name="Picture 2"/>
          <p:cNvPicPr>
            <a:picLocks noChangeAspect="1" noChangeArrowheads="1"/>
          </p:cNvPicPr>
          <p:nvPr/>
        </p:nvPicPr>
        <p:blipFill>
          <a:blip r:embed="rId2"/>
          <a:srcRect/>
          <a:stretch>
            <a:fillRect/>
          </a:stretch>
        </p:blipFill>
        <p:spPr bwMode="auto">
          <a:xfrm>
            <a:off x="0" y="3505200"/>
            <a:ext cx="5029200" cy="3352800"/>
          </a:xfrm>
          <a:prstGeom prst="rect">
            <a:avLst/>
          </a:prstGeom>
          <a:noFill/>
          <a:ln w="9525">
            <a:noFill/>
            <a:miter lim="800000"/>
            <a:headEnd/>
            <a:tailEnd/>
          </a:ln>
        </p:spPr>
      </p:pic>
      <p:pic>
        <p:nvPicPr>
          <p:cNvPr id="21508" name="Picture 3"/>
          <p:cNvPicPr>
            <a:picLocks noChangeAspect="1" noChangeArrowheads="1"/>
          </p:cNvPicPr>
          <p:nvPr/>
        </p:nvPicPr>
        <p:blipFill>
          <a:blip r:embed="rId3"/>
          <a:srcRect/>
          <a:stretch>
            <a:fillRect/>
          </a:stretch>
        </p:blipFill>
        <p:spPr bwMode="auto">
          <a:xfrm>
            <a:off x="0" y="1196975"/>
            <a:ext cx="3816350" cy="254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211638" cy="6858000"/>
          </a:xfrm>
        </p:spPr>
        <p:txBody>
          <a:bodyPr rtlCol="0">
            <a:normAutofit fontScale="92500" lnSpcReduction="10000"/>
          </a:bodyPr>
          <a:lstStyle/>
          <a:p>
            <a:pPr fontAlgn="auto">
              <a:spcAft>
                <a:spcPts val="0"/>
              </a:spcAft>
              <a:buFont typeface="Arial" pitchFamily="34" charset="0"/>
              <a:buChar char="•"/>
              <a:defRPr/>
            </a:pPr>
            <a:r>
              <a:rPr lang="en-US" dirty="0" smtClean="0"/>
              <a:t>Following the main ceremony the couple is separated. A meal is presented at each respective home. The groom's mother will then send him with the wedding train to the bride's house. A type of game is played where the groom is refused entry and has to pay for entrance. After giving money and </a:t>
            </a:r>
            <a:r>
              <a:rPr lang="en-US" dirty="0" err="1" smtClean="0"/>
              <a:t>horilka</a:t>
            </a:r>
            <a:r>
              <a:rPr lang="en-US" dirty="0" smtClean="0"/>
              <a:t>, he is allowed to sit at the family table.</a:t>
            </a:r>
            <a:endParaRPr lang="ru-RU" dirty="0"/>
          </a:p>
        </p:txBody>
      </p:sp>
      <p:pic>
        <p:nvPicPr>
          <p:cNvPr id="22530" name="Picture 2"/>
          <p:cNvPicPr>
            <a:picLocks noChangeAspect="1" noChangeArrowheads="1"/>
          </p:cNvPicPr>
          <p:nvPr/>
        </p:nvPicPr>
        <p:blipFill>
          <a:blip r:embed="rId2"/>
          <a:srcRect/>
          <a:stretch>
            <a:fillRect/>
          </a:stretch>
        </p:blipFill>
        <p:spPr bwMode="auto">
          <a:xfrm>
            <a:off x="4140200" y="3476625"/>
            <a:ext cx="5003800" cy="3382963"/>
          </a:xfrm>
          <a:prstGeom prst="rect">
            <a:avLst/>
          </a:prstGeom>
          <a:noFill/>
          <a:ln w="9525">
            <a:noFill/>
            <a:miter lim="800000"/>
            <a:headEnd/>
            <a:tailEnd/>
          </a:ln>
        </p:spPr>
      </p:pic>
      <p:pic>
        <p:nvPicPr>
          <p:cNvPr id="22531" name="Picture 3"/>
          <p:cNvPicPr>
            <a:picLocks noChangeAspect="1" noChangeArrowheads="1"/>
          </p:cNvPicPr>
          <p:nvPr/>
        </p:nvPicPr>
        <p:blipFill>
          <a:blip r:embed="rId3"/>
          <a:srcRect/>
          <a:stretch>
            <a:fillRect/>
          </a:stretch>
        </p:blipFill>
        <p:spPr bwMode="auto">
          <a:xfrm>
            <a:off x="4140200" y="0"/>
            <a:ext cx="5003800" cy="344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07950" y="4763"/>
            <a:ext cx="9013825" cy="903287"/>
          </a:xfrm>
        </p:spPr>
        <p:txBody>
          <a:bodyPr/>
          <a:lstStyle/>
          <a:p>
            <a:r>
              <a:rPr lang="en-US" smtClean="0">
                <a:solidFill>
                  <a:srgbClr val="FFFF00"/>
                </a:solidFill>
              </a:rPr>
              <a:t>The end of the wedding ceremony</a:t>
            </a:r>
            <a:endParaRPr lang="ru-RU" smtClean="0">
              <a:solidFill>
                <a:srgbClr val="FFFF00"/>
              </a:solidFill>
            </a:endParaRPr>
          </a:p>
        </p:txBody>
      </p:sp>
      <p:sp>
        <p:nvSpPr>
          <p:cNvPr id="23554" name="Объект 2"/>
          <p:cNvSpPr>
            <a:spLocks noGrp="1"/>
          </p:cNvSpPr>
          <p:nvPr>
            <p:ph idx="1"/>
          </p:nvPr>
        </p:nvSpPr>
        <p:spPr>
          <a:xfrm>
            <a:off x="107950" y="765175"/>
            <a:ext cx="8928100" cy="3028950"/>
          </a:xfrm>
        </p:spPr>
        <p:txBody>
          <a:bodyPr/>
          <a:lstStyle/>
          <a:p>
            <a:r>
              <a:rPr lang="en-US" sz="3600" smtClean="0"/>
              <a:t>Ukrainian wedding officially ends with the tradition of covering a bride with the kerchief, which means that from now on she is a </a:t>
            </a:r>
            <a:r>
              <a:rPr lang="en-US" smtClean="0"/>
              <a:t>wife.</a:t>
            </a:r>
            <a:endParaRPr lang="ru-RU" smtClean="0"/>
          </a:p>
        </p:txBody>
      </p:sp>
      <p:pic>
        <p:nvPicPr>
          <p:cNvPr id="23555" name="Picture 2"/>
          <p:cNvPicPr>
            <a:picLocks noChangeAspect="1" noChangeArrowheads="1"/>
          </p:cNvPicPr>
          <p:nvPr/>
        </p:nvPicPr>
        <p:blipFill>
          <a:blip r:embed="rId2"/>
          <a:srcRect/>
          <a:stretch>
            <a:fillRect/>
          </a:stretch>
        </p:blipFill>
        <p:spPr bwMode="auto">
          <a:xfrm>
            <a:off x="4481513" y="3716338"/>
            <a:ext cx="4662487" cy="3106737"/>
          </a:xfrm>
          <a:prstGeom prst="rect">
            <a:avLst/>
          </a:prstGeom>
          <a:noFill/>
          <a:ln w="9525">
            <a:noFill/>
            <a:miter lim="800000"/>
            <a:headEnd/>
            <a:tailEnd/>
          </a:ln>
        </p:spPr>
      </p:pic>
      <p:pic>
        <p:nvPicPr>
          <p:cNvPr id="23556" name="Picture 3"/>
          <p:cNvPicPr>
            <a:picLocks noChangeAspect="1" noChangeArrowheads="1"/>
          </p:cNvPicPr>
          <p:nvPr/>
        </p:nvPicPr>
        <p:blipFill>
          <a:blip r:embed="rId3"/>
          <a:srcRect/>
          <a:stretch>
            <a:fillRect/>
          </a:stretch>
        </p:blipFill>
        <p:spPr bwMode="auto">
          <a:xfrm>
            <a:off x="25400" y="3794125"/>
            <a:ext cx="4391025"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283</Words>
  <Application>Microsoft Office PowerPoint</Application>
  <PresentationFormat>Экран (4:3)</PresentationFormat>
  <Paragraphs>16</Paragraphs>
  <Slides>10</Slides>
  <Notes>1</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1</vt:i4>
      </vt:variant>
      <vt:variant>
        <vt:lpstr>Заголовки слайдов</vt:lpstr>
      </vt:variant>
      <vt:variant>
        <vt:i4>10</vt:i4>
      </vt:variant>
    </vt:vector>
  </HeadingPairs>
  <TitlesOfParts>
    <vt:vector size="14" baseType="lpstr">
      <vt:lpstr>Times New Roman</vt:lpstr>
      <vt:lpstr>Arial</vt:lpstr>
      <vt:lpstr>Calibri</vt:lpstr>
      <vt:lpstr>Тема Office</vt:lpstr>
      <vt:lpstr>Ukrainian Wedding Traditions</vt:lpstr>
      <vt:lpstr>Engagement</vt:lpstr>
      <vt:lpstr>Слайд 3</vt:lpstr>
      <vt:lpstr>Korovoay</vt:lpstr>
      <vt:lpstr>Tradition and modernity</vt:lpstr>
      <vt:lpstr>Слайд 6</vt:lpstr>
      <vt:lpstr> The wedding ceremony </vt:lpstr>
      <vt:lpstr>Слайд 8</vt:lpstr>
      <vt:lpstr>The end of the wedding ceremony</vt:lpstr>
      <vt:lpstr>Слайд 10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User</cp:lastModifiedBy>
  <cp:revision>10</cp:revision>
  <dcterms:created xsi:type="dcterms:W3CDTF">2015-02-24T19:09:34Z</dcterms:created>
  <dcterms:modified xsi:type="dcterms:W3CDTF">2015-02-25T13:45:47Z</dcterms:modified>
</cp:coreProperties>
</file>