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64" r:id="rId4"/>
    <p:sldId id="257" r:id="rId5"/>
    <p:sldId id="259" r:id="rId6"/>
    <p:sldId id="260" r:id="rId7"/>
    <p:sldId id="262" r:id="rId8"/>
    <p:sldId id="263" r:id="rId9"/>
    <p:sldId id="265" r:id="rId10"/>
    <p:sldId id="266"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91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DC9BB0B0-7E0A-45C2-9D47-35970A5C7E35}" type="datetimeFigureOut">
              <a:rPr lang="uk-UA" smtClean="0"/>
              <a:t>16.03.2014</a:t>
            </a:fld>
            <a:endParaRPr lang="uk-UA"/>
          </a:p>
        </p:txBody>
      </p:sp>
      <p:sp>
        <p:nvSpPr>
          <p:cNvPr id="8" name="Slide Number Placeholder 7"/>
          <p:cNvSpPr>
            <a:spLocks noGrp="1"/>
          </p:cNvSpPr>
          <p:nvPr>
            <p:ph type="sldNum" sz="quarter" idx="11"/>
          </p:nvPr>
        </p:nvSpPr>
        <p:spPr/>
        <p:txBody>
          <a:bodyPr/>
          <a:lstStyle/>
          <a:p>
            <a:fld id="{580EEBA6-EB80-4F0C-9916-25D77BB4E6F6}"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C9BB0B0-7E0A-45C2-9D47-35970A5C7E35}" type="datetimeFigureOut">
              <a:rPr lang="uk-UA" smtClean="0"/>
              <a:t>16.03.2014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C9BB0B0-7E0A-45C2-9D47-35970A5C7E35}" type="datetimeFigureOut">
              <a:rPr lang="uk-UA" smtClean="0"/>
              <a:t>16.03.2014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9BB0B0-7E0A-45C2-9D47-35970A5C7E35}" type="datetimeFigureOut">
              <a:rPr lang="uk-UA" smtClean="0"/>
              <a:t>16.03.2014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9BB0B0-7E0A-45C2-9D47-35970A5C7E35}" type="datetimeFigureOut">
              <a:rPr lang="uk-UA" smtClean="0"/>
              <a:t>16.03.2014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9BB0B0-7E0A-45C2-9D47-35970A5C7E35}" type="datetimeFigureOut">
              <a:rPr lang="uk-UA" smtClean="0"/>
              <a:t>16.03.2014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80EEBA6-EB80-4F0C-9916-25D77BB4E6F6}" type="slidenum">
              <a:rPr lang="uk-UA" smtClean="0"/>
              <a:t>‹#›</a:t>
            </a:fld>
            <a:endParaRPr lang="uk-UA"/>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C9BB0B0-7E0A-45C2-9D47-35970A5C7E35}" type="datetimeFigureOut">
              <a:rPr lang="uk-UA" smtClean="0"/>
              <a:t>16.03.2014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80EEBA6-EB80-4F0C-9916-25D77BB4E6F6}" type="slidenum">
              <a:rPr lang="uk-UA" smtClean="0"/>
              <a:t>‹#›</a:t>
            </a:fld>
            <a:endParaRPr lang="uk-UA"/>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C9BB0B0-7E0A-45C2-9D47-35970A5C7E35}" type="datetimeFigureOut">
              <a:rPr lang="uk-UA" smtClean="0"/>
              <a:t>16.03.2014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BB0B0-7E0A-45C2-9D47-35970A5C7E35}" type="datetimeFigureOut">
              <a:rPr lang="uk-UA" smtClean="0"/>
              <a:t>16.03.2014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9BB0B0-7E0A-45C2-9D47-35970A5C7E35}" type="datetimeFigureOut">
              <a:rPr lang="uk-UA" smtClean="0"/>
              <a:t>16.03.2014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9BB0B0-7E0A-45C2-9D47-35970A5C7E35}" type="datetimeFigureOut">
              <a:rPr lang="uk-UA" smtClean="0"/>
              <a:t>16.03.2014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80EEBA6-EB80-4F0C-9916-25D77BB4E6F6}"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C9BB0B0-7E0A-45C2-9D47-35970A5C7E35}" type="datetimeFigureOut">
              <a:rPr lang="uk-UA" smtClean="0"/>
              <a:t>16.03.2014</a:t>
            </a:fld>
            <a:endParaRPr lang="uk-UA"/>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80EEBA6-EB80-4F0C-9916-25D77BB4E6F6}" type="slidenum">
              <a:rPr lang="uk-UA" smtClean="0"/>
              <a:t>‹#›</a:t>
            </a:fld>
            <a:endParaRPr lang="uk-UA"/>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uk-UA"/>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audio" Target="../media/media1.mp3"/><Relationship Id="rId7" Type="http://schemas.openxmlformats.org/officeDocument/2006/relationships/image" Target="../media/image2.jp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audio" Target="../media/media2.wav"/><Relationship Id="rId10" Type="http://schemas.openxmlformats.org/officeDocument/2006/relationships/image" Target="../media/image5.png"/><Relationship Id="rId4" Type="http://schemas.microsoft.com/office/2007/relationships/media" Target="../media/media2.wav"/><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5.pn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9.gif"/><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5.png"/><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11.gif"/><Relationship Id="rId5" Type="http://schemas.openxmlformats.org/officeDocument/2006/relationships/image" Target="../media/image10.jpg"/><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5.png"/><Relationship Id="rId2" Type="http://schemas.microsoft.com/office/2007/relationships/media" Target="../media/media7.wav"/><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media8.wav"/><Relationship Id="rId7" Type="http://schemas.openxmlformats.org/officeDocument/2006/relationships/image" Target="../media/image5.png"/><Relationship Id="rId2" Type="http://schemas.microsoft.com/office/2007/relationships/media" Target="../media/media8.wav"/><Relationship Id="rId1" Type="http://schemas.openxmlformats.org/officeDocument/2006/relationships/tags" Target="../tags/tag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media9.wav"/><Relationship Id="rId7" Type="http://schemas.openxmlformats.org/officeDocument/2006/relationships/image" Target="../media/image5.png"/><Relationship Id="rId2" Type="http://schemas.microsoft.com/office/2007/relationships/media" Target="../media/media9.wav"/><Relationship Id="rId1" Type="http://schemas.openxmlformats.org/officeDocument/2006/relationships/tags" Target="../tags/tag8.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8.jpg"/><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33" y="2924944"/>
            <a:ext cx="5030688" cy="3345407"/>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0072" y="2924944"/>
            <a:ext cx="3827140" cy="3345407"/>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1547664" y="1340768"/>
            <a:ext cx="5585978" cy="1323439"/>
          </a:xfrm>
          <a:prstGeom prst="rect">
            <a:avLst/>
          </a:prstGeom>
        </p:spPr>
        <p:txBody>
          <a:bodyPr wrap="square">
            <a:spAutoFit/>
          </a:bodyPr>
          <a:lstStyle/>
          <a:p>
            <a:r>
              <a:rPr lang="uk-UA" b="1" dirty="0" smtClean="0"/>
              <a:t>                               </a:t>
            </a:r>
            <a:r>
              <a:rPr lang="en-US" b="1" dirty="0" smtClean="0"/>
              <a:t>  </a:t>
            </a:r>
            <a:r>
              <a:rPr lang="en-US" sz="3200" b="1" dirty="0" smtClean="0"/>
              <a:t>Canada</a:t>
            </a:r>
            <a:endParaRPr lang="uk-UA" sz="3200" b="1" dirty="0" smtClean="0"/>
          </a:p>
          <a:p>
            <a:r>
              <a:rPr lang="uk-UA" sz="2400" i="1" dirty="0" smtClean="0"/>
              <a:t>           </a:t>
            </a:r>
            <a:r>
              <a:rPr lang="en-US" sz="2400" i="1" dirty="0" smtClean="0"/>
              <a:t>  </a:t>
            </a:r>
            <a:r>
              <a:rPr lang="en-US" sz="2400" dirty="0" smtClean="0"/>
              <a:t>« </a:t>
            </a:r>
            <a:r>
              <a:rPr lang="la-Latn" sz="2400" i="1" dirty="0" smtClean="0"/>
              <a:t>A </a:t>
            </a:r>
            <a:r>
              <a:rPr lang="la-Latn" sz="2400" i="1" dirty="0"/>
              <a:t>mari usque ad </a:t>
            </a:r>
            <a:r>
              <a:rPr lang="la-Latn" sz="2400" i="1" dirty="0" smtClean="0"/>
              <a:t>mare</a:t>
            </a:r>
            <a:r>
              <a:rPr lang="en-US" sz="2400" i="1" dirty="0" smtClean="0"/>
              <a:t> </a:t>
            </a:r>
            <a:r>
              <a:rPr lang="la-Latn" sz="2400" dirty="0" smtClean="0"/>
              <a:t>»</a:t>
            </a:r>
            <a:endParaRPr lang="uk-UA" sz="2400" dirty="0" smtClean="0"/>
          </a:p>
          <a:p>
            <a:r>
              <a:rPr lang="uk-UA" sz="2400" dirty="0" smtClean="0"/>
              <a:t> </a:t>
            </a:r>
            <a:r>
              <a:rPr lang="en-US" sz="2400" dirty="0" smtClean="0"/>
              <a:t>                </a:t>
            </a:r>
            <a:r>
              <a:rPr lang="en-US" sz="2400" dirty="0" smtClean="0"/>
              <a:t>«</a:t>
            </a:r>
            <a:r>
              <a:rPr lang="uk-UA" sz="2400" dirty="0" smtClean="0"/>
              <a:t> </a:t>
            </a:r>
            <a:r>
              <a:rPr lang="en-US" sz="2400" dirty="0" smtClean="0"/>
              <a:t>From </a:t>
            </a:r>
            <a:r>
              <a:rPr lang="en-US" sz="2400" dirty="0"/>
              <a:t>Sea to </a:t>
            </a:r>
            <a:r>
              <a:rPr lang="en-US" sz="2400" dirty="0" smtClean="0"/>
              <a:t>Sea »</a:t>
            </a:r>
            <a:endParaRPr lang="uk-UA" sz="2400" dirty="0"/>
          </a:p>
        </p:txBody>
      </p:sp>
      <p:pic>
        <p:nvPicPr>
          <p:cNvPr id="17" name="Гімн - Канади(анг.).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9512" y="30540"/>
            <a:ext cx="609600" cy="609600"/>
          </a:xfrm>
          <a:prstGeom prst="rect">
            <a:avLst/>
          </a:prstGeom>
        </p:spPr>
      </p:pic>
      <p:pic>
        <p:nvPicPr>
          <p:cNvPr id="23" name="Звук 22">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150644764"/>
      </p:ext>
    </p:extLst>
  </p:cSld>
  <p:clrMapOvr>
    <a:masterClrMapping/>
  </p:clrMapOvr>
  <mc:AlternateContent xmlns:mc="http://schemas.openxmlformats.org/markup-compatibility/2006">
    <mc:Choice xmlns:p14="http://schemas.microsoft.com/office/powerpoint/2010/main" Requires="p14">
      <p:transition spd="slow" p14:dur="1500" advTm="7679">
        <p:split orient="vert"/>
      </p:transition>
    </mc:Choice>
    <mc:Fallback>
      <p:transition spd="slow" advTm="767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repeatCount="indefinite" fill="hold" display="0">
                  <p:stCondLst>
                    <p:cond delay="indefinite"/>
                  </p:stCondLst>
                  <p:endCondLst>
                    <p:cond evt="onStopAudio" delay="0">
                      <p:tgtEl>
                        <p:sldTgt/>
                      </p:tgtEl>
                    </p:cond>
                  </p:endCondLst>
                </p:cTn>
                <p:tgtEl>
                  <p:spTgt spid="17"/>
                </p:tgtEl>
              </p:cMediaNode>
            </p:audio>
            <p:audio isNarration="1">
              <p:cMediaNode vol="80000" showWhenStopped="0">
                <p:cTn id="26" fill="hold" display="0">
                  <p:stCondLst>
                    <p:cond delay="indefinite"/>
                  </p:stCondLst>
                  <p:endCondLst>
                    <p:cond evt="onStopAudio" delay="0">
                      <p:tgtEl>
                        <p:sldTgt/>
                      </p:tgtEl>
                    </p:cond>
                  </p:endCondLst>
                </p:cTn>
                <p:tgtEl>
                  <p:spTgt spid="23"/>
                </p:tgtEl>
              </p:cMediaNode>
            </p:audio>
          </p:childTnLst>
        </p:cTn>
      </p:par>
    </p:tnLst>
    <p:bldLst>
      <p:bldP spid="16" grpId="0"/>
    </p:bldLst>
  </p:timing>
  <p:extLst>
    <p:ext uri="{E180D4A7-C9FB-4DFB-919C-405C955672EB}">
      <p14:showEvtLst xmlns:p14="http://schemas.microsoft.com/office/powerpoint/2010/main">
        <p14:playEvt time="5954" objId="1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7" y="692696"/>
            <a:ext cx="2842445" cy="523220"/>
          </a:xfrm>
          <a:prstGeom prst="rect">
            <a:avLst/>
          </a:prstGeom>
        </p:spPr>
        <p:txBody>
          <a:bodyPr wrap="none">
            <a:spAutoFit/>
          </a:bodyPr>
          <a:lstStyle/>
          <a:p>
            <a:r>
              <a:rPr lang="en-US" sz="2800" dirty="0">
                <a:solidFill>
                  <a:srgbClr val="CC0066"/>
                </a:solidFill>
              </a:rPr>
              <a:t>I</a:t>
            </a:r>
            <a:r>
              <a:rPr lang="en-US" sz="2800" dirty="0" smtClean="0">
                <a:solidFill>
                  <a:srgbClr val="CC0066"/>
                </a:solidFill>
              </a:rPr>
              <a:t>nteresting Facts</a:t>
            </a:r>
            <a:endParaRPr lang="uk-UA" sz="2800" dirty="0">
              <a:solidFill>
                <a:srgbClr val="CC0066"/>
              </a:solidFill>
            </a:endParaRPr>
          </a:p>
        </p:txBody>
      </p:sp>
      <p:sp>
        <p:nvSpPr>
          <p:cNvPr id="3" name="Прямоугольник 2"/>
          <p:cNvSpPr/>
          <p:nvPr/>
        </p:nvSpPr>
        <p:spPr>
          <a:xfrm>
            <a:off x="466401" y="1844824"/>
            <a:ext cx="8280920" cy="3693319"/>
          </a:xfrm>
          <a:prstGeom prst="rect">
            <a:avLst/>
          </a:prstGeom>
        </p:spPr>
        <p:txBody>
          <a:bodyPr wrap="square">
            <a:spAutoFit/>
          </a:bodyPr>
          <a:lstStyle/>
          <a:p>
            <a:pPr marL="285750" indent="-285750">
              <a:buFont typeface="Wingdings" pitchFamily="2" charset="2"/>
              <a:buChar char="ü"/>
            </a:pPr>
            <a:r>
              <a:rPr lang="en-US" dirty="0" smtClean="0"/>
              <a:t>Country name comes from the word «</a:t>
            </a:r>
            <a:r>
              <a:rPr lang="en-US" dirty="0" err="1" smtClean="0"/>
              <a:t>kanata</a:t>
            </a:r>
            <a:r>
              <a:rPr lang="en-US" dirty="0" smtClean="0"/>
              <a:t>», that the language of the tribes of the Iroquois means "village".</a:t>
            </a:r>
          </a:p>
          <a:p>
            <a:pPr marL="285750" indent="-285750">
              <a:buFont typeface="Wingdings" pitchFamily="2" charset="2"/>
              <a:buChar char="ü"/>
            </a:pPr>
            <a:r>
              <a:rPr lang="en-US" dirty="0" smtClean="0"/>
              <a:t>In Canada, were designed and invented telephone, zipper for garment,  chocolate, matches and glove for baseball.</a:t>
            </a:r>
          </a:p>
          <a:p>
            <a:pPr marL="285750" indent="-285750">
              <a:buFont typeface="Wingdings" pitchFamily="2" charset="2"/>
              <a:buChar char="ü"/>
            </a:pPr>
            <a:r>
              <a:rPr lang="en-US" dirty="0" smtClean="0"/>
              <a:t>In the Canadian city of Ontario is the smallest prison in the world. Its area - only 24.3 square meters.</a:t>
            </a:r>
          </a:p>
          <a:p>
            <a:pPr marL="285750" indent="-285750">
              <a:buFont typeface="Wingdings" pitchFamily="2" charset="2"/>
              <a:buChar char="ü"/>
            </a:pPr>
            <a:r>
              <a:rPr lang="en-US" dirty="0" smtClean="0"/>
              <a:t>Ice Hotel in Quebec, known as Hotel de Glace, using 500 tons of ice and more than 1000 tons of snow. Every summer, it melts and winter again restored.</a:t>
            </a:r>
          </a:p>
          <a:p>
            <a:pPr marL="285750" indent="-285750">
              <a:buFont typeface="Wingdings" pitchFamily="2" charset="2"/>
              <a:buChar char="ü"/>
            </a:pPr>
            <a:r>
              <a:rPr lang="en-US" dirty="0" smtClean="0"/>
              <a:t>In 1991, in Canada, on a concrete pedestal, was a monument to the ax. Weight monument was 7 tons.</a:t>
            </a:r>
          </a:p>
          <a:p>
            <a:pPr marL="285750" indent="-285750">
              <a:buFont typeface="Wingdings" pitchFamily="2" charset="2"/>
              <a:buChar char="ü"/>
            </a:pPr>
            <a:r>
              <a:rPr lang="en-US" dirty="0" smtClean="0"/>
              <a:t>In Canada, during exams, students have the right to speak with teachers to "You".</a:t>
            </a:r>
            <a:endParaRPr lang="uk-UA" dirty="0"/>
          </a:p>
        </p:txBody>
      </p:sp>
      <p:pic>
        <p:nvPicPr>
          <p:cNvPr id="8" name="Звук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970497109"/>
      </p:ext>
    </p:extLst>
  </p:cSld>
  <p:clrMapOvr>
    <a:masterClrMapping/>
  </p:clrMapOvr>
  <mc:AlternateContent xmlns:mc="http://schemas.openxmlformats.org/markup-compatibility/2006">
    <mc:Choice xmlns:p14="http://schemas.microsoft.com/office/powerpoint/2010/main" Requires="p14">
      <p:transition spd="slow" p14:dur="1500" advTm="13448">
        <p:split orient="vert"/>
      </p:transition>
    </mc:Choice>
    <mc:Fallback>
      <p:transition spd="slow" advTm="1344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268760"/>
            <a:ext cx="7315200" cy="1154097"/>
          </a:xfrm>
        </p:spPr>
        <p:txBody>
          <a:bodyPr/>
          <a:lstStyle/>
          <a:p>
            <a:r>
              <a:rPr lang="en-US" dirty="0"/>
              <a:t>National Flag and Coat of Arms</a:t>
            </a:r>
            <a:endParaRPr lang="uk-UA" dirty="0"/>
          </a:p>
        </p:txBody>
      </p:sp>
      <p:pic>
        <p:nvPicPr>
          <p:cNvPr id="5" name="Объект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914400" y="3114040"/>
            <a:ext cx="3565525" cy="2852420"/>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5580112" y="2924944"/>
            <a:ext cx="2442003" cy="3190556"/>
          </a:xfrm>
          <a:prstGeom prst="rect">
            <a:avLst/>
          </a:prstGeom>
          <a:ln>
            <a:noFill/>
          </a:ln>
          <a:effectLst>
            <a:outerShdw blurRad="292100" dist="139700" dir="2700000" algn="tl" rotWithShape="0">
              <a:srgbClr val="333333">
                <a:alpha val="65000"/>
              </a:srgbClr>
            </a:outerShdw>
          </a:effectLst>
        </p:spPr>
      </p:pic>
      <p:pic>
        <p:nvPicPr>
          <p:cNvPr id="11" name="Звук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41205949"/>
      </p:ext>
    </p:extLst>
  </p:cSld>
  <p:clrMapOvr>
    <a:masterClrMapping/>
  </p:clrMapOvr>
  <mc:AlternateContent xmlns:mc="http://schemas.openxmlformats.org/markup-compatibility/2006">
    <mc:Choice xmlns:p14="http://schemas.microsoft.com/office/powerpoint/2010/main" Requires="p14">
      <p:transition spd="slow" p14:dur="1500" advTm="7450">
        <p:split orient="vert"/>
      </p:transition>
    </mc:Choice>
    <mc:Fallback>
      <p:transition spd="slow" advTm="745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1"/>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930329"/>
            <a:ext cx="3570401" cy="646331"/>
          </a:xfrm>
          <a:prstGeom prst="rect">
            <a:avLst/>
          </a:prstGeom>
        </p:spPr>
        <p:txBody>
          <a:bodyPr wrap="none">
            <a:spAutoFit/>
          </a:bodyPr>
          <a:lstStyle/>
          <a:p>
            <a:r>
              <a:rPr lang="en-US" sz="3600" dirty="0" smtClean="0">
                <a:solidFill>
                  <a:srgbClr val="FF0000"/>
                </a:solidFill>
              </a:rPr>
              <a:t>National Anthem</a:t>
            </a:r>
            <a:endParaRPr lang="uk-UA" sz="3600" dirty="0">
              <a:solidFill>
                <a:srgbClr val="FF0000"/>
              </a:solidFill>
            </a:endParaRPr>
          </a:p>
        </p:txBody>
      </p:sp>
      <p:sp>
        <p:nvSpPr>
          <p:cNvPr id="3" name="Прямоугольник 2"/>
          <p:cNvSpPr/>
          <p:nvPr/>
        </p:nvSpPr>
        <p:spPr>
          <a:xfrm>
            <a:off x="525569" y="2276872"/>
            <a:ext cx="4572000" cy="2585323"/>
          </a:xfrm>
          <a:prstGeom prst="rect">
            <a:avLst/>
          </a:prstGeom>
        </p:spPr>
        <p:txBody>
          <a:bodyPr>
            <a:spAutoFit/>
          </a:bodyPr>
          <a:lstStyle/>
          <a:p>
            <a:r>
              <a:rPr lang="en-US" dirty="0"/>
              <a:t>O Canada! Our home and native land,</a:t>
            </a:r>
            <a:r>
              <a:rPr lang="en-US" dirty="0" smtClean="0"/>
              <a:t/>
            </a:r>
            <a:br>
              <a:rPr lang="en-US" dirty="0" smtClean="0"/>
            </a:br>
            <a:r>
              <a:rPr lang="en-US" dirty="0"/>
              <a:t>True patriot love in all thy sons command.</a:t>
            </a:r>
            <a:r>
              <a:rPr lang="en-US" dirty="0" smtClean="0"/>
              <a:t/>
            </a:r>
            <a:br>
              <a:rPr lang="en-US" dirty="0" smtClean="0"/>
            </a:br>
            <a:r>
              <a:rPr lang="en-US" dirty="0"/>
              <a:t>With glowing hearts we see thee rise,</a:t>
            </a:r>
            <a:r>
              <a:rPr lang="en-US" dirty="0" smtClean="0"/>
              <a:t/>
            </a:r>
            <a:br>
              <a:rPr lang="en-US" dirty="0" smtClean="0"/>
            </a:br>
            <a:r>
              <a:rPr lang="en-US" dirty="0"/>
              <a:t>The True North strong and free.</a:t>
            </a:r>
            <a:r>
              <a:rPr lang="en-US" dirty="0" smtClean="0"/>
              <a:t/>
            </a:r>
            <a:br>
              <a:rPr lang="en-US" dirty="0" smtClean="0"/>
            </a:br>
            <a:r>
              <a:rPr lang="en-US" dirty="0"/>
              <a:t>From far and wide, O Canada,</a:t>
            </a:r>
            <a:r>
              <a:rPr lang="en-US" dirty="0" smtClean="0"/>
              <a:t/>
            </a:r>
            <a:br>
              <a:rPr lang="en-US" dirty="0" smtClean="0"/>
            </a:br>
            <a:r>
              <a:rPr lang="en-US" dirty="0"/>
              <a:t>We stand on guard for thee.</a:t>
            </a:r>
            <a:r>
              <a:rPr lang="en-US" dirty="0" smtClean="0"/>
              <a:t/>
            </a:r>
            <a:br>
              <a:rPr lang="en-US" dirty="0" smtClean="0"/>
            </a:br>
            <a:r>
              <a:rPr lang="en-US" dirty="0"/>
              <a:t>God keep our land glorious and free,</a:t>
            </a:r>
            <a:r>
              <a:rPr lang="en-US" dirty="0" smtClean="0"/>
              <a:t/>
            </a:r>
            <a:br>
              <a:rPr lang="en-US" dirty="0" smtClean="0"/>
            </a:br>
            <a:r>
              <a:rPr lang="en-US" dirty="0"/>
              <a:t>O Canada, we stand on guard for thee.</a:t>
            </a:r>
            <a:r>
              <a:rPr lang="en-US" dirty="0" smtClean="0"/>
              <a:t/>
            </a:r>
            <a:br>
              <a:rPr lang="en-US" dirty="0" smtClean="0"/>
            </a:br>
            <a:r>
              <a:rPr lang="en-US" dirty="0"/>
              <a:t>O Canada, we stand on guard for thee.</a:t>
            </a:r>
            <a:endParaRPr lang="uk-UA" dirty="0"/>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1843998"/>
            <a:ext cx="3096346" cy="4320480"/>
          </a:xfrm>
          <a:prstGeom prst="rect">
            <a:avLst/>
          </a:prstGeom>
        </p:spPr>
      </p:pic>
      <p:pic>
        <p:nvPicPr>
          <p:cNvPr id="10" name="Звук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47283200"/>
      </p:ext>
    </p:extLst>
  </p:cSld>
  <p:clrMapOvr>
    <a:masterClrMapping/>
  </p:clrMapOvr>
  <mc:AlternateContent xmlns:mc="http://schemas.openxmlformats.org/markup-compatibility/2006">
    <mc:Choice xmlns:p14="http://schemas.microsoft.com/office/powerpoint/2010/main" Requires="p14">
      <p:transition spd="slow" p14:dur="1500" advTm="6479">
        <p:split orient="vert"/>
      </p:transition>
    </mc:Choice>
    <mc:Fallback>
      <p:transition spd="slow" advTm="647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39952" y="1772816"/>
            <a:ext cx="4208462" cy="3969982"/>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395536" y="2060848"/>
            <a:ext cx="3528392" cy="3672408"/>
          </a:xfrm>
        </p:spPr>
        <p:txBody>
          <a:bodyPr>
            <a:normAutofit fontScale="77500" lnSpcReduction="20000"/>
          </a:bodyPr>
          <a:lstStyle/>
          <a:p>
            <a:r>
              <a:rPr lang="en-US" sz="1900" dirty="0"/>
              <a:t>Canada is an independent federative state. It is one of the most developed countries.</a:t>
            </a:r>
          </a:p>
          <a:p>
            <a:r>
              <a:rPr lang="en-US" sz="1900" dirty="0"/>
              <a:t>Canada consists of ten provinces and two territories.</a:t>
            </a:r>
          </a:p>
          <a:p>
            <a:r>
              <a:rPr lang="en-US" sz="1900" dirty="0"/>
              <a:t>It is situated on the North American continent. In size Canada is the second in the world after Russia. Its area is almost 10 million km2</a:t>
            </a:r>
            <a:r>
              <a:rPr lang="en-US" sz="1900" dirty="0" smtClean="0"/>
              <a:t>.</a:t>
            </a:r>
            <a:r>
              <a:rPr lang="en-US" sz="1900" dirty="0"/>
              <a:t> About 32,268,000</a:t>
            </a:r>
            <a:r>
              <a:rPr lang="uk-UA" sz="1900" dirty="0"/>
              <a:t> </a:t>
            </a:r>
            <a:r>
              <a:rPr lang="en-US" sz="1900" dirty="0"/>
              <a:t> million people live in Canada. Canada's people </a:t>
            </a:r>
            <a:r>
              <a:rPr lang="en-US" sz="1900" dirty="0" smtClean="0"/>
              <a:t>are </a:t>
            </a:r>
            <a:r>
              <a:rPr lang="en-US" sz="1900" dirty="0"/>
              <a:t>varied. About 57 % of all Canadians have some English ancestry and about 32 % have some French ancestry</a:t>
            </a:r>
            <a:r>
              <a:rPr lang="en-US" sz="1900" dirty="0" smtClean="0"/>
              <a:t>.</a:t>
            </a:r>
            <a:r>
              <a:rPr lang="en-US" sz="1800" dirty="0"/>
              <a:t> The capital of Canada is Ottawa, which is situated on the bank of the Ottawa River. It is famous for its beautiful parks. It is also known as the city of bridges.</a:t>
            </a:r>
            <a:endParaRPr lang="en-US" sz="1900" dirty="0"/>
          </a:p>
          <a:p>
            <a:endParaRPr lang="en-US" dirty="0"/>
          </a:p>
          <a:p>
            <a:endParaRPr lang="uk-UA" dirty="0"/>
          </a:p>
        </p:txBody>
      </p:sp>
      <p:pic>
        <p:nvPicPr>
          <p:cNvPr id="10" name="Звук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61753675"/>
      </p:ext>
    </p:extLst>
  </p:cSld>
  <p:clrMapOvr>
    <a:masterClrMapping/>
  </p:clrMapOvr>
  <mc:AlternateContent xmlns:mc="http://schemas.openxmlformats.org/markup-compatibility/2006">
    <mc:Choice xmlns:p14="http://schemas.microsoft.com/office/powerpoint/2010/main" Requires="p14">
      <p:transition spd="slow" p14:dur="1500" advTm="10561">
        <p:split orient="vert"/>
      </p:transition>
    </mc:Choice>
    <mc:Fallback>
      <p:transition spd="slow" advTm="1056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0"/>
                </p:tgtEl>
              </p:cMediaNode>
            </p:audio>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67544" y="2204864"/>
            <a:ext cx="3234275" cy="4476750"/>
          </a:xfrm>
          <a:prstGeom prst="rect">
            <a:avLst/>
          </a:prstGeom>
          <a:ln>
            <a:noFill/>
          </a:ln>
          <a:effectLst>
            <a:outerShdw blurRad="292100" dist="139700" dir="2700000" algn="tl" rotWithShape="0">
              <a:srgbClr val="333333">
                <a:alpha val="65000"/>
              </a:srgbClr>
            </a:outerShdw>
          </a:effectLst>
        </p:spPr>
      </p:pic>
      <p:sp>
        <p:nvSpPr>
          <p:cNvPr id="5" name="Заголовок 1"/>
          <p:cNvSpPr>
            <a:spLocks noGrp="1"/>
          </p:cNvSpPr>
          <p:nvPr>
            <p:ph type="body" sz="half" idx="2"/>
          </p:nvPr>
        </p:nvSpPr>
        <p:spPr>
          <a:xfrm>
            <a:off x="683568" y="1124744"/>
            <a:ext cx="7560840" cy="2808312"/>
          </a:xfrm>
        </p:spPr>
        <p:txBody>
          <a:bodyPr/>
          <a:lstStyle/>
          <a:p>
            <a:r>
              <a:rPr lang="en-US" dirty="0"/>
              <a:t>Canada is an independent country. Canada got full independence in 1931. The country is a member of the Commonwealth. Queen Elizabeth II is the head of the Commonwealth and the Queen of Canada but only formally</a:t>
            </a:r>
            <a:r>
              <a:rPr lang="en-US" dirty="0" smtClean="0"/>
              <a:t>.</a:t>
            </a:r>
            <a:r>
              <a:rPr lang="en-US" dirty="0"/>
              <a:t> Canada is a founding member of the United Nations. It has been active in a number of major UN agencies.</a:t>
            </a:r>
            <a:endParaRPr lang="uk-UA" dirty="0"/>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2173496"/>
            <a:ext cx="4581128" cy="4581128"/>
          </a:xfrm>
          <a:prstGeom prst="rect">
            <a:avLst/>
          </a:prstGeom>
          <a:ln>
            <a:noFill/>
          </a:ln>
          <a:effectLst>
            <a:outerShdw blurRad="292100" dist="139700" dir="2700000" algn="tl" rotWithShape="0">
              <a:srgbClr val="333333">
                <a:alpha val="65000"/>
              </a:srgbClr>
            </a:outerShdw>
          </a:effectLst>
        </p:spPr>
      </p:pic>
      <p:pic>
        <p:nvPicPr>
          <p:cNvPr id="12" name="Звук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836869656"/>
      </p:ext>
    </p:extLst>
  </p:cSld>
  <p:clrMapOvr>
    <a:masterClrMapping/>
  </p:clrMapOvr>
  <mc:AlternateContent xmlns:mc="http://schemas.openxmlformats.org/markup-compatibility/2006">
    <mc:Choice xmlns:p14="http://schemas.microsoft.com/office/powerpoint/2010/main" Requires="p14">
      <p:transition spd="slow" p14:dur="1500" advTm="7649">
        <p:split orient="vert"/>
      </p:transition>
    </mc:Choice>
    <mc:Fallback>
      <p:transition spd="slow" advTm="764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en-US" dirty="0" smtClean="0">
                <a:solidFill>
                  <a:srgbClr val="00B050"/>
                </a:solidFill>
              </a:rPr>
              <a:t>               Toronto</a:t>
            </a:r>
            <a:endParaRPr lang="uk-UA" dirty="0"/>
          </a:p>
        </p:txBody>
      </p:sp>
      <p:sp>
        <p:nvSpPr>
          <p:cNvPr id="3" name="Текст 2"/>
          <p:cNvSpPr>
            <a:spLocks noGrp="1"/>
          </p:cNvSpPr>
          <p:nvPr>
            <p:ph type="body" sz="quarter" idx="3"/>
          </p:nvPr>
        </p:nvSpPr>
        <p:spPr/>
        <p:txBody>
          <a:bodyPr/>
          <a:lstStyle/>
          <a:p>
            <a:r>
              <a:rPr lang="en-US" dirty="0" smtClean="0"/>
              <a:t>              </a:t>
            </a:r>
            <a:r>
              <a:rPr lang="en-US" dirty="0" smtClean="0">
                <a:solidFill>
                  <a:srgbClr val="00B050"/>
                </a:solidFill>
              </a:rPr>
              <a:t>Montreal</a:t>
            </a:r>
            <a:endParaRPr lang="uk-UA" dirty="0"/>
          </a:p>
        </p:txBody>
      </p:sp>
      <p:sp>
        <p:nvSpPr>
          <p:cNvPr id="4" name="Заголовок 3"/>
          <p:cNvSpPr>
            <a:spLocks noGrp="1"/>
          </p:cNvSpPr>
          <p:nvPr>
            <p:ph type="title"/>
          </p:nvPr>
        </p:nvSpPr>
        <p:spPr>
          <a:xfrm>
            <a:off x="251520" y="1196752"/>
            <a:ext cx="8568952" cy="1154097"/>
          </a:xfrm>
        </p:spPr>
        <p:txBody>
          <a:bodyPr>
            <a:normAutofit/>
          </a:bodyPr>
          <a:lstStyle/>
          <a:p>
            <a:r>
              <a:rPr lang="en-US" sz="2800" dirty="0" smtClean="0">
                <a:solidFill>
                  <a:srgbClr val="00B050"/>
                </a:solidFill>
              </a:rPr>
              <a:t>      </a:t>
            </a:r>
            <a:r>
              <a:rPr lang="en-US" sz="2400" dirty="0" smtClean="0">
                <a:solidFill>
                  <a:srgbClr val="00B050"/>
                </a:solidFill>
              </a:rPr>
              <a:t>Toronto </a:t>
            </a:r>
            <a:r>
              <a:rPr lang="en-US" sz="2400" dirty="0">
                <a:solidFill>
                  <a:srgbClr val="00B050"/>
                </a:solidFill>
              </a:rPr>
              <a:t>and Montreal are the largest cities </a:t>
            </a:r>
            <a:r>
              <a:rPr lang="en-US" sz="2400" dirty="0" smtClean="0">
                <a:solidFill>
                  <a:srgbClr val="00B050"/>
                </a:solidFill>
              </a:rPr>
              <a:t> of  Canada </a:t>
            </a:r>
            <a:endParaRPr lang="uk-UA" sz="2400" dirty="0">
              <a:solidFill>
                <a:srgbClr val="00B050"/>
              </a:solidFill>
            </a:endParaRPr>
          </a:p>
        </p:txBody>
      </p:sp>
      <p:pic>
        <p:nvPicPr>
          <p:cNvPr id="7" name="Объект 6"/>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914400" y="3671623"/>
            <a:ext cx="3565525" cy="2377016"/>
          </a:xfrm>
          <a:prstGeom prst="rect">
            <a:avLst/>
          </a:prstGeom>
          <a:ln>
            <a:noFill/>
          </a:ln>
          <a:effectLst>
            <a:outerShdw blurRad="292100" dist="139700" dir="2700000" algn="tl" rotWithShape="0">
              <a:srgbClr val="333333">
                <a:alpha val="65000"/>
              </a:srgbClr>
            </a:outerShdw>
          </a:effectLst>
        </p:spPr>
      </p:pic>
      <p:pic>
        <p:nvPicPr>
          <p:cNvPr id="8" name="Объект 7"/>
          <p:cNvPicPr>
            <a:picLocks noGrp="1" noChangeAspect="1"/>
          </p:cNvPicPr>
          <p:nvPr>
            <p:ph sz="quarter" idx="14"/>
          </p:nvPr>
        </p:nvPicPr>
        <p:blipFill>
          <a:blip r:embed="rId6" cstate="print">
            <a:extLst>
              <a:ext uri="{28A0092B-C50C-407E-A947-70E740481C1C}">
                <a14:useLocalDpi xmlns:a14="http://schemas.microsoft.com/office/drawing/2010/main" val="0"/>
              </a:ext>
            </a:extLst>
          </a:blip>
          <a:stretch>
            <a:fillRect/>
          </a:stretch>
        </p:blipFill>
        <p:spPr>
          <a:xfrm>
            <a:off x="4681538" y="3629405"/>
            <a:ext cx="3567112" cy="2461452"/>
          </a:xfrm>
          <a:prstGeom prst="rect">
            <a:avLst/>
          </a:prstGeom>
          <a:ln>
            <a:noFill/>
          </a:ln>
          <a:effectLst>
            <a:outerShdw blurRad="292100" dist="139700" dir="2700000" algn="tl" rotWithShape="0">
              <a:srgbClr val="333333">
                <a:alpha val="65000"/>
              </a:srgbClr>
            </a:outerShdw>
          </a:effectLst>
        </p:spPr>
      </p:pic>
      <p:pic>
        <p:nvPicPr>
          <p:cNvPr id="13" name="Звук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196145868"/>
      </p:ext>
    </p:extLst>
  </p:cSld>
  <p:clrMapOvr>
    <a:masterClrMapping/>
  </p:clrMapOvr>
  <mc:AlternateContent xmlns:mc="http://schemas.openxmlformats.org/markup-compatibility/2006">
    <mc:Choice xmlns:p14="http://schemas.microsoft.com/office/powerpoint/2010/main" Requires="p14">
      <p:transition spd="slow" p14:dur="1500" advTm="6867">
        <p:split orient="vert"/>
      </p:transition>
    </mc:Choice>
    <mc:Fallback>
      <p:transition spd="slow" advTm="686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circle(in)">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13"/>
                </p:tgtEl>
              </p:cMediaNode>
            </p:audio>
          </p:childTnLst>
        </p:cTn>
      </p:par>
    </p:tnLst>
    <p:bldLst>
      <p:bldP spid="2" grpId="0" build="p"/>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483992" y="692696"/>
            <a:ext cx="3776414" cy="2832310"/>
          </a:xfrm>
          <a:prstGeom prst="rect">
            <a:avLst/>
          </a:prstGeom>
          <a:ln>
            <a:noFill/>
          </a:ln>
          <a:effectLst>
            <a:outerShdw blurRad="292100" dist="139700" dir="2700000" algn="tl" rotWithShape="0">
              <a:srgbClr val="333333">
                <a:alpha val="65000"/>
              </a:srgbClr>
            </a:outerShdw>
          </a:effectLst>
        </p:spPr>
      </p:pic>
      <p:sp>
        <p:nvSpPr>
          <p:cNvPr id="5" name="Заголовок 1"/>
          <p:cNvSpPr>
            <a:spLocks noGrp="1"/>
          </p:cNvSpPr>
          <p:nvPr>
            <p:ph type="body" sz="half" idx="2"/>
          </p:nvPr>
        </p:nvSpPr>
        <p:spPr>
          <a:xfrm>
            <a:off x="323528" y="1988840"/>
            <a:ext cx="3456384" cy="4392488"/>
          </a:xfrm>
        </p:spPr>
        <p:txBody>
          <a:bodyPr>
            <a:normAutofit/>
          </a:bodyPr>
          <a:lstStyle/>
          <a:p>
            <a:r>
              <a:rPr lang="en-US" dirty="0"/>
              <a:t>Canada is very rich in forest, minerals and fur-bearing animals. It holds the first place in the world in the amount of forests. It is rich in the following natural resources: non-ferrous metals, uranium, oil, natural gas, coal</a:t>
            </a:r>
            <a:r>
              <a:rPr lang="en-US" dirty="0" smtClean="0"/>
              <a:t>.</a:t>
            </a:r>
            <a:r>
              <a:rPr lang="en-US" dirty="0"/>
              <a:t> Canadian industries produce cars, airliners, locomotives, sea vessels, snow-removal machines, and agricultural equipment. The most developed industries are timber, mining, chemical, meat and milk and food industries. Canada grows wheat, barley, flax, potatoes, vegetables and fruit. Fishing is also one of the prosperous industries.</a:t>
            </a:r>
            <a:endParaRPr lang="uk-UA" dirty="0"/>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928" y="3717032"/>
            <a:ext cx="4896543" cy="2952328"/>
          </a:xfrm>
          <a:prstGeom prst="rect">
            <a:avLst/>
          </a:prstGeom>
          <a:ln>
            <a:noFill/>
          </a:ln>
          <a:effectLst>
            <a:outerShdw blurRad="292100" dist="139700" dir="2700000" algn="tl" rotWithShape="0">
              <a:srgbClr val="333333">
                <a:alpha val="65000"/>
              </a:srgbClr>
            </a:outerShdw>
          </a:effectLst>
        </p:spPr>
      </p:pic>
      <p:pic>
        <p:nvPicPr>
          <p:cNvPr id="12" name="Звук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210836009"/>
      </p:ext>
    </p:extLst>
  </p:cSld>
  <p:clrMapOvr>
    <a:masterClrMapping/>
  </p:clrMapOvr>
  <mc:AlternateContent xmlns:mc="http://schemas.openxmlformats.org/markup-compatibility/2006">
    <mc:Choice xmlns:p14="http://schemas.microsoft.com/office/powerpoint/2010/main" Requires="p14">
      <p:transition spd="slow" p14:dur="1500" advTm="9307">
        <p:split orient="vert"/>
      </p:transition>
    </mc:Choice>
    <mc:Fallback>
      <p:transition spd="slow" advTm="930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5">
            <a:extLst>
              <a:ext uri="{28A0092B-C50C-407E-A947-70E740481C1C}">
                <a14:useLocalDpi xmlns:a14="http://schemas.microsoft.com/office/drawing/2010/main" val="0"/>
              </a:ext>
            </a:extLst>
          </a:blip>
          <a:srcRect l="8328" r="8328"/>
          <a:stretch>
            <a:fillRect/>
          </a:stretch>
        </p:blipFill>
        <p:spPr>
          <a:xfrm>
            <a:off x="5004048" y="3472279"/>
            <a:ext cx="3606552" cy="2994119"/>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611560" y="1268760"/>
            <a:ext cx="7848872" cy="3600400"/>
          </a:xfrm>
        </p:spPr>
        <p:txBody>
          <a:bodyPr>
            <a:normAutofit/>
          </a:bodyPr>
          <a:lstStyle/>
          <a:p>
            <a:r>
              <a:rPr lang="en-US" dirty="0"/>
              <a:t>The Canadian National Men's Ice Hockey Team is the ice hockey team representing Canada internationally. The team is overseen by Hockey Canada, a member of the International Ice Hockey Federation. From 1920 until 1963, Canada's international representation was by senior amateur club teams. Canada's national men's team was founded in 1963 by Father David Bauer as a part of the Canadian Amateur Hockey Association, playing out of the University of British Columbia. The nickname "Team Canada" was christened for the 1972 Summit Series and has been frequently used to refer to the Canadian national team ever since.</a:t>
            </a:r>
            <a:endParaRPr lang="uk-UA" dirty="0"/>
          </a:p>
        </p:txBody>
      </p:sp>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573016"/>
            <a:ext cx="4095750" cy="2857500"/>
          </a:xfrm>
          <a:prstGeom prst="rect">
            <a:avLst/>
          </a:prstGeom>
          <a:ln>
            <a:noFill/>
          </a:ln>
          <a:effectLst>
            <a:outerShdw blurRad="292100" dist="139700" dir="2700000" algn="tl" rotWithShape="0">
              <a:srgbClr val="333333">
                <a:alpha val="65000"/>
              </a:srgbClr>
            </a:outerShdw>
          </a:effectLst>
        </p:spPr>
      </p:pic>
      <p:pic>
        <p:nvPicPr>
          <p:cNvPr id="11" name="Звук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20039342"/>
      </p:ext>
    </p:extLst>
  </p:cSld>
  <p:clrMapOvr>
    <a:masterClrMapping/>
  </p:clrMapOvr>
  <mc:AlternateContent xmlns:mc="http://schemas.openxmlformats.org/markup-compatibility/2006">
    <mc:Choice xmlns:p14="http://schemas.microsoft.com/office/powerpoint/2010/main" Requires="p14">
      <p:transition spd="slow" p14:dur="1500" advTm="7741">
        <p:split orient="vert"/>
      </p:transition>
    </mc:Choice>
    <mc:Fallback>
      <p:transition spd="slow" advTm="774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1"/>
                </p:tgtEl>
              </p:cMediaNode>
            </p:audio>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5">
            <a:extLst>
              <a:ext uri="{28A0092B-C50C-407E-A947-70E740481C1C}">
                <a14:useLocalDpi xmlns:a14="http://schemas.microsoft.com/office/drawing/2010/main" val="0"/>
              </a:ext>
            </a:extLst>
          </a:blip>
          <a:srcRect t="3399" b="3399"/>
          <a:stretch>
            <a:fillRect/>
          </a:stretch>
        </p:blipFill>
        <p:spPr/>
      </p:pic>
      <p:sp>
        <p:nvSpPr>
          <p:cNvPr id="4" name="Текст 3"/>
          <p:cNvSpPr>
            <a:spLocks noGrp="1"/>
          </p:cNvSpPr>
          <p:nvPr>
            <p:ph type="body" sz="half" idx="2"/>
          </p:nvPr>
        </p:nvSpPr>
        <p:spPr>
          <a:xfrm>
            <a:off x="179512" y="2636912"/>
            <a:ext cx="3960440" cy="2681472"/>
          </a:xfrm>
        </p:spPr>
        <p:txBody>
          <a:bodyPr>
            <a:noAutofit/>
          </a:bodyPr>
          <a:lstStyle/>
          <a:p>
            <a:r>
              <a:rPr lang="en-US" sz="1800" dirty="0"/>
              <a:t>Official languages of Canada are English and French. Nearly 60 percent of the population speak English and 27 percent speak French. The rest speaks other languages, such as Eskimo, Indian, German, Ukrainian and Italian.</a:t>
            </a:r>
            <a:endParaRPr lang="uk-UA" sz="1800" dirty="0"/>
          </a:p>
        </p:txBody>
      </p:sp>
      <p:pic>
        <p:nvPicPr>
          <p:cNvPr id="10" name="Звук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092057539"/>
      </p:ext>
    </p:extLst>
  </p:cSld>
  <p:clrMapOvr>
    <a:masterClrMapping/>
  </p:clrMapOvr>
  <mc:AlternateContent xmlns:mc="http://schemas.openxmlformats.org/markup-compatibility/2006">
    <mc:Choice xmlns:p14="http://schemas.microsoft.com/office/powerpoint/2010/main" Requires="p14">
      <p:transition spd="slow" p14:dur="1500" advTm="3958">
        <p:split orient="vert"/>
      </p:transition>
    </mc:Choice>
    <mc:Fallback>
      <p:transition spd="slow" advTm="395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0"/>
                </p:tgtEl>
              </p:cMediaNode>
            </p:audio>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4|1.7"/>
</p:tagLst>
</file>

<file path=ppt/tags/tag10.xml><?xml version="1.0" encoding="utf-8"?>
<p:tagLst xmlns:a="http://schemas.openxmlformats.org/drawingml/2006/main" xmlns:r="http://schemas.openxmlformats.org/officeDocument/2006/relationships" xmlns:p="http://schemas.openxmlformats.org/presentationml/2006/main">
  <p:tag name="TIMING" val="|0.5|1.3"/>
</p:tagLst>
</file>

<file path=ppt/tags/tag2.xml><?xml version="1.0" encoding="utf-8"?>
<p:tagLst xmlns:a="http://schemas.openxmlformats.org/drawingml/2006/main" xmlns:r="http://schemas.openxmlformats.org/officeDocument/2006/relationships" xmlns:p="http://schemas.openxmlformats.org/presentationml/2006/main">
  <p:tag name="TIMING" val="|0.7|1.7|1.9"/>
</p:tagLst>
</file>

<file path=ppt/tags/tag3.xml><?xml version="1.0" encoding="utf-8"?>
<p:tagLst xmlns:a="http://schemas.openxmlformats.org/drawingml/2006/main" xmlns:r="http://schemas.openxmlformats.org/officeDocument/2006/relationships" xmlns:p="http://schemas.openxmlformats.org/presentationml/2006/main">
  <p:tag name="TIMING" val="|1.5|1|1.2"/>
</p:tagLst>
</file>

<file path=ppt/tags/tag4.xml><?xml version="1.0" encoding="utf-8"?>
<p:tagLst xmlns:a="http://schemas.openxmlformats.org/drawingml/2006/main" xmlns:r="http://schemas.openxmlformats.org/officeDocument/2006/relationships" xmlns:p="http://schemas.openxmlformats.org/presentationml/2006/main">
  <p:tag name="TIMING" val="|0.5|1.2|0.8|0.8"/>
</p:tagLst>
</file>

<file path=ppt/tags/tag5.xml><?xml version="1.0" encoding="utf-8"?>
<p:tagLst xmlns:a="http://schemas.openxmlformats.org/drawingml/2006/main" xmlns:r="http://schemas.openxmlformats.org/officeDocument/2006/relationships" xmlns:p="http://schemas.openxmlformats.org/presentationml/2006/main">
  <p:tag name="TIMING" val="|1.1|0.8|0.8"/>
</p:tagLst>
</file>

<file path=ppt/tags/tag6.xml><?xml version="1.0" encoding="utf-8"?>
<p:tagLst xmlns:a="http://schemas.openxmlformats.org/drawingml/2006/main" xmlns:r="http://schemas.openxmlformats.org/officeDocument/2006/relationships" xmlns:p="http://schemas.openxmlformats.org/presentationml/2006/main">
  <p:tag name="TIMING" val="|0.2|1.5|1.3|1.4|0.9"/>
</p:tagLst>
</file>

<file path=ppt/tags/tag7.xml><?xml version="1.0" encoding="utf-8"?>
<p:tagLst xmlns:a="http://schemas.openxmlformats.org/drawingml/2006/main" xmlns:r="http://schemas.openxmlformats.org/officeDocument/2006/relationships" xmlns:p="http://schemas.openxmlformats.org/presentationml/2006/main">
  <p:tag name="TIMING" val="|0.3|0.8|0.8"/>
</p:tagLst>
</file>

<file path=ppt/tags/tag8.xml><?xml version="1.0" encoding="utf-8"?>
<p:tagLst xmlns:a="http://schemas.openxmlformats.org/drawingml/2006/main" xmlns:r="http://schemas.openxmlformats.org/officeDocument/2006/relationships" xmlns:p="http://schemas.openxmlformats.org/presentationml/2006/main">
  <p:tag name="TIMING" val="|0.9|0.7|0.7"/>
</p:tagLst>
</file>

<file path=ppt/tags/tag9.xml><?xml version="1.0" encoding="utf-8"?>
<p:tagLst xmlns:a="http://schemas.openxmlformats.org/drawingml/2006/main" xmlns:r="http://schemas.openxmlformats.org/officeDocument/2006/relationships" xmlns:p="http://schemas.openxmlformats.org/presentationml/2006/main">
  <p:tag name="TIMING" val="|0.7|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173</TotalTime>
  <Words>630</Words>
  <Application>Microsoft Office PowerPoint</Application>
  <PresentationFormat>Экран (4:3)</PresentationFormat>
  <Paragraphs>23</Paragraphs>
  <Slides>10</Slides>
  <Notes>0</Notes>
  <HiddenSlides>0</HiddenSlides>
  <MMClips>11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Перспектива</vt:lpstr>
      <vt:lpstr>Презентация PowerPoint</vt:lpstr>
      <vt:lpstr>National Flag and Coat of Arms</vt:lpstr>
      <vt:lpstr>Презентация PowerPoint</vt:lpstr>
      <vt:lpstr>Презентация PowerPoint</vt:lpstr>
      <vt:lpstr>Презентация PowerPoint</vt:lpstr>
      <vt:lpstr>      Toronto and Montreal are the largest cities  of  Canada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Маруся</dc:creator>
  <cp:lastModifiedBy>Маруся</cp:lastModifiedBy>
  <cp:revision>17</cp:revision>
  <dcterms:created xsi:type="dcterms:W3CDTF">2014-03-16T05:53:46Z</dcterms:created>
  <dcterms:modified xsi:type="dcterms:W3CDTF">2014-03-16T08:47:28Z</dcterms:modified>
</cp:coreProperties>
</file>