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5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uk-U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Клацніть піктограму, щоб додати зображення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DBA76D-BBFD-4E92-87F5-66F967D455D0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B0D019E-C572-4760-ABA7-CAB2AD125A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zoom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38576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Сума перших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 членів арифметичної прогресії.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/>
        </p:nvGraphicFramePr>
        <p:xfrm>
          <a:off x="2714612" y="1643049"/>
          <a:ext cx="3571899" cy="3357588"/>
        </p:xfrm>
        <a:graphic>
          <a:graphicData uri="http://schemas.openxmlformats.org/drawingml/2006/table">
            <a:tbl>
              <a:tblPr/>
              <a:tblGrid>
                <a:gridCol w="1151951"/>
                <a:gridCol w="1209974"/>
                <a:gridCol w="1209974"/>
              </a:tblGrid>
              <a:tr h="1119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1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4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" cy="476250"/>
          </a:xfrm>
          <a:prstGeom prst="rect">
            <a:avLst/>
          </a:prstGeom>
          <a:noFill/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" cy="476250"/>
          </a:xfrm>
          <a:prstGeom prst="rect">
            <a:avLst/>
          </a:prstGeom>
          <a:noFill/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" cy="476250"/>
          </a:xfrm>
          <a:prstGeom prst="rect">
            <a:avLst/>
          </a:prstGeom>
          <a:noFill/>
        </p:spPr>
      </p:pic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785925"/>
            <a:ext cx="214314" cy="642943"/>
          </a:xfrm>
          <a:prstGeom prst="rect">
            <a:avLst/>
          </a:prstGeom>
          <a:noFill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4311" y="2857496"/>
            <a:ext cx="217887" cy="642942"/>
          </a:xfrm>
          <a:prstGeom prst="rect">
            <a:avLst/>
          </a:prstGeom>
          <a:noFill/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6300" y="3857629"/>
            <a:ext cx="171451" cy="1071570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857496"/>
            <a:ext cx="214314" cy="635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571472" y="428604"/>
            <a:ext cx="78581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dirty="0" smtClean="0">
                <a:latin typeface="Georgia" pitchFamily="18" charset="0"/>
              </a:rPr>
              <a:t>Задача</a:t>
            </a:r>
          </a:p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Georgia" pitchFamily="18" charset="0"/>
              </a:rPr>
              <a:t>Сто </a:t>
            </a:r>
            <a:r>
              <a:rPr lang="uk-UA" sz="2800" dirty="0">
                <a:latin typeface="Georgia" pitchFamily="18" charset="0"/>
              </a:rPr>
              <a:t>мір хліба слід розділити між п'ятьма людьми так, щоб другий одержав на стільки ж більше від першого, на скільки третій одержав більше від другого, четвертий — більше від третього і п'ятий — більше від </a:t>
            </a:r>
            <a:r>
              <a:rPr lang="uk-UA" sz="2800" dirty="0" err="1">
                <a:latin typeface="Georgia" pitchFamily="18" charset="0"/>
              </a:rPr>
              <a:t>чет​вертого</a:t>
            </a:r>
            <a:r>
              <a:rPr lang="uk-UA" sz="2800" dirty="0">
                <a:latin typeface="Georgia" pitchFamily="18" charset="0"/>
              </a:rPr>
              <a:t>. </a:t>
            </a:r>
            <a:r>
              <a:rPr lang="ru-RU" sz="2800" dirty="0" err="1">
                <a:latin typeface="Georgia" pitchFamily="18" charset="0"/>
              </a:rPr>
              <a:t>Крім</a:t>
            </a:r>
            <a:r>
              <a:rPr lang="ru-RU" sz="2800" dirty="0">
                <a:latin typeface="Georgia" pitchFamily="18" charset="0"/>
              </a:rPr>
              <a:t> того, </a:t>
            </a:r>
            <a:r>
              <a:rPr lang="ru-RU" sz="2800" dirty="0" err="1">
                <a:latin typeface="Georgia" pitchFamily="18" charset="0"/>
              </a:rPr>
              <a:t>двоє</a:t>
            </a:r>
            <a:r>
              <a:rPr lang="ru-RU" sz="2800" dirty="0">
                <a:latin typeface="Georgia" pitchFamily="18" charset="0"/>
              </a:rPr>
              <a:t> перших </a:t>
            </a:r>
            <a:r>
              <a:rPr lang="ru-RU" sz="2800" dirty="0" err="1">
                <a:latin typeface="Georgia" pitchFamily="18" charset="0"/>
              </a:rPr>
              <a:t>повинні</a:t>
            </a:r>
            <a:r>
              <a:rPr lang="ru-RU" sz="2800" dirty="0">
                <a:latin typeface="Georgia" pitchFamily="18" charset="0"/>
              </a:rPr>
              <a:t> </a:t>
            </a:r>
            <a:r>
              <a:rPr lang="ru-RU" sz="2800" dirty="0" err="1">
                <a:latin typeface="Georgia" pitchFamily="18" charset="0"/>
              </a:rPr>
              <a:t>одержати</a:t>
            </a:r>
            <a:r>
              <a:rPr lang="ru-RU" sz="2800" dirty="0">
                <a:latin typeface="Georgia" pitchFamily="18" charset="0"/>
              </a:rPr>
              <a:t> в 7 раз </a:t>
            </a:r>
            <a:r>
              <a:rPr lang="ru-RU" sz="2800" dirty="0" err="1">
                <a:latin typeface="Georgia" pitchFamily="18" charset="0"/>
              </a:rPr>
              <a:t>менше</a:t>
            </a:r>
            <a:r>
              <a:rPr lang="ru-RU" sz="2800" dirty="0">
                <a:latin typeface="Georgia" pitchFamily="18" charset="0"/>
              </a:rPr>
              <a:t> за </a:t>
            </a:r>
            <a:r>
              <a:rPr lang="ru-RU" sz="2800" dirty="0" err="1">
                <a:latin typeface="Georgia" pitchFamily="18" charset="0"/>
              </a:rPr>
              <a:t>трьох</a:t>
            </a:r>
            <a:r>
              <a:rPr lang="ru-RU" sz="2800" dirty="0">
                <a:latin typeface="Georgia" pitchFamily="18" charset="0"/>
              </a:rPr>
              <a:t> </a:t>
            </a:r>
            <a:r>
              <a:rPr lang="ru-RU" sz="2800" dirty="0" err="1">
                <a:latin typeface="Georgia" pitchFamily="18" charset="0"/>
              </a:rPr>
              <a:t>інших</a:t>
            </a:r>
            <a:r>
              <a:rPr lang="ru-RU" sz="2800" dirty="0">
                <a:latin typeface="Georgia" pitchFamily="18" charset="0"/>
              </a:rPr>
              <a:t>. </a:t>
            </a:r>
            <a:r>
              <a:rPr lang="ru-RU" sz="2800" dirty="0" err="1">
                <a:latin typeface="Georgia" pitchFamily="18" charset="0"/>
              </a:rPr>
              <a:t>Скільки</a:t>
            </a:r>
            <a:r>
              <a:rPr lang="ru-RU" sz="2800" dirty="0">
                <a:latin typeface="Georgia" pitchFamily="18" charset="0"/>
              </a:rPr>
              <a:t> </a:t>
            </a:r>
            <a:r>
              <a:rPr lang="ru-RU" sz="2800" dirty="0" err="1">
                <a:latin typeface="Georgia" pitchFamily="18" charset="0"/>
              </a:rPr>
              <a:t>потрібно</a:t>
            </a:r>
            <a:r>
              <a:rPr lang="ru-RU" sz="2800" dirty="0">
                <a:latin typeface="Georgia" pitchFamily="18" charset="0"/>
              </a:rPr>
              <a:t> </a:t>
            </a:r>
            <a:r>
              <a:rPr lang="ru-RU" sz="2800" dirty="0" err="1">
                <a:latin typeface="Georgia" pitchFamily="18" charset="0"/>
              </a:rPr>
              <a:t>дати</a:t>
            </a:r>
            <a:r>
              <a:rPr lang="ru-RU" sz="2800" dirty="0">
                <a:latin typeface="Georgia" pitchFamily="18" charset="0"/>
              </a:rPr>
              <a:t> кожному</a:t>
            </a:r>
            <a:r>
              <a:rPr lang="ru-RU" sz="2800" dirty="0" smtClean="0">
                <a:latin typeface="Georgia" pitchFamily="18" charset="0"/>
              </a:rPr>
              <a:t>?</a:t>
            </a:r>
            <a:endParaRPr lang="ru-RU" sz="2800" dirty="0">
              <a:latin typeface="Georgia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l Friedrich Gau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714356"/>
            <a:ext cx="3500462" cy="4967964"/>
          </a:xfrm>
          <a:prstGeom prst="rect">
            <a:avLst/>
          </a:prstGeom>
          <a:noFill/>
        </p:spPr>
      </p:pic>
      <p:sp>
        <p:nvSpPr>
          <p:cNvPr id="7" name="Прямокутник 6"/>
          <p:cNvSpPr/>
          <p:nvPr/>
        </p:nvSpPr>
        <p:spPr>
          <a:xfrm>
            <a:off x="4000496" y="714356"/>
            <a:ext cx="47148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 7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Карл Гаусс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пішов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​ли.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Якось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учитель дав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учням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досить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складне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завдання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додати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всі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числа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1 до 100. Учитель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вважав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до​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довго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шукатимуть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відповідь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Але через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кілька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хвилин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Карл написав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своїй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грифельній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дошці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відповідь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Коли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вчитель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проглянув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розв'язання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то по​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бачив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маленький Гаусс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винайшов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спосіб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скороченого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знаходження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суми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членів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арифметичної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прогресії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indent="1825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​ Як же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підрахував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? — запитав учитель.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indent="1825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Дуже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просто,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відповів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хлопчик.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714480" y="2000240"/>
            <a:ext cx="5143520" cy="224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Домашнє завдання.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Опрацювати п. 22, виконати вправи 716, 719 – І-ІІ рівні,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721, 727 – ІІІ,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IV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рівні.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ересічна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180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Сума перших n  членів арифметичної прогресії.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Сума перших n  членів арифметичної прогресії.</dc:title>
  <dc:creator>☺♪♫</dc:creator>
  <cp:lastModifiedBy>user</cp:lastModifiedBy>
  <cp:revision>4</cp:revision>
  <dcterms:created xsi:type="dcterms:W3CDTF">2016-02-14T14:01:59Z</dcterms:created>
  <dcterms:modified xsi:type="dcterms:W3CDTF">2016-02-25T11:52:37Z</dcterms:modified>
</cp:coreProperties>
</file>