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  <p:sldId id="259" r:id="rId6"/>
    <p:sldId id="25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B38C6-800B-422E-B1BA-14A46A064377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20E1A-9884-4E7E-9AB8-5409E5F67864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28662" y="785794"/>
            <a:ext cx="7758138" cy="53403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>
                <a:latin typeface="Georgia" pitchFamily="18" charset="0"/>
              </a:rPr>
              <a:t>        </a:t>
            </a:r>
            <a:r>
              <a:rPr lang="uk-UA" b="1" dirty="0" smtClean="0">
                <a:solidFill>
                  <a:srgbClr val="7030A0"/>
                </a:solidFill>
                <a:latin typeface="Georgia" pitchFamily="18" charset="0"/>
              </a:rPr>
              <a:t>Щасливий </a:t>
            </a:r>
            <a:r>
              <a:rPr lang="uk-UA" b="1" dirty="0">
                <a:solidFill>
                  <a:srgbClr val="7030A0"/>
                </a:solidFill>
                <a:latin typeface="Georgia" pitchFamily="18" charset="0"/>
              </a:rPr>
              <a:t>той народ, що має змогу знати історію свого краю, але двічі щасливий той народ, який після тривалого небуття врешті відкриває своє минуле. Бо наша українська історія це незбагненний шлях руїни і світового феномену, національного визиску та культурних злетів</a:t>
            </a:r>
            <a:r>
              <a:rPr lang="uk-UA" b="1" dirty="0" smtClean="0">
                <a:solidFill>
                  <a:srgbClr val="7030A0"/>
                </a:solidFill>
                <a:latin typeface="Georgia" pitchFamily="18" charset="0"/>
              </a:rPr>
              <a:t>.</a:t>
            </a:r>
            <a:endParaRPr lang="ru-RU" b="1" dirty="0">
              <a:solidFill>
                <a:srgbClr val="7030A0"/>
              </a:solidFill>
              <a:latin typeface="Georgia" pitchFamily="18" charset="0"/>
            </a:endParaRPr>
          </a:p>
        </p:txBody>
      </p:sp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1513144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09496" y="-5627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05072" y="313977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67292" y="475708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1538" y="1071546"/>
            <a:ext cx="7615262" cy="5054617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atin typeface="Georgia" pitchFamily="18" charset="0"/>
              </a:rPr>
              <a:t>     </a:t>
            </a:r>
            <a:r>
              <a:rPr lang="uk-UA" sz="4400" b="1" dirty="0" smtClean="0">
                <a:solidFill>
                  <a:srgbClr val="7030A0"/>
                </a:solidFill>
                <a:latin typeface="Georgia" pitchFamily="18" charset="0"/>
              </a:rPr>
              <a:t>Кожен народ, нація мають право на своє самовизначення, мову, цілісність території, сповідування віри, дотримання традицій і звичаїв.</a:t>
            </a:r>
            <a:endParaRPr lang="ru-RU" sz="4400" dirty="0">
              <a:solidFill>
                <a:srgbClr val="7030A0"/>
              </a:solidFill>
            </a:endParaRPr>
          </a:p>
        </p:txBody>
      </p:sp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1583484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5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-7034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98754" y="319952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09496" y="475708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28662" y="357166"/>
            <a:ext cx="7758138" cy="576899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>
                <a:latin typeface="Georgia" pitchFamily="18" charset="0"/>
              </a:rPr>
              <a:t>       </a:t>
            </a:r>
            <a:r>
              <a:rPr lang="uk-UA" sz="4000" b="1" dirty="0" smtClean="0">
                <a:solidFill>
                  <a:srgbClr val="7030A0"/>
                </a:solidFill>
                <a:latin typeface="Georgia" pitchFamily="18" charset="0"/>
              </a:rPr>
              <a:t>Наш </a:t>
            </a:r>
            <a:r>
              <a:rPr lang="uk-UA" sz="4000" b="1" dirty="0">
                <a:solidFill>
                  <a:srgbClr val="7030A0"/>
                </a:solidFill>
                <a:latin typeface="Georgia" pitchFamily="18" charset="0"/>
              </a:rPr>
              <a:t>святий обов’язок зберегти те, що нам передали наші предки і передати нашим нащадкам скарбницю поезії та пісень з метою збереження рідної мови, нації, своєї Батьківщини.</a:t>
            </a:r>
            <a:endParaRPr lang="ru-RU" sz="4000" b="1" dirty="0">
              <a:solidFill>
                <a:srgbClr val="7030A0"/>
              </a:solidFill>
              <a:latin typeface="Georgia" pitchFamily="18" charset="0"/>
            </a:endParaRPr>
          </a:p>
          <a:p>
            <a:pPr algn="just">
              <a:buNone/>
            </a:pPr>
            <a:r>
              <a:rPr lang="uk-UA" b="1" dirty="0" smtClean="0">
                <a:solidFill>
                  <a:srgbClr val="7030A0"/>
                </a:solidFill>
                <a:latin typeface="Georgia" pitchFamily="18" charset="0"/>
              </a:rPr>
              <a:t>        </a:t>
            </a:r>
            <a:endParaRPr lang="ru-RU" b="1" dirty="0">
              <a:solidFill>
                <a:srgbClr val="7030A0"/>
              </a:solidFill>
              <a:latin typeface="Georgia" pitchFamily="18" charset="0"/>
            </a:endParaRPr>
          </a:p>
        </p:txBody>
      </p:sp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161162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5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317358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479929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42976" y="571480"/>
            <a:ext cx="7543824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>
                <a:latin typeface="Georgia" pitchFamily="18" charset="0"/>
              </a:rPr>
              <a:t>      </a:t>
            </a:r>
            <a:r>
              <a:rPr lang="uk-UA" b="1" dirty="0" smtClean="0">
                <a:solidFill>
                  <a:srgbClr val="7030A0"/>
                </a:solidFill>
                <a:latin typeface="Georgia" pitchFamily="18" charset="0"/>
              </a:rPr>
              <a:t>Протягом багатьох століть нашу землю терзали татари і монголи, шведи і німці, австро-угорські та польські війська, червона російська чума. Але український народ знаходив у собі сили і знову вставав з колін, робив все для того, щоб  звучала солов’їна українська мова, задушевна пісня, у якій найповніше розкривається сутність народу, його характер і безсмертний творчий геній.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5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155864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314324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4714884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8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157161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28728" y="928670"/>
            <a:ext cx="7358114" cy="5000660"/>
          </a:xfrm>
        </p:spPr>
        <p:txBody>
          <a:bodyPr/>
          <a:lstStyle/>
          <a:p>
            <a:pPr>
              <a:buNone/>
            </a:pP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З народного напившись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джерела</a:t>
            </a:r>
            <a:r>
              <a:rPr lang="ru-RU" sz="2800" b="1" i="1" dirty="0" smtClean="0">
                <a:solidFill>
                  <a:srgbClr val="7030A0"/>
                </a:solidFill>
                <a:latin typeface="Georgia" pitchFamily="18" charset="0"/>
              </a:rPr>
              <a:t>,</a:t>
            </a:r>
          </a:p>
          <a:p>
            <a:pPr>
              <a:buNone/>
            </a:pPr>
            <a:endParaRPr lang="ru-RU" sz="2800" b="1" i="1" dirty="0">
              <a:solidFill>
                <a:srgbClr val="7030A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Як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із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Дніпра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бере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веселка воду</a:t>
            </a:r>
            <a:r>
              <a:rPr lang="ru-RU" sz="2800" b="1" i="1" dirty="0" smtClean="0">
                <a:solidFill>
                  <a:srgbClr val="7030A0"/>
                </a:solidFill>
                <a:latin typeface="Georgia" pitchFamily="18" charset="0"/>
              </a:rPr>
              <a:t>,</a:t>
            </a:r>
          </a:p>
          <a:p>
            <a:pPr>
              <a:buNone/>
            </a:pPr>
            <a:endParaRPr lang="ru-RU" sz="2800" b="1" i="1" dirty="0">
              <a:solidFill>
                <a:srgbClr val="7030A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О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рідна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пісне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,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знову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ти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Georgia" pitchFamily="18" charset="0"/>
              </a:rPr>
              <a:t>прийшла</a:t>
            </a:r>
            <a:endParaRPr lang="ru-RU" sz="2800" b="1" i="1" dirty="0" smtClean="0">
              <a:solidFill>
                <a:srgbClr val="7030A0"/>
              </a:solidFill>
              <a:latin typeface="Georgia" pitchFamily="18" charset="0"/>
            </a:endParaRPr>
          </a:p>
          <a:p>
            <a:pPr>
              <a:buNone/>
            </a:pPr>
            <a:endParaRPr lang="ru-RU" sz="2800" b="1" i="1" dirty="0">
              <a:solidFill>
                <a:srgbClr val="7030A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До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матері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й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</a:t>
            </a:r>
            <a:r>
              <a:rPr lang="ru-RU" sz="2800" b="1" i="1" dirty="0" err="1">
                <a:solidFill>
                  <a:srgbClr val="7030A0"/>
                </a:solidFill>
                <a:latin typeface="Georgia" pitchFamily="18" charset="0"/>
              </a:rPr>
              <a:t>до</a:t>
            </a:r>
            <a:r>
              <a:rPr lang="ru-RU" sz="2800" b="1" i="1" dirty="0">
                <a:solidFill>
                  <a:srgbClr val="7030A0"/>
                </a:solidFill>
                <a:latin typeface="Georgia" pitchFamily="18" charset="0"/>
              </a:rPr>
              <a:t> батька — до народу</a:t>
            </a:r>
            <a:r>
              <a:rPr lang="ru-RU" sz="2800" b="1" i="1" dirty="0" smtClean="0">
                <a:solidFill>
                  <a:srgbClr val="7030A0"/>
                </a:solidFill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sz="2800" b="1" i="1" dirty="0">
              <a:solidFill>
                <a:srgbClr val="7030A0"/>
              </a:solidFill>
              <a:latin typeface="Georgia" pitchFamily="18" charset="0"/>
            </a:endParaRPr>
          </a:p>
          <a:p>
            <a:pPr>
              <a:buNone/>
            </a:pPr>
            <a:r>
              <a:rPr lang="uk-UA" sz="2800" i="1" dirty="0">
                <a:solidFill>
                  <a:srgbClr val="7030A0"/>
                </a:solidFill>
                <a:latin typeface="Georgia" pitchFamily="18" charset="0"/>
              </a:rPr>
              <a:t>                                 </a:t>
            </a:r>
            <a:r>
              <a:rPr lang="uk-UA" sz="2800" i="1" dirty="0" smtClean="0">
                <a:solidFill>
                  <a:srgbClr val="7030A0"/>
                </a:solidFill>
                <a:latin typeface="Georgia" pitchFamily="18" charset="0"/>
              </a:rPr>
              <a:t>            </a:t>
            </a:r>
            <a:r>
              <a:rPr lang="ru-RU" sz="2800" i="1" dirty="0">
                <a:solidFill>
                  <a:srgbClr val="7030A0"/>
                </a:solidFill>
                <a:latin typeface="Georgia" pitchFamily="18" charset="0"/>
              </a:rPr>
              <a:t>М. </a:t>
            </a:r>
            <a:r>
              <a:rPr lang="ru-RU" sz="2800" i="1" dirty="0" err="1">
                <a:solidFill>
                  <a:srgbClr val="7030A0"/>
                </a:solidFill>
                <a:latin typeface="Georgia" pitchFamily="18" charset="0"/>
              </a:rPr>
              <a:t>Рильський</a:t>
            </a:r>
            <a:endParaRPr lang="ru-RU" sz="2800" i="1" dirty="0">
              <a:solidFill>
                <a:srgbClr val="7030A0"/>
              </a:solidFill>
              <a:latin typeface="Georgia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309775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157161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8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4669386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642910" y="1142984"/>
            <a:ext cx="7929618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Музика</a:t>
            </a:r>
          </a:p>
          <a:p>
            <a:pPr algn="ctr"/>
            <a:r>
              <a:rPr lang="uk-UA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 рідного </a:t>
            </a:r>
          </a:p>
          <a:p>
            <a:pPr algn="ctr"/>
            <a:r>
              <a:rPr lang="uk-UA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>дому</a:t>
            </a:r>
            <a:endParaRPr lang="uk-UA" sz="6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4686" y="157161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6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95254" y="317447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7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072" y="-42204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8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8140" y="155116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9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26276" y="3159718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12910" y="4697522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06920" y="-19650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2" name="Picture 2" descr="C:\Documents and Settings\Учитель\Рабочий стол\орнаменти\UkrainianOrnament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E"/>
              </a:clrFrom>
              <a:clrTo>
                <a:srgbClr val="FCFC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1360" y="4823036"/>
            <a:ext cx="1428744" cy="214311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3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7F2"/>
              </a:clrFrom>
              <a:clrTo>
                <a:srgbClr val="FAF7F2">
                  <a:alpha val="0"/>
                </a:srgbClr>
              </a:clrTo>
            </a:clrChange>
          </a:blip>
          <a:srcRect b="19316"/>
          <a:stretch>
            <a:fillRect/>
          </a:stretch>
        </p:blipFill>
        <p:spPr bwMode="auto">
          <a:xfrm>
            <a:off x="571472" y="3643314"/>
            <a:ext cx="3095430" cy="3000371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хідна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203</Words>
  <Application>Microsoft Office PowerPoint</Application>
  <PresentationFormat>Екран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☺♪♫</dc:creator>
  <cp:lastModifiedBy>☺♪♫</cp:lastModifiedBy>
  <cp:revision>7</cp:revision>
  <dcterms:created xsi:type="dcterms:W3CDTF">2015-11-11T21:08:57Z</dcterms:created>
  <dcterms:modified xsi:type="dcterms:W3CDTF">2015-11-18T20:21:25Z</dcterms:modified>
</cp:coreProperties>
</file>