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CC66"/>
    <a:srgbClr val="FF66FF"/>
    <a:srgbClr val="CC6600"/>
    <a:srgbClr val="9966FF"/>
    <a:srgbClr val="FF3399"/>
    <a:srgbClr val="9933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E93FD74-FE0F-4C2C-A1EB-8E354EA75135}" type="slidenum">
              <a:rPr lang="ru-RU"/>
              <a:pPr/>
              <a:t>‹#›</a:t>
            </a:fld>
            <a:endParaRPr lang="ru-RU"/>
          </a:p>
        </p:txBody>
      </p:sp>
    </p:spTree>
    <p:extLst>
      <p:ext uri="{BB962C8B-B14F-4D97-AF65-F5344CB8AC3E}">
        <p14:creationId xmlns:p14="http://schemas.microsoft.com/office/powerpoint/2010/main" val="273034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0E51AC5-4E5F-4430-B120-3E109A151B1A}" type="slidenum">
              <a:rPr lang="ru-RU"/>
              <a:pPr/>
              <a:t>‹#›</a:t>
            </a:fld>
            <a:endParaRPr lang="ru-RU"/>
          </a:p>
        </p:txBody>
      </p:sp>
    </p:spTree>
    <p:extLst>
      <p:ext uri="{BB962C8B-B14F-4D97-AF65-F5344CB8AC3E}">
        <p14:creationId xmlns:p14="http://schemas.microsoft.com/office/powerpoint/2010/main" val="69430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383FB84-09D4-4C6C-A5C7-5507D37F65C0}" type="slidenum">
              <a:rPr lang="ru-RU"/>
              <a:pPr/>
              <a:t>‹#›</a:t>
            </a:fld>
            <a:endParaRPr lang="ru-RU"/>
          </a:p>
        </p:txBody>
      </p:sp>
    </p:spTree>
    <p:extLst>
      <p:ext uri="{BB962C8B-B14F-4D97-AF65-F5344CB8AC3E}">
        <p14:creationId xmlns:p14="http://schemas.microsoft.com/office/powerpoint/2010/main" val="1255465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uk-UA"/>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A94AEE59-9E79-4740-99CB-D58778AB8C9A}" type="slidenum">
              <a:rPr lang="ru-RU"/>
              <a:pPr/>
              <a:t>‹#›</a:t>
            </a:fld>
            <a:endParaRPr lang="ru-RU"/>
          </a:p>
        </p:txBody>
      </p:sp>
    </p:spTree>
    <p:extLst>
      <p:ext uri="{BB962C8B-B14F-4D97-AF65-F5344CB8AC3E}">
        <p14:creationId xmlns:p14="http://schemas.microsoft.com/office/powerpoint/2010/main" val="41420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CE77FCC-B2C6-4272-9AE3-38DF36499E9D}" type="slidenum">
              <a:rPr lang="ru-RU"/>
              <a:pPr/>
              <a:t>‹#›</a:t>
            </a:fld>
            <a:endParaRPr lang="ru-RU"/>
          </a:p>
        </p:txBody>
      </p:sp>
    </p:spTree>
    <p:extLst>
      <p:ext uri="{BB962C8B-B14F-4D97-AF65-F5344CB8AC3E}">
        <p14:creationId xmlns:p14="http://schemas.microsoft.com/office/powerpoint/2010/main" val="3187972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1C41D84-AF95-4BDE-9E2A-D2C7B45AD25C}" type="slidenum">
              <a:rPr lang="ru-RU"/>
              <a:pPr/>
              <a:t>‹#›</a:t>
            </a:fld>
            <a:endParaRPr lang="ru-RU"/>
          </a:p>
        </p:txBody>
      </p:sp>
    </p:spTree>
    <p:extLst>
      <p:ext uri="{BB962C8B-B14F-4D97-AF65-F5344CB8AC3E}">
        <p14:creationId xmlns:p14="http://schemas.microsoft.com/office/powerpoint/2010/main" val="3281198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4D50012-D841-4416-BD59-3F4670D8E425}" type="slidenum">
              <a:rPr lang="ru-RU"/>
              <a:pPr/>
              <a:t>‹#›</a:t>
            </a:fld>
            <a:endParaRPr lang="ru-RU"/>
          </a:p>
        </p:txBody>
      </p:sp>
    </p:spTree>
    <p:extLst>
      <p:ext uri="{BB962C8B-B14F-4D97-AF65-F5344CB8AC3E}">
        <p14:creationId xmlns:p14="http://schemas.microsoft.com/office/powerpoint/2010/main" val="1140883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208034A3-23D6-4699-8D69-BD66575F46A8}" type="slidenum">
              <a:rPr lang="ru-RU"/>
              <a:pPr/>
              <a:t>‹#›</a:t>
            </a:fld>
            <a:endParaRPr lang="ru-RU"/>
          </a:p>
        </p:txBody>
      </p:sp>
    </p:spTree>
    <p:extLst>
      <p:ext uri="{BB962C8B-B14F-4D97-AF65-F5344CB8AC3E}">
        <p14:creationId xmlns:p14="http://schemas.microsoft.com/office/powerpoint/2010/main" val="1226661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377AC0AF-BBB4-43ED-9FA1-2A15B3E25683}" type="slidenum">
              <a:rPr lang="ru-RU"/>
              <a:pPr/>
              <a:t>‹#›</a:t>
            </a:fld>
            <a:endParaRPr lang="ru-RU"/>
          </a:p>
        </p:txBody>
      </p:sp>
    </p:spTree>
    <p:extLst>
      <p:ext uri="{BB962C8B-B14F-4D97-AF65-F5344CB8AC3E}">
        <p14:creationId xmlns:p14="http://schemas.microsoft.com/office/powerpoint/2010/main" val="312367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F8B11698-4E6B-4686-A01F-EC5FC77BF883}" type="slidenum">
              <a:rPr lang="ru-RU"/>
              <a:pPr/>
              <a:t>‹#›</a:t>
            </a:fld>
            <a:endParaRPr lang="ru-RU"/>
          </a:p>
        </p:txBody>
      </p:sp>
    </p:spTree>
    <p:extLst>
      <p:ext uri="{BB962C8B-B14F-4D97-AF65-F5344CB8AC3E}">
        <p14:creationId xmlns:p14="http://schemas.microsoft.com/office/powerpoint/2010/main" val="2543618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EF7DED7-6B9F-4D1B-8818-11263761D703}" type="slidenum">
              <a:rPr lang="ru-RU"/>
              <a:pPr/>
              <a:t>‹#›</a:t>
            </a:fld>
            <a:endParaRPr lang="ru-RU"/>
          </a:p>
        </p:txBody>
      </p:sp>
    </p:spTree>
    <p:extLst>
      <p:ext uri="{BB962C8B-B14F-4D97-AF65-F5344CB8AC3E}">
        <p14:creationId xmlns:p14="http://schemas.microsoft.com/office/powerpoint/2010/main" val="3976204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58E02D6-87B0-4349-AD3A-8EED84A992AD}" type="slidenum">
              <a:rPr lang="ru-RU"/>
              <a:pPr/>
              <a:t>‹#›</a:t>
            </a:fld>
            <a:endParaRPr lang="ru-RU"/>
          </a:p>
        </p:txBody>
      </p:sp>
    </p:spTree>
    <p:extLst>
      <p:ext uri="{BB962C8B-B14F-4D97-AF65-F5344CB8AC3E}">
        <p14:creationId xmlns:p14="http://schemas.microsoft.com/office/powerpoint/2010/main" val="2765604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5227411-AB05-449C-AA0E-141B7A5053C2}"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1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4.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4.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slideLayout" Target="../slideLayouts/slideLayout12.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6" name="Picture 8" descr="015_27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87675" y="476250"/>
            <a:ext cx="5892800" cy="5905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3253" name="Rectangle 5"/>
          <p:cNvSpPr>
            <a:spLocks noGrp="1" noChangeArrowheads="1"/>
          </p:cNvSpPr>
          <p:nvPr>
            <p:ph type="title"/>
          </p:nvPr>
        </p:nvSpPr>
        <p:spPr>
          <a:xfrm>
            <a:off x="468313" y="476250"/>
            <a:ext cx="6119812" cy="5976938"/>
          </a:xfrm>
        </p:spPr>
        <p:txBody>
          <a:bodyPr/>
          <a:lstStyle/>
          <a:p>
            <a:r>
              <a:rPr lang="en-US" sz="8000">
                <a:solidFill>
                  <a:srgbClr val="FF5050"/>
                </a:solidFill>
                <a:effectLst>
                  <a:outerShdw blurRad="38100" dist="38100" dir="2700000" algn="tl">
                    <a:srgbClr val="000000"/>
                  </a:outerShdw>
                </a:effectLst>
                <a:latin typeface="Times New Roman" pitchFamily="18" charset="0"/>
              </a:rPr>
              <a:t>Symbols of the St.Valentine’s </a:t>
            </a:r>
            <a:br>
              <a:rPr lang="en-US" sz="8000">
                <a:solidFill>
                  <a:srgbClr val="FF5050"/>
                </a:solidFill>
                <a:effectLst>
                  <a:outerShdw blurRad="38100" dist="38100" dir="2700000" algn="tl">
                    <a:srgbClr val="000000"/>
                  </a:outerShdw>
                </a:effectLst>
                <a:latin typeface="Times New Roman" pitchFamily="18" charset="0"/>
              </a:rPr>
            </a:br>
            <a:r>
              <a:rPr lang="en-US" sz="8000">
                <a:solidFill>
                  <a:srgbClr val="FF5050"/>
                </a:solidFill>
                <a:effectLst>
                  <a:outerShdw blurRad="38100" dist="38100" dir="2700000" algn="tl">
                    <a:srgbClr val="000000"/>
                  </a:outerShdw>
                </a:effectLst>
                <a:latin typeface="Times New Roman" pitchFamily="18" charset="0"/>
              </a:rPr>
              <a:t>Day</a:t>
            </a:r>
            <a:endParaRPr lang="ru-RU" sz="8000">
              <a:solidFill>
                <a:srgbClr val="FF5050"/>
              </a:solidFill>
              <a:effectLst>
                <a:outerShdw blurRad="38100" dist="38100" dir="2700000" algn="tl">
                  <a:srgbClr val="000000"/>
                </a:outerShdw>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53256"/>
                                        </p:tgtEl>
                                        <p:attrNameLst>
                                          <p:attrName>style.visibility</p:attrName>
                                        </p:attrNameLst>
                                      </p:cBhvr>
                                      <p:to>
                                        <p:strVal val="visible"/>
                                      </p:to>
                                    </p:set>
                                    <p:anim calcmode="lin" valueType="num">
                                      <p:cBhvr>
                                        <p:cTn id="7" dur="5000" fill="hold"/>
                                        <p:tgtEl>
                                          <p:spTgt spid="53256"/>
                                        </p:tgtEl>
                                        <p:attrNameLst>
                                          <p:attrName>ppt_w</p:attrName>
                                        </p:attrNameLst>
                                      </p:cBhvr>
                                      <p:tavLst>
                                        <p:tav tm="0">
                                          <p:val>
                                            <p:strVal val="#ppt_w*0.70"/>
                                          </p:val>
                                        </p:tav>
                                        <p:tav tm="100000">
                                          <p:val>
                                            <p:strVal val="#ppt_w"/>
                                          </p:val>
                                        </p:tav>
                                      </p:tavLst>
                                    </p:anim>
                                    <p:anim calcmode="lin" valueType="num">
                                      <p:cBhvr>
                                        <p:cTn id="8" dur="5000" fill="hold"/>
                                        <p:tgtEl>
                                          <p:spTgt spid="53256"/>
                                        </p:tgtEl>
                                        <p:attrNameLst>
                                          <p:attrName>ppt_h</p:attrName>
                                        </p:attrNameLst>
                                      </p:cBhvr>
                                      <p:tavLst>
                                        <p:tav tm="0">
                                          <p:val>
                                            <p:strVal val="#ppt_h"/>
                                          </p:val>
                                        </p:tav>
                                        <p:tav tm="100000">
                                          <p:val>
                                            <p:strVal val="#ppt_h"/>
                                          </p:val>
                                        </p:tav>
                                      </p:tavLst>
                                    </p:anim>
                                    <p:animEffect transition="in" filter="fade">
                                      <p:cBhvr>
                                        <p:cTn id="9" dur="5000"/>
                                        <p:tgtEl>
                                          <p:spTgt spid="53256"/>
                                        </p:tgtEl>
                                      </p:cBhvr>
                                    </p:animEffect>
                                  </p:childTnLst>
                                </p:cTn>
                              </p:par>
                              <p:par>
                                <p:cTn id="10" presetID="27" presetClass="entr" presetSubtype="0" fill="hold" grpId="0" nodeType="withEffect">
                                  <p:stCondLst>
                                    <p:cond delay="5000"/>
                                  </p:stCondLst>
                                  <p:iterate type="lt">
                                    <p:tmPct val="50000"/>
                                  </p:iterate>
                                  <p:childTnLst>
                                    <p:set>
                                      <p:cBhvr>
                                        <p:cTn id="11" dur="1" fill="hold">
                                          <p:stCondLst>
                                            <p:cond delay="0"/>
                                          </p:stCondLst>
                                        </p:cTn>
                                        <p:tgtEl>
                                          <p:spTgt spid="53253"/>
                                        </p:tgtEl>
                                        <p:attrNameLst>
                                          <p:attrName>style.visibility</p:attrName>
                                        </p:attrNameLst>
                                      </p:cBhvr>
                                      <p:to>
                                        <p:strVal val="visible"/>
                                      </p:to>
                                    </p:set>
                                    <p:anim calcmode="discrete" valueType="clr">
                                      <p:cBhvr override="childStyle">
                                        <p:cTn id="12" dur="500"/>
                                        <p:tgtEl>
                                          <p:spTgt spid="53253"/>
                                        </p:tgtEl>
                                        <p:attrNameLst>
                                          <p:attrName>style.color</p:attrName>
                                        </p:attrNameLst>
                                      </p:cBhvr>
                                      <p:tavLst>
                                        <p:tav tm="0">
                                          <p:val>
                                            <p:clrVal>
                                              <a:schemeClr val="accent2"/>
                                            </p:clrVal>
                                          </p:val>
                                        </p:tav>
                                        <p:tav tm="50000">
                                          <p:val>
                                            <p:clrVal>
                                              <a:schemeClr val="hlink"/>
                                            </p:clrVal>
                                          </p:val>
                                        </p:tav>
                                      </p:tavLst>
                                    </p:anim>
                                    <p:anim calcmode="discrete" valueType="clr">
                                      <p:cBhvr>
                                        <p:cTn id="13" dur="500"/>
                                        <p:tgtEl>
                                          <p:spTgt spid="53253"/>
                                        </p:tgtEl>
                                        <p:attrNameLst>
                                          <p:attrName>fillcolor</p:attrName>
                                        </p:attrNameLst>
                                      </p:cBhvr>
                                      <p:tavLst>
                                        <p:tav tm="0">
                                          <p:val>
                                            <p:clrVal>
                                              <a:schemeClr val="accent2"/>
                                            </p:clrVal>
                                          </p:val>
                                        </p:tav>
                                        <p:tav tm="50000">
                                          <p:val>
                                            <p:clrVal>
                                              <a:schemeClr val="hlink"/>
                                            </p:clrVal>
                                          </p:val>
                                        </p:tav>
                                      </p:tavLst>
                                    </p:anim>
                                    <p:set>
                                      <p:cBhvr>
                                        <p:cTn id="14" dur="500"/>
                                        <p:tgtEl>
                                          <p:spTgt spid="5325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p:txBody>
          <a:bodyPr/>
          <a:lstStyle/>
          <a:p>
            <a:r>
              <a:rPr lang="en-US" sz="6600" b="1">
                <a:solidFill>
                  <a:srgbClr val="FF0000"/>
                </a:solidFill>
                <a:latin typeface="Times New Roman" pitchFamily="18" charset="0"/>
              </a:rPr>
              <a:t>Heart</a:t>
            </a:r>
            <a:endParaRPr lang="ru-RU" sz="6600" b="1">
              <a:solidFill>
                <a:srgbClr val="FF0000"/>
              </a:solidFill>
              <a:latin typeface="Times New Roman" pitchFamily="18" charset="0"/>
            </a:endParaRPr>
          </a:p>
        </p:txBody>
      </p:sp>
      <p:sp>
        <p:nvSpPr>
          <p:cNvPr id="3086" name="Rectangle 14"/>
          <p:cNvSpPr>
            <a:spLocks noGrp="1" noChangeArrowheads="1"/>
          </p:cNvSpPr>
          <p:nvPr>
            <p:ph type="body" sz="half" idx="1"/>
          </p:nvPr>
        </p:nvSpPr>
        <p:spPr>
          <a:xfrm>
            <a:off x="457200" y="1268413"/>
            <a:ext cx="4038600" cy="4857750"/>
          </a:xfrm>
        </p:spPr>
        <p:txBody>
          <a:bodyPr/>
          <a:lstStyle/>
          <a:p>
            <a:r>
              <a:rPr lang="en-US" sz="2800" b="1">
                <a:latin typeface="Times New Roman" pitchFamily="18" charset="0"/>
              </a:rPr>
              <a:t>A long time ago, people believed that all the emotions were found in the heart. In later years, they thought only the emotion of love was connected with the heart. The heart is still a symbol of love, and it is also a symbol of Valentine’s Day. </a:t>
            </a:r>
            <a:endParaRPr lang="ru-RU" sz="2800" b="1">
              <a:latin typeface="Times New Roman" pitchFamily="18" charset="0"/>
            </a:endParaRPr>
          </a:p>
        </p:txBody>
      </p:sp>
      <p:pic>
        <p:nvPicPr>
          <p:cNvPr id="3089" name="Picture 17" descr="SOBO016J"/>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587875" y="1628775"/>
            <a:ext cx="4222750" cy="4537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076"/>
                                        </p:tgtEl>
                                        <p:attrNameLst>
                                          <p:attrName>style.visibility</p:attrName>
                                        </p:attrNameLst>
                                      </p:cBhvr>
                                      <p:to>
                                        <p:strVal val="visible"/>
                                      </p:to>
                                    </p:set>
                                    <p:anim calcmode="discrete" valueType="clr">
                                      <p:cBhvr override="childStyle">
                                        <p:cTn id="7" dur="1000"/>
                                        <p:tgtEl>
                                          <p:spTgt spid="3076"/>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3076"/>
                                        </p:tgtEl>
                                        <p:attrNameLst>
                                          <p:attrName>fillcolor</p:attrName>
                                        </p:attrNameLst>
                                      </p:cBhvr>
                                      <p:tavLst>
                                        <p:tav tm="0">
                                          <p:val>
                                            <p:clrVal>
                                              <a:schemeClr val="accent2"/>
                                            </p:clrVal>
                                          </p:val>
                                        </p:tav>
                                        <p:tav tm="50000">
                                          <p:val>
                                            <p:clrVal>
                                              <a:schemeClr val="hlink"/>
                                            </p:clrVal>
                                          </p:val>
                                        </p:tav>
                                      </p:tavLst>
                                    </p:anim>
                                    <p:set>
                                      <p:cBhvr>
                                        <p:cTn id="9" dur="1000"/>
                                        <p:tgtEl>
                                          <p:spTgt spid="3076"/>
                                        </p:tgtEl>
                                        <p:attrNameLst>
                                          <p:attrName>fill.type</p:attrName>
                                        </p:attrNameLst>
                                      </p:cBhvr>
                                      <p:to>
                                        <p:strVal val="solid"/>
                                      </p:to>
                                    </p:set>
                                  </p:childTnLst>
                                </p:cTn>
                              </p:par>
                              <p:par>
                                <p:cTn id="10" presetID="4" presetClass="entr" presetSubtype="16" fill="hold" nodeType="withEffect">
                                  <p:stCondLst>
                                    <p:cond delay="0"/>
                                  </p:stCondLst>
                                  <p:childTnLst>
                                    <p:set>
                                      <p:cBhvr>
                                        <p:cTn id="11" dur="1" fill="hold">
                                          <p:stCondLst>
                                            <p:cond delay="0"/>
                                          </p:stCondLst>
                                        </p:cTn>
                                        <p:tgtEl>
                                          <p:spTgt spid="3089"/>
                                        </p:tgtEl>
                                        <p:attrNameLst>
                                          <p:attrName>style.visibility</p:attrName>
                                        </p:attrNameLst>
                                      </p:cBhvr>
                                      <p:to>
                                        <p:strVal val="visible"/>
                                      </p:to>
                                    </p:set>
                                    <p:animEffect transition="in" filter="box(in)">
                                      <p:cBhvr>
                                        <p:cTn id="12" dur="3000"/>
                                        <p:tgtEl>
                                          <p:spTgt spid="3089"/>
                                        </p:tgtEl>
                                      </p:cBhvr>
                                    </p:animEffect>
                                  </p:childTnLst>
                                </p:cTn>
                              </p:par>
                              <p:par>
                                <p:cTn id="13" presetID="27" presetClass="entr" presetSubtype="0" fill="hold" nodeType="withEffect">
                                  <p:stCondLst>
                                    <p:cond delay="6000"/>
                                  </p:stCondLst>
                                  <p:iterate type="lt">
                                    <p:tmPct val="50000"/>
                                  </p:iterate>
                                  <p:childTnLst>
                                    <p:set>
                                      <p:cBhvr>
                                        <p:cTn id="14" dur="1" fill="hold">
                                          <p:stCondLst>
                                            <p:cond delay="0"/>
                                          </p:stCondLst>
                                        </p:cTn>
                                        <p:tgtEl>
                                          <p:spTgt spid="3086">
                                            <p:txEl>
                                              <p:pRg st="0" end="0"/>
                                            </p:txEl>
                                          </p:spTgt>
                                        </p:tgtEl>
                                        <p:attrNameLst>
                                          <p:attrName>style.visibility</p:attrName>
                                        </p:attrNameLst>
                                      </p:cBhvr>
                                      <p:to>
                                        <p:strVal val="visible"/>
                                      </p:to>
                                    </p:set>
                                    <p:anim calcmode="discrete" valueType="clr">
                                      <p:cBhvr override="childStyle">
                                        <p:cTn id="15" dur="80"/>
                                        <p:tgtEl>
                                          <p:spTgt spid="308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3086">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308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p:txBody>
          <a:bodyPr/>
          <a:lstStyle/>
          <a:p>
            <a:r>
              <a:rPr lang="en-US" sz="6600" b="1">
                <a:solidFill>
                  <a:srgbClr val="800000"/>
                </a:solidFill>
                <a:latin typeface="Times New Roman" pitchFamily="18" charset="0"/>
              </a:rPr>
              <a:t>Red rose</a:t>
            </a:r>
            <a:endParaRPr lang="ru-RU" sz="6600" b="1">
              <a:solidFill>
                <a:srgbClr val="800000"/>
              </a:solidFill>
              <a:latin typeface="Times New Roman" pitchFamily="18" charset="0"/>
            </a:endParaRPr>
          </a:p>
        </p:txBody>
      </p:sp>
      <p:sp>
        <p:nvSpPr>
          <p:cNvPr id="4113" name="Rectangle 17"/>
          <p:cNvSpPr>
            <a:spLocks noGrp="1" noChangeArrowheads="1"/>
          </p:cNvSpPr>
          <p:nvPr>
            <p:ph sz="half" idx="1"/>
          </p:nvPr>
        </p:nvSpPr>
        <p:spPr>
          <a:xfrm>
            <a:off x="4572000" y="1268413"/>
            <a:ext cx="4392613" cy="4525962"/>
          </a:xfrm>
        </p:spPr>
        <p:txBody>
          <a:bodyPr/>
          <a:lstStyle/>
          <a:p>
            <a:r>
              <a:rPr lang="en-US" sz="3600">
                <a:latin typeface="Times New Roman" pitchFamily="18" charset="0"/>
              </a:rPr>
              <a:t>The rose was the flower of Venus, the Roman goddess of love. Red is a colour that stands for strong feelings. This is why the red rose is a flower of love.</a:t>
            </a:r>
            <a:endParaRPr lang="ru-RU" sz="3600">
              <a:latin typeface="Times New Roman" pitchFamily="18" charset="0"/>
            </a:endParaRPr>
          </a:p>
        </p:txBody>
      </p:sp>
      <p:pic>
        <p:nvPicPr>
          <p:cNvPr id="4117" name="Picture 21" descr="rose_buds"/>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395288" y="1268413"/>
            <a:ext cx="4027487" cy="5040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100"/>
                                        </p:tgtEl>
                                        <p:attrNameLst>
                                          <p:attrName>style.visibility</p:attrName>
                                        </p:attrNameLst>
                                      </p:cBhvr>
                                      <p:to>
                                        <p:strVal val="visible"/>
                                      </p:to>
                                    </p:set>
                                    <p:anim calcmode="discrete" valueType="clr">
                                      <p:cBhvr override="childStyle">
                                        <p:cTn id="7" dur="1000"/>
                                        <p:tgtEl>
                                          <p:spTgt spid="4100"/>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4100"/>
                                        </p:tgtEl>
                                        <p:attrNameLst>
                                          <p:attrName>fillcolor</p:attrName>
                                        </p:attrNameLst>
                                      </p:cBhvr>
                                      <p:tavLst>
                                        <p:tav tm="0">
                                          <p:val>
                                            <p:clrVal>
                                              <a:schemeClr val="accent2"/>
                                            </p:clrVal>
                                          </p:val>
                                        </p:tav>
                                        <p:tav tm="50000">
                                          <p:val>
                                            <p:clrVal>
                                              <a:schemeClr val="hlink"/>
                                            </p:clrVal>
                                          </p:val>
                                        </p:tav>
                                      </p:tavLst>
                                    </p:anim>
                                    <p:set>
                                      <p:cBhvr>
                                        <p:cTn id="9" dur="1000"/>
                                        <p:tgtEl>
                                          <p:spTgt spid="4100"/>
                                        </p:tgtEl>
                                        <p:attrNameLst>
                                          <p:attrName>fill.type</p:attrName>
                                        </p:attrNameLst>
                                      </p:cBhvr>
                                      <p:to>
                                        <p:strVal val="solid"/>
                                      </p:to>
                                    </p:set>
                                  </p:childTnLst>
                                </p:cTn>
                              </p:par>
                              <p:par>
                                <p:cTn id="10" presetID="8" presetClass="entr" presetSubtype="16" fill="hold" nodeType="withEffect">
                                  <p:stCondLst>
                                    <p:cond delay="3000"/>
                                  </p:stCondLst>
                                  <p:childTnLst>
                                    <p:set>
                                      <p:cBhvr>
                                        <p:cTn id="11" dur="1" fill="hold">
                                          <p:stCondLst>
                                            <p:cond delay="0"/>
                                          </p:stCondLst>
                                        </p:cTn>
                                        <p:tgtEl>
                                          <p:spTgt spid="4117"/>
                                        </p:tgtEl>
                                        <p:attrNameLst>
                                          <p:attrName>style.visibility</p:attrName>
                                        </p:attrNameLst>
                                      </p:cBhvr>
                                      <p:to>
                                        <p:strVal val="visible"/>
                                      </p:to>
                                    </p:set>
                                    <p:animEffect transition="in" filter="diamond(in)">
                                      <p:cBhvr>
                                        <p:cTn id="12" dur="2000"/>
                                        <p:tgtEl>
                                          <p:spTgt spid="4117"/>
                                        </p:tgtEl>
                                      </p:cBhvr>
                                    </p:animEffect>
                                  </p:childTnLst>
                                </p:cTn>
                              </p:par>
                              <p:par>
                                <p:cTn id="13" presetID="27" presetClass="entr" presetSubtype="0" fill="hold" nodeType="withEffect">
                                  <p:stCondLst>
                                    <p:cond delay="6000"/>
                                  </p:stCondLst>
                                  <p:iterate type="lt">
                                    <p:tmPct val="50000"/>
                                  </p:iterate>
                                  <p:childTnLst>
                                    <p:set>
                                      <p:cBhvr>
                                        <p:cTn id="14" dur="1" fill="hold">
                                          <p:stCondLst>
                                            <p:cond delay="0"/>
                                          </p:stCondLst>
                                        </p:cTn>
                                        <p:tgtEl>
                                          <p:spTgt spid="4113">
                                            <p:txEl>
                                              <p:pRg st="0" end="0"/>
                                            </p:txEl>
                                          </p:spTgt>
                                        </p:tgtEl>
                                        <p:attrNameLst>
                                          <p:attrName>style.visibility</p:attrName>
                                        </p:attrNameLst>
                                      </p:cBhvr>
                                      <p:to>
                                        <p:strVal val="visible"/>
                                      </p:to>
                                    </p:set>
                                    <p:anim calcmode="discrete" valueType="clr">
                                      <p:cBhvr override="childStyle">
                                        <p:cTn id="15" dur="80"/>
                                        <p:tgtEl>
                                          <p:spTgt spid="411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4113">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411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lstStyle/>
          <a:p>
            <a:r>
              <a:rPr lang="en-US" sz="6600" b="1">
                <a:solidFill>
                  <a:srgbClr val="FF3399"/>
                </a:solidFill>
                <a:effectLst>
                  <a:outerShdw blurRad="38100" dist="38100" dir="2700000" algn="tl">
                    <a:srgbClr val="000000"/>
                  </a:outerShdw>
                </a:effectLst>
              </a:rPr>
              <a:t>Ribbons</a:t>
            </a:r>
            <a:endParaRPr lang="ru-RU" sz="6600" b="1">
              <a:solidFill>
                <a:srgbClr val="FF3399"/>
              </a:solidFill>
              <a:effectLst>
                <a:outerShdw blurRad="38100" dist="38100" dir="2700000" algn="tl">
                  <a:srgbClr val="000000"/>
                </a:outerShdw>
              </a:effectLst>
            </a:endParaRPr>
          </a:p>
        </p:txBody>
      </p:sp>
      <p:sp>
        <p:nvSpPr>
          <p:cNvPr id="5128" name="Rectangle 8"/>
          <p:cNvSpPr>
            <a:spLocks noGrp="1" noChangeArrowheads="1"/>
          </p:cNvSpPr>
          <p:nvPr>
            <p:ph type="body" sz="half" idx="1"/>
          </p:nvPr>
        </p:nvSpPr>
        <p:spPr>
          <a:xfrm>
            <a:off x="179388" y="1600200"/>
            <a:ext cx="4679950" cy="4525963"/>
          </a:xfrm>
        </p:spPr>
        <p:txBody>
          <a:bodyPr/>
          <a:lstStyle/>
          <a:p>
            <a:r>
              <a:rPr lang="en-US" sz="4000">
                <a:solidFill>
                  <a:srgbClr val="FF3399"/>
                </a:solidFill>
                <a:effectLst>
                  <a:outerShdw blurRad="38100" dist="38100" dir="2700000" algn="tl">
                    <a:srgbClr val="000000"/>
                  </a:outerShdw>
                </a:effectLst>
              </a:rPr>
              <a:t>Ribbons go back to the days when ladies gave ribbons to their favorite knights when they went to war. </a:t>
            </a:r>
            <a:endParaRPr lang="ru-RU" sz="4000">
              <a:solidFill>
                <a:srgbClr val="FF3399"/>
              </a:solidFill>
              <a:effectLst>
                <a:outerShdw blurRad="38100" dist="38100" dir="2700000" algn="tl">
                  <a:srgbClr val="000000"/>
                </a:outerShdw>
              </a:effectLst>
            </a:endParaRPr>
          </a:p>
        </p:txBody>
      </p:sp>
      <p:pic>
        <p:nvPicPr>
          <p:cNvPr id="5127" name="Picture 7" descr="GC009D"/>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067175" y="1052513"/>
            <a:ext cx="4897438" cy="52562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124"/>
                                        </p:tgtEl>
                                        <p:attrNameLst>
                                          <p:attrName>style.visibility</p:attrName>
                                        </p:attrNameLst>
                                      </p:cBhvr>
                                      <p:to>
                                        <p:strVal val="visible"/>
                                      </p:to>
                                    </p:set>
                                    <p:anim calcmode="discrete" valueType="clr">
                                      <p:cBhvr override="childStyle">
                                        <p:cTn id="7" dur="1000"/>
                                        <p:tgtEl>
                                          <p:spTgt spid="5124"/>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5124"/>
                                        </p:tgtEl>
                                        <p:attrNameLst>
                                          <p:attrName>fillcolor</p:attrName>
                                        </p:attrNameLst>
                                      </p:cBhvr>
                                      <p:tavLst>
                                        <p:tav tm="0">
                                          <p:val>
                                            <p:clrVal>
                                              <a:schemeClr val="accent2"/>
                                            </p:clrVal>
                                          </p:val>
                                        </p:tav>
                                        <p:tav tm="50000">
                                          <p:val>
                                            <p:clrVal>
                                              <a:schemeClr val="hlink"/>
                                            </p:clrVal>
                                          </p:val>
                                        </p:tav>
                                      </p:tavLst>
                                    </p:anim>
                                    <p:set>
                                      <p:cBhvr>
                                        <p:cTn id="9" dur="1000"/>
                                        <p:tgtEl>
                                          <p:spTgt spid="5124"/>
                                        </p:tgtEl>
                                        <p:attrNameLst>
                                          <p:attrName>fill.type</p:attrName>
                                        </p:attrNameLst>
                                      </p:cBhvr>
                                      <p:to>
                                        <p:strVal val="solid"/>
                                      </p:to>
                                    </p:set>
                                  </p:childTnLst>
                                </p:cTn>
                              </p:par>
                              <p:par>
                                <p:cTn id="10" presetID="29" presetClass="entr" presetSubtype="0" fill="hold" nodeType="withEffect">
                                  <p:stCondLst>
                                    <p:cond delay="0"/>
                                  </p:stCondLst>
                                  <p:childTnLst>
                                    <p:set>
                                      <p:cBhvr>
                                        <p:cTn id="11" dur="1" fill="hold">
                                          <p:stCondLst>
                                            <p:cond delay="0"/>
                                          </p:stCondLst>
                                        </p:cTn>
                                        <p:tgtEl>
                                          <p:spTgt spid="5127"/>
                                        </p:tgtEl>
                                        <p:attrNameLst>
                                          <p:attrName>style.visibility</p:attrName>
                                        </p:attrNameLst>
                                      </p:cBhvr>
                                      <p:to>
                                        <p:strVal val="visible"/>
                                      </p:to>
                                    </p:set>
                                    <p:anim calcmode="lin" valueType="num">
                                      <p:cBhvr>
                                        <p:cTn id="12" dur="5000" fill="hold"/>
                                        <p:tgtEl>
                                          <p:spTgt spid="5127"/>
                                        </p:tgtEl>
                                        <p:attrNameLst>
                                          <p:attrName>ppt_x</p:attrName>
                                        </p:attrNameLst>
                                      </p:cBhvr>
                                      <p:tavLst>
                                        <p:tav tm="0">
                                          <p:val>
                                            <p:strVal val="#ppt_x-.2"/>
                                          </p:val>
                                        </p:tav>
                                        <p:tav tm="100000">
                                          <p:val>
                                            <p:strVal val="#ppt_x"/>
                                          </p:val>
                                        </p:tav>
                                      </p:tavLst>
                                    </p:anim>
                                    <p:anim calcmode="lin" valueType="num">
                                      <p:cBhvr>
                                        <p:cTn id="13" dur="5000" fill="hold"/>
                                        <p:tgtEl>
                                          <p:spTgt spid="5127"/>
                                        </p:tgtEl>
                                        <p:attrNameLst>
                                          <p:attrName>ppt_y</p:attrName>
                                        </p:attrNameLst>
                                      </p:cBhvr>
                                      <p:tavLst>
                                        <p:tav tm="0">
                                          <p:val>
                                            <p:strVal val="#ppt_y"/>
                                          </p:val>
                                        </p:tav>
                                        <p:tav tm="100000">
                                          <p:val>
                                            <p:strVal val="#ppt_y"/>
                                          </p:val>
                                        </p:tav>
                                      </p:tavLst>
                                    </p:anim>
                                    <p:animEffect transition="in" filter="wipe(right)" prLst="gradientSize: 0.1">
                                      <p:cBhvr>
                                        <p:cTn id="14" dur="5000"/>
                                        <p:tgtEl>
                                          <p:spTgt spid="5127"/>
                                        </p:tgtEl>
                                      </p:cBhvr>
                                    </p:animEffect>
                                  </p:childTnLst>
                                </p:cTn>
                              </p:par>
                              <p:par>
                                <p:cTn id="15" presetID="27" presetClass="entr" presetSubtype="0" fill="hold" grpId="0" nodeType="withEffect">
                                  <p:stCondLst>
                                    <p:cond delay="6000"/>
                                  </p:stCondLst>
                                  <p:iterate type="lt">
                                    <p:tmPct val="50000"/>
                                  </p:iterate>
                                  <p:childTnLst>
                                    <p:set>
                                      <p:cBhvr>
                                        <p:cTn id="16" dur="1" fill="hold">
                                          <p:stCondLst>
                                            <p:cond delay="0"/>
                                          </p:stCondLst>
                                        </p:cTn>
                                        <p:tgtEl>
                                          <p:spTgt spid="5128">
                                            <p:txEl>
                                              <p:pRg st="0" end="0"/>
                                            </p:txEl>
                                          </p:spTgt>
                                        </p:tgtEl>
                                        <p:attrNameLst>
                                          <p:attrName>style.visibility</p:attrName>
                                        </p:attrNameLst>
                                      </p:cBhvr>
                                      <p:to>
                                        <p:strVal val="visible"/>
                                      </p:to>
                                    </p:set>
                                    <p:anim calcmode="discrete" valueType="clr">
                                      <p:cBhvr override="childStyle">
                                        <p:cTn id="17" dur="80"/>
                                        <p:tgtEl>
                                          <p:spTgt spid="512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5128">
                                            <p:txEl>
                                              <p:pRg st="0" end="0"/>
                                            </p:txEl>
                                          </p:spTgt>
                                        </p:tgtEl>
                                        <p:attrNameLst>
                                          <p:attrName>fillcolor</p:attrName>
                                        </p:attrNameLst>
                                      </p:cBhvr>
                                      <p:tavLst>
                                        <p:tav tm="0">
                                          <p:val>
                                            <p:clrVal>
                                              <a:schemeClr val="accent2"/>
                                            </p:clrVal>
                                          </p:val>
                                        </p:tav>
                                        <p:tav tm="50000">
                                          <p:val>
                                            <p:clrVal>
                                              <a:schemeClr val="hlink"/>
                                            </p:clrVal>
                                          </p:val>
                                        </p:tav>
                                      </p:tavLst>
                                    </p:anim>
                                    <p:set>
                                      <p:cBhvr>
                                        <p:cTn id="19" dur="80"/>
                                        <p:tgtEl>
                                          <p:spTgt spid="5128">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en-US" sz="6600" b="1">
                <a:solidFill>
                  <a:srgbClr val="9999FF"/>
                </a:solidFill>
                <a:effectLst>
                  <a:outerShdw blurRad="38100" dist="38100" dir="2700000" algn="tl">
                    <a:srgbClr val="C0C0C0"/>
                  </a:outerShdw>
                </a:effectLst>
              </a:rPr>
              <a:t>Lace</a:t>
            </a:r>
            <a:endParaRPr lang="ru-RU" sz="6600" b="1">
              <a:solidFill>
                <a:srgbClr val="9999FF"/>
              </a:solidFill>
              <a:effectLst>
                <a:outerShdw blurRad="38100" dist="38100" dir="2700000" algn="tl">
                  <a:srgbClr val="C0C0C0"/>
                </a:outerShdw>
              </a:effectLst>
            </a:endParaRPr>
          </a:p>
        </p:txBody>
      </p:sp>
      <p:sp>
        <p:nvSpPr>
          <p:cNvPr id="6153" name="Rectangle 9"/>
          <p:cNvSpPr>
            <a:spLocks noGrp="1" noChangeArrowheads="1"/>
          </p:cNvSpPr>
          <p:nvPr>
            <p:ph type="body" sz="half" idx="1"/>
          </p:nvPr>
        </p:nvSpPr>
        <p:spPr/>
        <p:txBody>
          <a:bodyPr/>
          <a:lstStyle/>
          <a:p>
            <a:pPr>
              <a:lnSpc>
                <a:spcPct val="80000"/>
              </a:lnSpc>
            </a:pPr>
            <a:endParaRPr lang="uk-UA" sz="2000"/>
          </a:p>
        </p:txBody>
      </p:sp>
      <p:sp>
        <p:nvSpPr>
          <p:cNvPr id="6154" name="Rectangle 10"/>
          <p:cNvSpPr>
            <a:spLocks noGrp="1" noChangeArrowheads="1"/>
          </p:cNvSpPr>
          <p:nvPr>
            <p:ph type="body" sz="half" idx="2"/>
          </p:nvPr>
        </p:nvSpPr>
        <p:spPr>
          <a:xfrm>
            <a:off x="4211638" y="1196975"/>
            <a:ext cx="4681537" cy="5472113"/>
          </a:xfrm>
        </p:spPr>
        <p:txBody>
          <a:bodyPr/>
          <a:lstStyle/>
          <a:p>
            <a:pPr>
              <a:lnSpc>
                <a:spcPct val="80000"/>
              </a:lnSpc>
            </a:pPr>
            <a:r>
              <a:rPr lang="en-US" sz="2400" b="1">
                <a:solidFill>
                  <a:srgbClr val="9966FF"/>
                </a:solidFill>
                <a:latin typeface="Times New Roman" pitchFamily="18" charset="0"/>
              </a:rPr>
              <a:t>Lace comes from a latin word, it means “to catch”. Lace was supposed to catch the heart of a loved one. Lace is a pretty fabric made by weaving together fine threads. Hundreds of years ago, women carried lace handkerchiefs. If a woman dropped her handkerchief, a man nearby might pick it up and return it to her. Sometimes she might drop her lace handkerchief on purpose to encourage romance. Soon people thought of romance when they thought of lace. They began using paper lace to decorate chocolate boxes and Valentines cards. </a:t>
            </a:r>
            <a:endParaRPr lang="ru-RU" sz="2400" b="1">
              <a:solidFill>
                <a:srgbClr val="9966FF"/>
              </a:solidFill>
              <a:latin typeface="Times New Roman" pitchFamily="18" charset="0"/>
            </a:endParaRPr>
          </a:p>
        </p:txBody>
      </p:sp>
      <p:pic>
        <p:nvPicPr>
          <p:cNvPr id="6151" name="Picture 7" descr="LACE"/>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251520" y="1916832"/>
            <a:ext cx="4284000" cy="409077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148"/>
                                        </p:tgtEl>
                                        <p:attrNameLst>
                                          <p:attrName>style.visibility</p:attrName>
                                        </p:attrNameLst>
                                      </p:cBhvr>
                                      <p:to>
                                        <p:strVal val="visible"/>
                                      </p:to>
                                    </p:set>
                                    <p:anim calcmode="discrete" valueType="clr">
                                      <p:cBhvr override="childStyle">
                                        <p:cTn id="7" dur="1000"/>
                                        <p:tgtEl>
                                          <p:spTgt spid="6148"/>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6148"/>
                                        </p:tgtEl>
                                        <p:attrNameLst>
                                          <p:attrName>fillcolor</p:attrName>
                                        </p:attrNameLst>
                                      </p:cBhvr>
                                      <p:tavLst>
                                        <p:tav tm="0">
                                          <p:val>
                                            <p:clrVal>
                                              <a:schemeClr val="accent2"/>
                                            </p:clrVal>
                                          </p:val>
                                        </p:tav>
                                        <p:tav tm="50000">
                                          <p:val>
                                            <p:clrVal>
                                              <a:schemeClr val="hlink"/>
                                            </p:clrVal>
                                          </p:val>
                                        </p:tav>
                                      </p:tavLst>
                                    </p:anim>
                                    <p:set>
                                      <p:cBhvr>
                                        <p:cTn id="9" dur="1000"/>
                                        <p:tgtEl>
                                          <p:spTgt spid="6148"/>
                                        </p:tgtEl>
                                        <p:attrNameLst>
                                          <p:attrName>fill.type</p:attrName>
                                        </p:attrNameLst>
                                      </p:cBhvr>
                                      <p:to>
                                        <p:strVal val="solid"/>
                                      </p:to>
                                    </p:set>
                                  </p:childTnLst>
                                </p:cTn>
                              </p:par>
                              <p:par>
                                <p:cTn id="10" presetID="27" presetClass="entr" presetSubtype="0" fill="hold" grpId="0" nodeType="withEffect">
                                  <p:stCondLst>
                                    <p:cond delay="3000"/>
                                  </p:stCondLst>
                                  <p:iterate type="lt">
                                    <p:tmPct val="50000"/>
                                  </p:iterate>
                                  <p:childTnLst>
                                    <p:set>
                                      <p:cBhvr>
                                        <p:cTn id="11" dur="1" fill="hold">
                                          <p:stCondLst>
                                            <p:cond delay="0"/>
                                          </p:stCondLst>
                                        </p:cTn>
                                        <p:tgtEl>
                                          <p:spTgt spid="6154">
                                            <p:txEl>
                                              <p:pRg st="0" end="0"/>
                                            </p:txEl>
                                          </p:spTgt>
                                        </p:tgtEl>
                                        <p:attrNameLst>
                                          <p:attrName>style.visibility</p:attrName>
                                        </p:attrNameLst>
                                      </p:cBhvr>
                                      <p:to>
                                        <p:strVal val="visible"/>
                                      </p:to>
                                    </p:set>
                                    <p:anim calcmode="discrete" valueType="clr">
                                      <p:cBhvr override="childStyle">
                                        <p:cTn id="12" dur="80"/>
                                        <p:tgtEl>
                                          <p:spTgt spid="615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6154">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6154">
                                            <p:txEl>
                                              <p:pRg st="0" end="0"/>
                                            </p:txEl>
                                          </p:spTgt>
                                        </p:tgtEl>
                                        <p:attrNameLst>
                                          <p:attrName>fill.type</p:attrName>
                                        </p:attrNameLst>
                                      </p:cBhvr>
                                      <p:to>
                                        <p:strVal val="solid"/>
                                      </p:to>
                                    </p:set>
                                  </p:childTnLst>
                                </p:cTn>
                              </p:par>
                              <p:par>
                                <p:cTn id="15" presetID="55" presetClass="entr" presetSubtype="0" fill="hold" nodeType="withEffect">
                                  <p:stCondLst>
                                    <p:cond delay="3000"/>
                                  </p:stCondLst>
                                  <p:childTnLst>
                                    <p:set>
                                      <p:cBhvr>
                                        <p:cTn id="16" dur="1" fill="hold">
                                          <p:stCondLst>
                                            <p:cond delay="0"/>
                                          </p:stCondLst>
                                        </p:cTn>
                                        <p:tgtEl>
                                          <p:spTgt spid="6151"/>
                                        </p:tgtEl>
                                        <p:attrNameLst>
                                          <p:attrName>style.visibility</p:attrName>
                                        </p:attrNameLst>
                                      </p:cBhvr>
                                      <p:to>
                                        <p:strVal val="visible"/>
                                      </p:to>
                                    </p:set>
                                    <p:anim calcmode="lin" valueType="num">
                                      <p:cBhvr>
                                        <p:cTn id="17" dur="5000" fill="hold"/>
                                        <p:tgtEl>
                                          <p:spTgt spid="6151"/>
                                        </p:tgtEl>
                                        <p:attrNameLst>
                                          <p:attrName>ppt_w</p:attrName>
                                        </p:attrNameLst>
                                      </p:cBhvr>
                                      <p:tavLst>
                                        <p:tav tm="0">
                                          <p:val>
                                            <p:strVal val="#ppt_w*0.70"/>
                                          </p:val>
                                        </p:tav>
                                        <p:tav tm="100000">
                                          <p:val>
                                            <p:strVal val="#ppt_w"/>
                                          </p:val>
                                        </p:tav>
                                      </p:tavLst>
                                    </p:anim>
                                    <p:anim calcmode="lin" valueType="num">
                                      <p:cBhvr>
                                        <p:cTn id="18" dur="5000" fill="hold"/>
                                        <p:tgtEl>
                                          <p:spTgt spid="6151"/>
                                        </p:tgtEl>
                                        <p:attrNameLst>
                                          <p:attrName>ppt_h</p:attrName>
                                        </p:attrNameLst>
                                      </p:cBhvr>
                                      <p:tavLst>
                                        <p:tav tm="0">
                                          <p:val>
                                            <p:strVal val="#ppt_h"/>
                                          </p:val>
                                        </p:tav>
                                        <p:tav tm="100000">
                                          <p:val>
                                            <p:strVal val="#ppt_h"/>
                                          </p:val>
                                        </p:tav>
                                      </p:tavLst>
                                    </p:anim>
                                    <p:animEffect transition="in" filter="fade">
                                      <p:cBhvr>
                                        <p:cTn id="19" dur="5000"/>
                                        <p:tgtEl>
                                          <p:spTgt spid="615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7" presetClass="entr" presetSubtype="0" fill="hold" nodeType="clickEffect">
                                  <p:stCondLst>
                                    <p:cond delay="0"/>
                                  </p:stCondLst>
                                  <p:iterate type="lt">
                                    <p:tmPct val="50000"/>
                                  </p:iterate>
                                  <p:childTnLst>
                                    <p:set>
                                      <p:cBhvr>
                                        <p:cTn id="23" dur="1" fill="hold">
                                          <p:stCondLst>
                                            <p:cond delay="0"/>
                                          </p:stCondLst>
                                        </p:cTn>
                                        <p:tgtEl>
                                          <p:spTgt spid="6154">
                                            <p:txEl>
                                              <p:pRg st="0" end="0"/>
                                            </p:txEl>
                                          </p:spTgt>
                                        </p:tgtEl>
                                        <p:attrNameLst>
                                          <p:attrName>style.visibility</p:attrName>
                                        </p:attrNameLst>
                                      </p:cBhvr>
                                      <p:to>
                                        <p:strVal val="visible"/>
                                      </p:to>
                                    </p:set>
                                    <p:anim calcmode="discrete" valueType="clr">
                                      <p:cBhvr override="childStyle">
                                        <p:cTn id="24" dur="80"/>
                                        <p:tgtEl>
                                          <p:spTgt spid="615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6154">
                                            <p:txEl>
                                              <p:pRg st="0" end="0"/>
                                            </p:txEl>
                                          </p:spTgt>
                                        </p:tgtEl>
                                        <p:attrNameLst>
                                          <p:attrName>fillcolor</p:attrName>
                                        </p:attrNameLst>
                                      </p:cBhvr>
                                      <p:tavLst>
                                        <p:tav tm="0">
                                          <p:val>
                                            <p:clrVal>
                                              <a:schemeClr val="accent2"/>
                                            </p:clrVal>
                                          </p:val>
                                        </p:tav>
                                        <p:tav tm="50000">
                                          <p:val>
                                            <p:clrVal>
                                              <a:schemeClr val="hlink"/>
                                            </p:clrVal>
                                          </p:val>
                                        </p:tav>
                                      </p:tavLst>
                                    </p:anim>
                                    <p:set>
                                      <p:cBhvr>
                                        <p:cTn id="26" dur="80"/>
                                        <p:tgtEl>
                                          <p:spTgt spid="6154">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5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lstStyle/>
          <a:p>
            <a:r>
              <a:rPr lang="en-US" sz="6000" b="1">
                <a:solidFill>
                  <a:srgbClr val="FF0000"/>
                </a:solidFill>
                <a:effectLst>
                  <a:outerShdw blurRad="38100" dist="38100" dir="2700000" algn="tl">
                    <a:srgbClr val="000000"/>
                  </a:outerShdw>
                </a:effectLst>
              </a:rPr>
              <a:t>Cupid</a:t>
            </a:r>
            <a:endParaRPr lang="ru-RU" sz="6000" b="1">
              <a:solidFill>
                <a:srgbClr val="FF0000"/>
              </a:solidFill>
              <a:effectLst>
                <a:outerShdw blurRad="38100" dist="38100" dir="2700000" algn="tl">
                  <a:srgbClr val="000000"/>
                </a:outerShdw>
              </a:effectLst>
            </a:endParaRPr>
          </a:p>
        </p:txBody>
      </p:sp>
      <p:sp>
        <p:nvSpPr>
          <p:cNvPr id="7176" name="Rectangle 8"/>
          <p:cNvSpPr>
            <a:spLocks noGrp="1" noChangeArrowheads="1"/>
          </p:cNvSpPr>
          <p:nvPr>
            <p:ph type="body" sz="half" idx="1"/>
          </p:nvPr>
        </p:nvSpPr>
        <p:spPr>
          <a:xfrm>
            <a:off x="250825" y="1125538"/>
            <a:ext cx="3960813" cy="5000625"/>
          </a:xfrm>
        </p:spPr>
        <p:txBody>
          <a:bodyPr/>
          <a:lstStyle/>
          <a:p>
            <a:r>
              <a:rPr lang="en-US" sz="3600" b="1">
                <a:solidFill>
                  <a:srgbClr val="CC0000"/>
                </a:solidFill>
              </a:rPr>
              <a:t>Cupid is a son of Venus, goddess of love. He could cause people to fall in love by piercing them with one of his magic arrows. </a:t>
            </a:r>
            <a:endParaRPr lang="ru-RU" sz="3600" b="1">
              <a:solidFill>
                <a:srgbClr val="CC0000"/>
              </a:solidFill>
            </a:endParaRPr>
          </a:p>
        </p:txBody>
      </p:sp>
      <p:pic>
        <p:nvPicPr>
          <p:cNvPr id="7179" name="Picture 11" descr="CUPID"/>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4211638" y="1268413"/>
            <a:ext cx="4546600" cy="48244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172"/>
                                        </p:tgtEl>
                                        <p:attrNameLst>
                                          <p:attrName>style.visibility</p:attrName>
                                        </p:attrNameLst>
                                      </p:cBhvr>
                                      <p:to>
                                        <p:strVal val="visible"/>
                                      </p:to>
                                    </p:set>
                                    <p:anim calcmode="discrete" valueType="clr">
                                      <p:cBhvr override="childStyle">
                                        <p:cTn id="7" dur="1000"/>
                                        <p:tgtEl>
                                          <p:spTgt spid="7172"/>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7172"/>
                                        </p:tgtEl>
                                        <p:attrNameLst>
                                          <p:attrName>fillcolor</p:attrName>
                                        </p:attrNameLst>
                                      </p:cBhvr>
                                      <p:tavLst>
                                        <p:tav tm="0">
                                          <p:val>
                                            <p:clrVal>
                                              <a:schemeClr val="accent2"/>
                                            </p:clrVal>
                                          </p:val>
                                        </p:tav>
                                        <p:tav tm="50000">
                                          <p:val>
                                            <p:clrVal>
                                              <a:schemeClr val="hlink"/>
                                            </p:clrVal>
                                          </p:val>
                                        </p:tav>
                                      </p:tavLst>
                                    </p:anim>
                                    <p:set>
                                      <p:cBhvr>
                                        <p:cTn id="9" dur="1000"/>
                                        <p:tgtEl>
                                          <p:spTgt spid="7172"/>
                                        </p:tgtEl>
                                        <p:attrNameLst>
                                          <p:attrName>fill.type</p:attrName>
                                        </p:attrNameLst>
                                      </p:cBhvr>
                                      <p:to>
                                        <p:strVal val="solid"/>
                                      </p:to>
                                    </p:set>
                                  </p:childTnLst>
                                </p:cTn>
                              </p:par>
                              <p:par>
                                <p:cTn id="10" presetID="29" presetClass="entr" presetSubtype="0" fill="hold" nodeType="withEffect">
                                  <p:stCondLst>
                                    <p:cond delay="0"/>
                                  </p:stCondLst>
                                  <p:childTnLst>
                                    <p:set>
                                      <p:cBhvr>
                                        <p:cTn id="11" dur="1" fill="hold">
                                          <p:stCondLst>
                                            <p:cond delay="0"/>
                                          </p:stCondLst>
                                        </p:cTn>
                                        <p:tgtEl>
                                          <p:spTgt spid="7179"/>
                                        </p:tgtEl>
                                        <p:attrNameLst>
                                          <p:attrName>style.visibility</p:attrName>
                                        </p:attrNameLst>
                                      </p:cBhvr>
                                      <p:to>
                                        <p:strVal val="visible"/>
                                      </p:to>
                                    </p:set>
                                    <p:anim calcmode="lin" valueType="num">
                                      <p:cBhvr>
                                        <p:cTn id="12" dur="1000" fill="hold"/>
                                        <p:tgtEl>
                                          <p:spTgt spid="7179"/>
                                        </p:tgtEl>
                                        <p:attrNameLst>
                                          <p:attrName>ppt_x</p:attrName>
                                        </p:attrNameLst>
                                      </p:cBhvr>
                                      <p:tavLst>
                                        <p:tav tm="0">
                                          <p:val>
                                            <p:strVal val="#ppt_x-.2"/>
                                          </p:val>
                                        </p:tav>
                                        <p:tav tm="100000">
                                          <p:val>
                                            <p:strVal val="#ppt_x"/>
                                          </p:val>
                                        </p:tav>
                                      </p:tavLst>
                                    </p:anim>
                                    <p:anim calcmode="lin" valueType="num">
                                      <p:cBhvr>
                                        <p:cTn id="13" dur="1000" fill="hold"/>
                                        <p:tgtEl>
                                          <p:spTgt spid="7179"/>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179"/>
                                        </p:tgtEl>
                                      </p:cBhvr>
                                    </p:animEffect>
                                  </p:childTnLst>
                                </p:cTn>
                              </p:par>
                              <p:par>
                                <p:cTn id="15" presetID="27" presetClass="entr" presetSubtype="0" fill="hold" grpId="0" nodeType="withEffect">
                                  <p:stCondLst>
                                    <p:cond delay="4000"/>
                                  </p:stCondLst>
                                  <p:iterate type="lt">
                                    <p:tmPct val="50000"/>
                                  </p:iterate>
                                  <p:childTnLst>
                                    <p:set>
                                      <p:cBhvr>
                                        <p:cTn id="16" dur="1" fill="hold">
                                          <p:stCondLst>
                                            <p:cond delay="0"/>
                                          </p:stCondLst>
                                        </p:cTn>
                                        <p:tgtEl>
                                          <p:spTgt spid="7176">
                                            <p:txEl>
                                              <p:pRg st="0" end="0"/>
                                            </p:txEl>
                                          </p:spTgt>
                                        </p:tgtEl>
                                        <p:attrNameLst>
                                          <p:attrName>style.visibility</p:attrName>
                                        </p:attrNameLst>
                                      </p:cBhvr>
                                      <p:to>
                                        <p:strVal val="visible"/>
                                      </p:to>
                                    </p:set>
                                    <p:anim calcmode="discrete" valueType="clr">
                                      <p:cBhvr override="childStyle">
                                        <p:cTn id="17" dur="80"/>
                                        <p:tgtEl>
                                          <p:spTgt spid="717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7176">
                                            <p:txEl>
                                              <p:pRg st="0" end="0"/>
                                            </p:txEl>
                                          </p:spTgt>
                                        </p:tgtEl>
                                        <p:attrNameLst>
                                          <p:attrName>fillcolor</p:attrName>
                                        </p:attrNameLst>
                                      </p:cBhvr>
                                      <p:tavLst>
                                        <p:tav tm="0">
                                          <p:val>
                                            <p:clrVal>
                                              <a:schemeClr val="accent2"/>
                                            </p:clrVal>
                                          </p:val>
                                        </p:tav>
                                        <p:tav tm="50000">
                                          <p:val>
                                            <p:clrVal>
                                              <a:schemeClr val="hlink"/>
                                            </p:clrVal>
                                          </p:val>
                                        </p:tav>
                                      </p:tavLst>
                                    </p:anim>
                                    <p:set>
                                      <p:cBhvr>
                                        <p:cTn id="19" dur="80"/>
                                        <p:tgtEl>
                                          <p:spTgt spid="717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Rectangle 8"/>
          <p:cNvSpPr>
            <a:spLocks noGrp="1" noChangeArrowheads="1"/>
          </p:cNvSpPr>
          <p:nvPr>
            <p:ph type="title"/>
          </p:nvPr>
        </p:nvSpPr>
        <p:spPr/>
        <p:txBody>
          <a:bodyPr/>
          <a:lstStyle/>
          <a:p>
            <a:r>
              <a:rPr lang="en-US" sz="6600" b="1">
                <a:solidFill>
                  <a:srgbClr val="FF66FF"/>
                </a:solidFill>
                <a:effectLst>
                  <a:outerShdw blurRad="38100" dist="38100" dir="2700000" algn="tl">
                    <a:srgbClr val="C0C0C0"/>
                  </a:outerShdw>
                </a:effectLst>
                <a:latin typeface="Times New Roman" pitchFamily="18" charset="0"/>
              </a:rPr>
              <a:t>Gloves</a:t>
            </a:r>
            <a:endParaRPr lang="ru-RU" sz="6600" b="1">
              <a:solidFill>
                <a:srgbClr val="FF66FF"/>
              </a:solidFill>
              <a:effectLst>
                <a:outerShdw blurRad="38100" dist="38100" dir="2700000" algn="tl">
                  <a:srgbClr val="C0C0C0"/>
                </a:outerShdw>
              </a:effectLst>
              <a:latin typeface="Times New Roman" pitchFamily="18" charset="0"/>
            </a:endParaRPr>
          </a:p>
        </p:txBody>
      </p:sp>
      <p:sp>
        <p:nvSpPr>
          <p:cNvPr id="8202" name="Rectangle 10"/>
          <p:cNvSpPr>
            <a:spLocks noGrp="1" noChangeArrowheads="1"/>
          </p:cNvSpPr>
          <p:nvPr>
            <p:ph type="body" sz="half" idx="1"/>
          </p:nvPr>
        </p:nvSpPr>
        <p:spPr>
          <a:xfrm>
            <a:off x="457200" y="1600200"/>
            <a:ext cx="4259263" cy="4525963"/>
          </a:xfrm>
        </p:spPr>
        <p:txBody>
          <a:bodyPr/>
          <a:lstStyle/>
          <a:p>
            <a:endParaRPr lang="uk-UA"/>
          </a:p>
        </p:txBody>
      </p:sp>
      <p:sp>
        <p:nvSpPr>
          <p:cNvPr id="8203" name="Rectangle 11"/>
          <p:cNvSpPr>
            <a:spLocks noGrp="1" noChangeArrowheads="1"/>
          </p:cNvSpPr>
          <p:nvPr>
            <p:ph type="body" sz="half" idx="2"/>
          </p:nvPr>
        </p:nvSpPr>
        <p:spPr/>
        <p:txBody>
          <a:bodyPr/>
          <a:lstStyle/>
          <a:p>
            <a:r>
              <a:rPr lang="en-US" b="1">
                <a:solidFill>
                  <a:srgbClr val="FF66FF"/>
                </a:solidFill>
                <a:effectLst>
                  <a:outerShdw blurRad="38100" dist="38100" dir="2700000" algn="tl">
                    <a:srgbClr val="C0C0C0"/>
                  </a:outerShdw>
                </a:effectLst>
              </a:rPr>
              <a:t>Years ago, when a man proposed marriage to a woman, he “asked for her hand”. The hand became a symbol of marriage and love. Soon gloves also became a symbol of love. </a:t>
            </a:r>
            <a:endParaRPr lang="ru-RU" b="1">
              <a:solidFill>
                <a:srgbClr val="FF66FF"/>
              </a:solidFill>
              <a:effectLst>
                <a:outerShdw blurRad="38100" dist="38100" dir="2700000" algn="tl">
                  <a:srgbClr val="C0C0C0"/>
                </a:outerShdw>
              </a:effectLst>
            </a:endParaRPr>
          </a:p>
        </p:txBody>
      </p:sp>
      <p:pic>
        <p:nvPicPr>
          <p:cNvPr id="8199" name="Picture 7" descr="GLOVES"/>
          <p:cNvPicPr>
            <a:picLocks noGrp="1" noChangeAspect="1" noChangeArrowheads="1"/>
          </p:cNvPicPr>
          <p:nvPr>
            <p:ph sz="half" idx="4294967295"/>
          </p:nvPr>
        </p:nvPicPr>
        <p:blipFill>
          <a:blip r:embed="rId3">
            <a:clrChange>
              <a:clrFrom>
                <a:srgbClr val="FFD6F1"/>
              </a:clrFrom>
              <a:clrTo>
                <a:srgbClr val="FFD6F1">
                  <a:alpha val="0"/>
                </a:srgbClr>
              </a:clrTo>
            </a:clrChange>
            <a:extLst>
              <a:ext uri="{28A0092B-C50C-407E-A947-70E740481C1C}">
                <a14:useLocalDpi xmlns:a14="http://schemas.microsoft.com/office/drawing/2010/main" val="0"/>
              </a:ext>
            </a:extLst>
          </a:blip>
          <a:srcRect/>
          <a:stretch>
            <a:fillRect/>
          </a:stretch>
        </p:blipFill>
        <p:spPr>
          <a:xfrm>
            <a:off x="468313" y="1341438"/>
            <a:ext cx="4002087" cy="48958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200"/>
                                        </p:tgtEl>
                                        <p:attrNameLst>
                                          <p:attrName>style.visibility</p:attrName>
                                        </p:attrNameLst>
                                      </p:cBhvr>
                                      <p:to>
                                        <p:strVal val="visible"/>
                                      </p:to>
                                    </p:set>
                                    <p:anim calcmode="discrete" valueType="clr">
                                      <p:cBhvr override="childStyle">
                                        <p:cTn id="7" dur="2000"/>
                                        <p:tgtEl>
                                          <p:spTgt spid="8200"/>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8200"/>
                                        </p:tgtEl>
                                        <p:attrNameLst>
                                          <p:attrName>fillcolor</p:attrName>
                                        </p:attrNameLst>
                                      </p:cBhvr>
                                      <p:tavLst>
                                        <p:tav tm="0">
                                          <p:val>
                                            <p:clrVal>
                                              <a:schemeClr val="accent2"/>
                                            </p:clrVal>
                                          </p:val>
                                        </p:tav>
                                        <p:tav tm="50000">
                                          <p:val>
                                            <p:clrVal>
                                              <a:schemeClr val="hlink"/>
                                            </p:clrVal>
                                          </p:val>
                                        </p:tav>
                                      </p:tavLst>
                                    </p:anim>
                                    <p:set>
                                      <p:cBhvr>
                                        <p:cTn id="9" dur="2000"/>
                                        <p:tgtEl>
                                          <p:spTgt spid="8200"/>
                                        </p:tgtEl>
                                        <p:attrNameLst>
                                          <p:attrName>fill.type</p:attrName>
                                        </p:attrNameLst>
                                      </p:cBhvr>
                                      <p:to>
                                        <p:strVal val="solid"/>
                                      </p:to>
                                    </p:set>
                                  </p:childTnLst>
                                </p:cTn>
                              </p:par>
                              <p:par>
                                <p:cTn id="10" presetID="31" presetClass="entr" presetSubtype="0" fill="hold" nodeType="withEffect">
                                  <p:stCondLst>
                                    <p:cond delay="1500"/>
                                  </p:stCondLst>
                                  <p:iterate type="lt">
                                    <p:tmPct val="5000"/>
                                  </p:iterate>
                                  <p:childTnLst>
                                    <p:set>
                                      <p:cBhvr>
                                        <p:cTn id="11" dur="1" fill="hold">
                                          <p:stCondLst>
                                            <p:cond delay="0"/>
                                          </p:stCondLst>
                                        </p:cTn>
                                        <p:tgtEl>
                                          <p:spTgt spid="8199"/>
                                        </p:tgtEl>
                                        <p:attrNameLst>
                                          <p:attrName>style.visibility</p:attrName>
                                        </p:attrNameLst>
                                      </p:cBhvr>
                                      <p:to>
                                        <p:strVal val="visible"/>
                                      </p:to>
                                    </p:set>
                                    <p:anim calcmode="lin" valueType="num">
                                      <p:cBhvr>
                                        <p:cTn id="12" dur="1000" fill="hold"/>
                                        <p:tgtEl>
                                          <p:spTgt spid="8199"/>
                                        </p:tgtEl>
                                        <p:attrNameLst>
                                          <p:attrName>ppt_w</p:attrName>
                                        </p:attrNameLst>
                                      </p:cBhvr>
                                      <p:tavLst>
                                        <p:tav tm="0">
                                          <p:val>
                                            <p:fltVal val="0"/>
                                          </p:val>
                                        </p:tav>
                                        <p:tav tm="100000">
                                          <p:val>
                                            <p:strVal val="#ppt_w"/>
                                          </p:val>
                                        </p:tav>
                                      </p:tavLst>
                                    </p:anim>
                                    <p:anim calcmode="lin" valueType="num">
                                      <p:cBhvr>
                                        <p:cTn id="13" dur="1000" fill="hold"/>
                                        <p:tgtEl>
                                          <p:spTgt spid="8199"/>
                                        </p:tgtEl>
                                        <p:attrNameLst>
                                          <p:attrName>ppt_h</p:attrName>
                                        </p:attrNameLst>
                                      </p:cBhvr>
                                      <p:tavLst>
                                        <p:tav tm="0">
                                          <p:val>
                                            <p:fltVal val="0"/>
                                          </p:val>
                                        </p:tav>
                                        <p:tav tm="100000">
                                          <p:val>
                                            <p:strVal val="#ppt_h"/>
                                          </p:val>
                                        </p:tav>
                                      </p:tavLst>
                                    </p:anim>
                                    <p:anim calcmode="lin" valueType="num">
                                      <p:cBhvr>
                                        <p:cTn id="14" dur="1000" fill="hold"/>
                                        <p:tgtEl>
                                          <p:spTgt spid="8199"/>
                                        </p:tgtEl>
                                        <p:attrNameLst>
                                          <p:attrName>style.rotation</p:attrName>
                                        </p:attrNameLst>
                                      </p:cBhvr>
                                      <p:tavLst>
                                        <p:tav tm="0">
                                          <p:val>
                                            <p:fltVal val="90"/>
                                          </p:val>
                                        </p:tav>
                                        <p:tav tm="100000">
                                          <p:val>
                                            <p:fltVal val="0"/>
                                          </p:val>
                                        </p:tav>
                                      </p:tavLst>
                                    </p:anim>
                                    <p:animEffect transition="in" filter="fade">
                                      <p:cBhvr>
                                        <p:cTn id="15" dur="1000"/>
                                        <p:tgtEl>
                                          <p:spTgt spid="8199"/>
                                        </p:tgtEl>
                                      </p:cBhvr>
                                    </p:animEffect>
                                  </p:childTnLst>
                                </p:cTn>
                              </p:par>
                              <p:par>
                                <p:cTn id="16" presetID="27" presetClass="entr" presetSubtype="0" fill="hold" grpId="0" nodeType="withEffect">
                                  <p:stCondLst>
                                    <p:cond delay="8000"/>
                                  </p:stCondLst>
                                  <p:iterate type="lt">
                                    <p:tmPct val="50000"/>
                                  </p:iterate>
                                  <p:childTnLst>
                                    <p:set>
                                      <p:cBhvr>
                                        <p:cTn id="17" dur="1" fill="hold">
                                          <p:stCondLst>
                                            <p:cond delay="0"/>
                                          </p:stCondLst>
                                        </p:cTn>
                                        <p:tgtEl>
                                          <p:spTgt spid="8203">
                                            <p:txEl>
                                              <p:pRg st="0" end="0"/>
                                            </p:txEl>
                                          </p:spTgt>
                                        </p:tgtEl>
                                        <p:attrNameLst>
                                          <p:attrName>style.visibility</p:attrName>
                                        </p:attrNameLst>
                                      </p:cBhvr>
                                      <p:to>
                                        <p:strVal val="visible"/>
                                      </p:to>
                                    </p:set>
                                    <p:anim calcmode="discrete" valueType="clr">
                                      <p:cBhvr override="childStyle">
                                        <p:cTn id="18" dur="80"/>
                                        <p:tgtEl>
                                          <p:spTgt spid="820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8203">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820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p:bldP spid="820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4" name="Rectangle 8"/>
          <p:cNvSpPr>
            <a:spLocks noGrp="1" noChangeArrowheads="1"/>
          </p:cNvSpPr>
          <p:nvPr>
            <p:ph type="title"/>
          </p:nvPr>
        </p:nvSpPr>
        <p:spPr/>
        <p:txBody>
          <a:bodyPr/>
          <a:lstStyle/>
          <a:p>
            <a:r>
              <a:rPr lang="en-US" sz="6600" b="1">
                <a:solidFill>
                  <a:srgbClr val="FFCC66"/>
                </a:solidFill>
                <a:effectLst>
                  <a:outerShdw blurRad="38100" dist="38100" dir="2700000" algn="tl">
                    <a:srgbClr val="000000"/>
                  </a:outerShdw>
                </a:effectLst>
              </a:rPr>
              <a:t>Rings</a:t>
            </a:r>
            <a:endParaRPr lang="ru-RU" sz="6600" b="1">
              <a:solidFill>
                <a:srgbClr val="FFCC66"/>
              </a:solidFill>
              <a:effectLst>
                <a:outerShdw blurRad="38100" dist="38100" dir="2700000" algn="tl">
                  <a:srgbClr val="000000"/>
                </a:outerShdw>
              </a:effectLst>
            </a:endParaRPr>
          </a:p>
        </p:txBody>
      </p:sp>
      <p:sp>
        <p:nvSpPr>
          <p:cNvPr id="9226" name="Rectangle 10"/>
          <p:cNvSpPr>
            <a:spLocks noGrp="1" noChangeArrowheads="1"/>
          </p:cNvSpPr>
          <p:nvPr>
            <p:ph type="body" sz="half" idx="1"/>
          </p:nvPr>
        </p:nvSpPr>
        <p:spPr>
          <a:xfrm>
            <a:off x="250825" y="1196975"/>
            <a:ext cx="4038600" cy="4929188"/>
          </a:xfrm>
        </p:spPr>
        <p:txBody>
          <a:bodyPr/>
          <a:lstStyle/>
          <a:p>
            <a:r>
              <a:rPr lang="en-US" b="1">
                <a:solidFill>
                  <a:srgbClr val="CC6600"/>
                </a:solidFill>
              </a:rPr>
              <a:t>In some countries, men and women exchange rings when they become engaged or marry. Valentine’s Day is a popular day for giving an engagement ring. An engagement ring usually has a stone or jewel set in it. </a:t>
            </a:r>
            <a:endParaRPr lang="ru-RU" b="1">
              <a:solidFill>
                <a:srgbClr val="CC6600"/>
              </a:solidFill>
            </a:endParaRPr>
          </a:p>
        </p:txBody>
      </p:sp>
      <p:sp>
        <p:nvSpPr>
          <p:cNvPr id="9227" name="Rectangle 11"/>
          <p:cNvSpPr>
            <a:spLocks noGrp="1" noChangeArrowheads="1"/>
          </p:cNvSpPr>
          <p:nvPr>
            <p:ph type="body" sz="half" idx="2"/>
          </p:nvPr>
        </p:nvSpPr>
        <p:spPr/>
        <p:txBody>
          <a:bodyPr/>
          <a:lstStyle/>
          <a:p>
            <a:endParaRPr lang="uk-UA" sz="2400"/>
          </a:p>
        </p:txBody>
      </p:sp>
      <p:pic>
        <p:nvPicPr>
          <p:cNvPr id="9223" name="Picture 7" descr="RINGS"/>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4572000" y="1557338"/>
            <a:ext cx="4249738" cy="45354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224"/>
                                        </p:tgtEl>
                                        <p:attrNameLst>
                                          <p:attrName>style.visibility</p:attrName>
                                        </p:attrNameLst>
                                      </p:cBhvr>
                                      <p:to>
                                        <p:strVal val="visible"/>
                                      </p:to>
                                    </p:set>
                                    <p:anim calcmode="discrete" valueType="clr">
                                      <p:cBhvr override="childStyle">
                                        <p:cTn id="7" dur="1000"/>
                                        <p:tgtEl>
                                          <p:spTgt spid="9224"/>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9224"/>
                                        </p:tgtEl>
                                        <p:attrNameLst>
                                          <p:attrName>fillcolor</p:attrName>
                                        </p:attrNameLst>
                                      </p:cBhvr>
                                      <p:tavLst>
                                        <p:tav tm="0">
                                          <p:val>
                                            <p:clrVal>
                                              <a:schemeClr val="accent2"/>
                                            </p:clrVal>
                                          </p:val>
                                        </p:tav>
                                        <p:tav tm="50000">
                                          <p:val>
                                            <p:clrVal>
                                              <a:schemeClr val="hlink"/>
                                            </p:clrVal>
                                          </p:val>
                                        </p:tav>
                                      </p:tavLst>
                                    </p:anim>
                                    <p:set>
                                      <p:cBhvr>
                                        <p:cTn id="9" dur="1000"/>
                                        <p:tgtEl>
                                          <p:spTgt spid="9224"/>
                                        </p:tgtEl>
                                        <p:attrNameLst>
                                          <p:attrName>fill.type</p:attrName>
                                        </p:attrNameLst>
                                      </p:cBhvr>
                                      <p:to>
                                        <p:strVal val="solid"/>
                                      </p:to>
                                    </p:set>
                                  </p:childTnLst>
                                </p:cTn>
                              </p:par>
                              <p:par>
                                <p:cTn id="10" presetID="54" presetClass="entr" presetSubtype="0" accel="100000" fill="hold" nodeType="withEffect">
                                  <p:stCondLst>
                                    <p:cond delay="0"/>
                                  </p:stCondLst>
                                  <p:childTnLst>
                                    <p:set>
                                      <p:cBhvr>
                                        <p:cTn id="11" dur="1" fill="hold">
                                          <p:stCondLst>
                                            <p:cond delay="0"/>
                                          </p:stCondLst>
                                        </p:cTn>
                                        <p:tgtEl>
                                          <p:spTgt spid="9223"/>
                                        </p:tgtEl>
                                        <p:attrNameLst>
                                          <p:attrName>style.visibility</p:attrName>
                                        </p:attrNameLst>
                                      </p:cBhvr>
                                      <p:to>
                                        <p:strVal val="visible"/>
                                      </p:to>
                                    </p:set>
                                    <p:anim calcmode="lin" valueType="num">
                                      <p:cBhvr>
                                        <p:cTn id="12" dur="5000" fill="hold"/>
                                        <p:tgtEl>
                                          <p:spTgt spid="9223"/>
                                        </p:tgtEl>
                                        <p:attrNameLst>
                                          <p:attrName>ppt_w</p:attrName>
                                        </p:attrNameLst>
                                      </p:cBhvr>
                                      <p:tavLst>
                                        <p:tav tm="0">
                                          <p:val>
                                            <p:strVal val="#ppt_w*0.05"/>
                                          </p:val>
                                        </p:tav>
                                        <p:tav tm="100000">
                                          <p:val>
                                            <p:strVal val="#ppt_w"/>
                                          </p:val>
                                        </p:tav>
                                      </p:tavLst>
                                    </p:anim>
                                    <p:anim calcmode="lin" valueType="num">
                                      <p:cBhvr>
                                        <p:cTn id="13" dur="5000" fill="hold"/>
                                        <p:tgtEl>
                                          <p:spTgt spid="9223"/>
                                        </p:tgtEl>
                                        <p:attrNameLst>
                                          <p:attrName>ppt_h</p:attrName>
                                        </p:attrNameLst>
                                      </p:cBhvr>
                                      <p:tavLst>
                                        <p:tav tm="0">
                                          <p:val>
                                            <p:strVal val="#ppt_h"/>
                                          </p:val>
                                        </p:tav>
                                        <p:tav tm="100000">
                                          <p:val>
                                            <p:strVal val="#ppt_h"/>
                                          </p:val>
                                        </p:tav>
                                      </p:tavLst>
                                    </p:anim>
                                    <p:anim calcmode="lin" valueType="num">
                                      <p:cBhvr>
                                        <p:cTn id="14" dur="5000" fill="hold"/>
                                        <p:tgtEl>
                                          <p:spTgt spid="9223"/>
                                        </p:tgtEl>
                                        <p:attrNameLst>
                                          <p:attrName>ppt_x</p:attrName>
                                        </p:attrNameLst>
                                      </p:cBhvr>
                                      <p:tavLst>
                                        <p:tav tm="0">
                                          <p:val>
                                            <p:strVal val="#ppt_x-.2"/>
                                          </p:val>
                                        </p:tav>
                                        <p:tav tm="100000">
                                          <p:val>
                                            <p:strVal val="#ppt_x"/>
                                          </p:val>
                                        </p:tav>
                                      </p:tavLst>
                                    </p:anim>
                                    <p:anim calcmode="lin" valueType="num">
                                      <p:cBhvr>
                                        <p:cTn id="15" dur="5000" fill="hold"/>
                                        <p:tgtEl>
                                          <p:spTgt spid="9223"/>
                                        </p:tgtEl>
                                        <p:attrNameLst>
                                          <p:attrName>ppt_y</p:attrName>
                                        </p:attrNameLst>
                                      </p:cBhvr>
                                      <p:tavLst>
                                        <p:tav tm="0">
                                          <p:val>
                                            <p:strVal val="#ppt_y"/>
                                          </p:val>
                                        </p:tav>
                                        <p:tav tm="100000">
                                          <p:val>
                                            <p:strVal val="#ppt_y"/>
                                          </p:val>
                                        </p:tav>
                                      </p:tavLst>
                                    </p:anim>
                                    <p:animEffect transition="in" filter="fade">
                                      <p:cBhvr>
                                        <p:cTn id="16" dur="5000"/>
                                        <p:tgtEl>
                                          <p:spTgt spid="9223"/>
                                        </p:tgtEl>
                                      </p:cBhvr>
                                    </p:animEffect>
                                  </p:childTnLst>
                                </p:cTn>
                              </p:par>
                              <p:par>
                                <p:cTn id="17" presetID="27" presetClass="entr" presetSubtype="0" fill="hold" grpId="0" nodeType="withEffect">
                                  <p:stCondLst>
                                    <p:cond delay="4500"/>
                                  </p:stCondLst>
                                  <p:iterate type="lt">
                                    <p:tmPct val="50000"/>
                                  </p:iterate>
                                  <p:childTnLst>
                                    <p:set>
                                      <p:cBhvr>
                                        <p:cTn id="18" dur="1" fill="hold">
                                          <p:stCondLst>
                                            <p:cond delay="0"/>
                                          </p:stCondLst>
                                        </p:cTn>
                                        <p:tgtEl>
                                          <p:spTgt spid="9226">
                                            <p:txEl>
                                              <p:pRg st="0" end="0"/>
                                            </p:txEl>
                                          </p:spTgt>
                                        </p:tgtEl>
                                        <p:attrNameLst>
                                          <p:attrName>style.visibility</p:attrName>
                                        </p:attrNameLst>
                                      </p:cBhvr>
                                      <p:to>
                                        <p:strVal val="visible"/>
                                      </p:to>
                                    </p:set>
                                    <p:anim calcmode="discrete" valueType="clr">
                                      <p:cBhvr override="childStyle">
                                        <p:cTn id="19" dur="80"/>
                                        <p:tgtEl>
                                          <p:spTgt spid="922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9226">
                                            <p:txEl>
                                              <p:pRg st="0" end="0"/>
                                            </p:txEl>
                                          </p:spTgt>
                                        </p:tgtEl>
                                        <p:attrNameLst>
                                          <p:attrName>fillcolor</p:attrName>
                                        </p:attrNameLst>
                                      </p:cBhvr>
                                      <p:tavLst>
                                        <p:tav tm="0">
                                          <p:val>
                                            <p:clrVal>
                                              <a:schemeClr val="accent2"/>
                                            </p:clrVal>
                                          </p:val>
                                        </p:tav>
                                        <p:tav tm="50000">
                                          <p:val>
                                            <p:clrVal>
                                              <a:schemeClr val="hlink"/>
                                            </p:clrVal>
                                          </p:val>
                                        </p:tav>
                                      </p:tavLst>
                                    </p:anim>
                                    <p:set>
                                      <p:cBhvr>
                                        <p:cTn id="21" dur="80"/>
                                        <p:tgtEl>
                                          <p:spTgt spid="922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p:bldP spid="922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0" name="Rectangle 8"/>
          <p:cNvSpPr>
            <a:spLocks noGrp="1" noChangeArrowheads="1"/>
          </p:cNvSpPr>
          <p:nvPr>
            <p:ph type="title"/>
          </p:nvPr>
        </p:nvSpPr>
        <p:spPr/>
        <p:txBody>
          <a:bodyPr/>
          <a:lstStyle/>
          <a:p>
            <a:r>
              <a:rPr lang="en-US" sz="6600" b="1">
                <a:solidFill>
                  <a:srgbClr val="CC0000"/>
                </a:solidFill>
                <a:effectLst>
                  <a:outerShdw blurRad="38100" dist="38100" dir="2700000" algn="tl">
                    <a:srgbClr val="000000"/>
                  </a:outerShdw>
                </a:effectLst>
              </a:rPr>
              <a:t>Doves</a:t>
            </a:r>
            <a:endParaRPr lang="ru-RU" sz="6600" b="1">
              <a:solidFill>
                <a:srgbClr val="CC0000"/>
              </a:solidFill>
              <a:effectLst>
                <a:outerShdw blurRad="38100" dist="38100" dir="2700000" algn="tl">
                  <a:srgbClr val="000000"/>
                </a:outerShdw>
              </a:effectLst>
            </a:endParaRPr>
          </a:p>
        </p:txBody>
      </p:sp>
      <p:sp>
        <p:nvSpPr>
          <p:cNvPr id="49161" name="Rectangle 9"/>
          <p:cNvSpPr>
            <a:spLocks noGrp="1" noChangeArrowheads="1"/>
          </p:cNvSpPr>
          <p:nvPr>
            <p:ph type="body" sz="half" idx="1"/>
          </p:nvPr>
        </p:nvSpPr>
        <p:spPr>
          <a:xfrm>
            <a:off x="179388" y="1268413"/>
            <a:ext cx="4464050" cy="5256212"/>
          </a:xfrm>
        </p:spPr>
        <p:txBody>
          <a:bodyPr/>
          <a:lstStyle/>
          <a:p>
            <a:pPr>
              <a:lnSpc>
                <a:spcPct val="90000"/>
              </a:lnSpc>
            </a:pPr>
            <a:r>
              <a:rPr lang="en-US" b="1">
                <a:solidFill>
                  <a:srgbClr val="993366"/>
                </a:solidFill>
                <a:latin typeface="Times New Roman" pitchFamily="18" charset="0"/>
              </a:rPr>
              <a:t>Doves were thought to be favorite birds of Venus. They remain with the same mates all their lives. The males and females both care for their babies. These birds are symbols of loyalty and love. </a:t>
            </a:r>
            <a:r>
              <a:rPr lang="ru-RU" b="1">
                <a:solidFill>
                  <a:srgbClr val="993366"/>
                </a:solidFill>
                <a:latin typeface="Times New Roman" pitchFamily="18" charset="0"/>
              </a:rPr>
              <a:t>They are also symbols of Valentine’s Day. </a:t>
            </a:r>
          </a:p>
        </p:txBody>
      </p:sp>
      <p:pic>
        <p:nvPicPr>
          <p:cNvPr id="49159" name="Picture 7" descr="hghokob-07111"/>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643438" y="1700213"/>
            <a:ext cx="4038600" cy="4271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9160"/>
                                        </p:tgtEl>
                                        <p:attrNameLst>
                                          <p:attrName>style.visibility</p:attrName>
                                        </p:attrNameLst>
                                      </p:cBhvr>
                                      <p:to>
                                        <p:strVal val="visible"/>
                                      </p:to>
                                    </p:set>
                                    <p:anim calcmode="lin" valueType="num">
                                      <p:cBhvr>
                                        <p:cTn id="7" dur="5000" fill="hold"/>
                                        <p:tgtEl>
                                          <p:spTgt spid="49160"/>
                                        </p:tgtEl>
                                        <p:attrNameLst>
                                          <p:attrName>ppt_w</p:attrName>
                                        </p:attrNameLst>
                                      </p:cBhvr>
                                      <p:tavLst>
                                        <p:tav tm="0">
                                          <p:val>
                                            <p:strVal val="#ppt_w*0.70"/>
                                          </p:val>
                                        </p:tav>
                                        <p:tav tm="100000">
                                          <p:val>
                                            <p:strVal val="#ppt_w"/>
                                          </p:val>
                                        </p:tav>
                                      </p:tavLst>
                                    </p:anim>
                                    <p:anim calcmode="lin" valueType="num">
                                      <p:cBhvr>
                                        <p:cTn id="8" dur="5000" fill="hold"/>
                                        <p:tgtEl>
                                          <p:spTgt spid="49160"/>
                                        </p:tgtEl>
                                        <p:attrNameLst>
                                          <p:attrName>ppt_h</p:attrName>
                                        </p:attrNameLst>
                                      </p:cBhvr>
                                      <p:tavLst>
                                        <p:tav tm="0">
                                          <p:val>
                                            <p:strVal val="#ppt_h"/>
                                          </p:val>
                                        </p:tav>
                                        <p:tav tm="100000">
                                          <p:val>
                                            <p:strVal val="#ppt_h"/>
                                          </p:val>
                                        </p:tav>
                                      </p:tavLst>
                                    </p:anim>
                                    <p:animEffect transition="in" filter="fade">
                                      <p:cBhvr>
                                        <p:cTn id="9" dur="5000"/>
                                        <p:tgtEl>
                                          <p:spTgt spid="49160"/>
                                        </p:tgtEl>
                                      </p:cBhvr>
                                    </p:animEffect>
                                  </p:childTnLst>
                                </p:cTn>
                              </p:par>
                              <p:par>
                                <p:cTn id="10" presetID="55" presetClass="entr" presetSubtype="0" fill="hold" nodeType="withEffect">
                                  <p:stCondLst>
                                    <p:cond delay="6000"/>
                                  </p:stCondLst>
                                  <p:childTnLst>
                                    <p:set>
                                      <p:cBhvr>
                                        <p:cTn id="11" dur="1" fill="hold">
                                          <p:stCondLst>
                                            <p:cond delay="0"/>
                                          </p:stCondLst>
                                        </p:cTn>
                                        <p:tgtEl>
                                          <p:spTgt spid="49159"/>
                                        </p:tgtEl>
                                        <p:attrNameLst>
                                          <p:attrName>style.visibility</p:attrName>
                                        </p:attrNameLst>
                                      </p:cBhvr>
                                      <p:to>
                                        <p:strVal val="visible"/>
                                      </p:to>
                                    </p:set>
                                    <p:anim calcmode="lin" valueType="num">
                                      <p:cBhvr>
                                        <p:cTn id="12" dur="5000" fill="hold"/>
                                        <p:tgtEl>
                                          <p:spTgt spid="49159"/>
                                        </p:tgtEl>
                                        <p:attrNameLst>
                                          <p:attrName>ppt_w</p:attrName>
                                        </p:attrNameLst>
                                      </p:cBhvr>
                                      <p:tavLst>
                                        <p:tav tm="0">
                                          <p:val>
                                            <p:strVal val="#ppt_w*0.70"/>
                                          </p:val>
                                        </p:tav>
                                        <p:tav tm="100000">
                                          <p:val>
                                            <p:strVal val="#ppt_w"/>
                                          </p:val>
                                        </p:tav>
                                      </p:tavLst>
                                    </p:anim>
                                    <p:anim calcmode="lin" valueType="num">
                                      <p:cBhvr>
                                        <p:cTn id="13" dur="5000" fill="hold"/>
                                        <p:tgtEl>
                                          <p:spTgt spid="49159"/>
                                        </p:tgtEl>
                                        <p:attrNameLst>
                                          <p:attrName>ppt_h</p:attrName>
                                        </p:attrNameLst>
                                      </p:cBhvr>
                                      <p:tavLst>
                                        <p:tav tm="0">
                                          <p:val>
                                            <p:strVal val="#ppt_h"/>
                                          </p:val>
                                        </p:tav>
                                        <p:tav tm="100000">
                                          <p:val>
                                            <p:strVal val="#ppt_h"/>
                                          </p:val>
                                        </p:tav>
                                      </p:tavLst>
                                    </p:anim>
                                    <p:animEffect transition="in" filter="fade">
                                      <p:cBhvr>
                                        <p:cTn id="14" dur="5000"/>
                                        <p:tgtEl>
                                          <p:spTgt spid="49159"/>
                                        </p:tgtEl>
                                      </p:cBhvr>
                                    </p:animEffect>
                                  </p:childTnLst>
                                </p:cTn>
                              </p:par>
                              <p:par>
                                <p:cTn id="15" presetID="27" presetClass="entr" presetSubtype="0" fill="hold" grpId="0" nodeType="withEffect">
                                  <p:stCondLst>
                                    <p:cond delay="6000"/>
                                  </p:stCondLst>
                                  <p:iterate type="lt">
                                    <p:tmPct val="50000"/>
                                  </p:iterate>
                                  <p:childTnLst>
                                    <p:set>
                                      <p:cBhvr>
                                        <p:cTn id="16" dur="1" fill="hold">
                                          <p:stCondLst>
                                            <p:cond delay="0"/>
                                          </p:stCondLst>
                                        </p:cTn>
                                        <p:tgtEl>
                                          <p:spTgt spid="49161">
                                            <p:txEl>
                                              <p:pRg st="0" end="0"/>
                                            </p:txEl>
                                          </p:spTgt>
                                        </p:tgtEl>
                                        <p:attrNameLst>
                                          <p:attrName>style.visibility</p:attrName>
                                        </p:attrNameLst>
                                      </p:cBhvr>
                                      <p:to>
                                        <p:strVal val="visible"/>
                                      </p:to>
                                    </p:set>
                                    <p:anim calcmode="discrete" valueType="clr">
                                      <p:cBhvr override="childStyle">
                                        <p:cTn id="17" dur="80"/>
                                        <p:tgtEl>
                                          <p:spTgt spid="4916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49161">
                                            <p:txEl>
                                              <p:pRg st="0" end="0"/>
                                            </p:txEl>
                                          </p:spTgt>
                                        </p:tgtEl>
                                        <p:attrNameLst>
                                          <p:attrName>fillcolor</p:attrName>
                                        </p:attrNameLst>
                                      </p:cBhvr>
                                      <p:tavLst>
                                        <p:tav tm="0">
                                          <p:val>
                                            <p:clrVal>
                                              <a:schemeClr val="accent2"/>
                                            </p:clrVal>
                                          </p:val>
                                        </p:tav>
                                        <p:tav tm="50000">
                                          <p:val>
                                            <p:clrVal>
                                              <a:schemeClr val="hlink"/>
                                            </p:clrVal>
                                          </p:val>
                                        </p:tav>
                                      </p:tavLst>
                                    </p:anim>
                                    <p:set>
                                      <p:cBhvr>
                                        <p:cTn id="19" dur="80"/>
                                        <p:tgtEl>
                                          <p:spTgt spid="49161">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0" grpId="0"/>
      <p:bldP spid="49161" grpId="0" build="p"/>
    </p:bldLst>
  </p:timing>
</p:sld>
</file>

<file path=ppt/theme/theme1.xml><?xml version="1.0" encoding="utf-8"?>
<a:theme xmlns:a="http://schemas.openxmlformats.org/drawingml/2006/main" name="Symbols of St Valentine's Day">
  <a:themeElements>
    <a:clrScheme name="Оформление по умолчанию 16">
      <a:dk1>
        <a:srgbClr val="000000"/>
      </a:dk1>
      <a:lt1>
        <a:srgbClr val="FFCCCC"/>
      </a:lt1>
      <a:dk2>
        <a:srgbClr val="000000"/>
      </a:dk2>
      <a:lt2>
        <a:srgbClr val="808080"/>
      </a:lt2>
      <a:accent1>
        <a:srgbClr val="BBE0E3"/>
      </a:accent1>
      <a:accent2>
        <a:srgbClr val="333399"/>
      </a:accent2>
      <a:accent3>
        <a:srgbClr val="FFE2E2"/>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Оформление по умолчанию 13">
        <a:dk1>
          <a:srgbClr val="5B5D6B"/>
        </a:dk1>
        <a:lt1>
          <a:srgbClr val="FFFFFF"/>
        </a:lt1>
        <a:dk2>
          <a:srgbClr val="FF99CC"/>
        </a:dk2>
        <a:lt2>
          <a:srgbClr val="FFFFCC"/>
        </a:lt2>
        <a:accent1>
          <a:srgbClr val="9966FF"/>
        </a:accent1>
        <a:accent2>
          <a:srgbClr val="9383B3"/>
        </a:accent2>
        <a:accent3>
          <a:srgbClr val="FFCAE2"/>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Оформление по умолчанию 14">
        <a:dk1>
          <a:srgbClr val="000000"/>
        </a:dk1>
        <a:lt1>
          <a:srgbClr val="FF9999"/>
        </a:lt1>
        <a:dk2>
          <a:srgbClr val="000000"/>
        </a:dk2>
        <a:lt2>
          <a:srgbClr val="808080"/>
        </a:lt2>
        <a:accent1>
          <a:srgbClr val="BBE0E3"/>
        </a:accent1>
        <a:accent2>
          <a:srgbClr val="333399"/>
        </a:accent2>
        <a:accent3>
          <a:srgbClr val="FFCAC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15">
        <a:dk1>
          <a:srgbClr val="000000"/>
        </a:dk1>
        <a:lt1>
          <a:srgbClr val="FF5050"/>
        </a:lt1>
        <a:dk2>
          <a:srgbClr val="000000"/>
        </a:dk2>
        <a:lt2>
          <a:srgbClr val="808080"/>
        </a:lt2>
        <a:accent1>
          <a:srgbClr val="BBE0E3"/>
        </a:accent1>
        <a:accent2>
          <a:srgbClr val="333399"/>
        </a:accent2>
        <a:accent3>
          <a:srgbClr val="FFB3B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16">
        <a:dk1>
          <a:srgbClr val="000000"/>
        </a:dk1>
        <a:lt1>
          <a:srgbClr val="FFCCCC"/>
        </a:lt1>
        <a:dk2>
          <a:srgbClr val="000000"/>
        </a:dk2>
        <a:lt2>
          <a:srgbClr val="808080"/>
        </a:lt2>
        <a:accent1>
          <a:srgbClr val="BBE0E3"/>
        </a:accent1>
        <a:accent2>
          <a:srgbClr val="333399"/>
        </a:accent2>
        <a:accent3>
          <a:srgbClr val="FFE2E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Оформление по умолчанию 14">
    <a:dk1>
      <a:srgbClr val="000000"/>
    </a:dk1>
    <a:lt1>
      <a:srgbClr val="FF9999"/>
    </a:lt1>
    <a:dk2>
      <a:srgbClr val="000000"/>
    </a:dk2>
    <a:lt2>
      <a:srgbClr val="808080"/>
    </a:lt2>
    <a:accent1>
      <a:srgbClr val="BBE0E3"/>
    </a:accent1>
    <a:accent2>
      <a:srgbClr val="333399"/>
    </a:accent2>
    <a:accent3>
      <a:srgbClr val="FFCACA"/>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Оформление по умолчанию 15">
    <a:dk1>
      <a:srgbClr val="000000"/>
    </a:dk1>
    <a:lt1>
      <a:srgbClr val="FF5050"/>
    </a:lt1>
    <a:dk2>
      <a:srgbClr val="000000"/>
    </a:dk2>
    <a:lt2>
      <a:srgbClr val="808080"/>
    </a:lt2>
    <a:accent1>
      <a:srgbClr val="BBE0E3"/>
    </a:accent1>
    <a:accent2>
      <a:srgbClr val="333399"/>
    </a:accent2>
    <a:accent3>
      <a:srgbClr val="FFB3B3"/>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Оформление по умолчанию 13">
    <a:dk1>
      <a:srgbClr val="5B5D6B"/>
    </a:dk1>
    <a:lt1>
      <a:srgbClr val="FFFFFF"/>
    </a:lt1>
    <a:dk2>
      <a:srgbClr val="FF99CC"/>
    </a:dk2>
    <a:lt2>
      <a:srgbClr val="FFFFCC"/>
    </a:lt2>
    <a:accent1>
      <a:srgbClr val="9966FF"/>
    </a:accent1>
    <a:accent2>
      <a:srgbClr val="9383B3"/>
    </a:accent2>
    <a:accent3>
      <a:srgbClr val="FFCAE2"/>
    </a:accent3>
    <a:accent4>
      <a:srgbClr val="DADADA"/>
    </a:accent4>
    <a:accent5>
      <a:srgbClr val="CAB8FF"/>
    </a:accent5>
    <a:accent6>
      <a:srgbClr val="8576A2"/>
    </a:accent6>
    <a:hlink>
      <a:srgbClr val="A3C145"/>
    </a:hlink>
    <a:folHlink>
      <a:srgbClr val="6FA9B7"/>
    </a:folHlink>
  </a:clrScheme>
</a:themeOverride>
</file>

<file path=ppt/theme/themeOverride4.xml><?xml version="1.0" encoding="utf-8"?>
<a:themeOverride xmlns:a="http://schemas.openxmlformats.org/drawingml/2006/main">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themeOverride>
</file>

<file path=ppt/theme/themeOverride5.xml><?xml version="1.0" encoding="utf-8"?>
<a:themeOverride xmlns:a="http://schemas.openxmlformats.org/drawingml/2006/main">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themeOverride>
</file>

<file path=ppt/theme/themeOverride6.xml><?xml version="1.0" encoding="utf-8"?>
<a:themeOverride xmlns:a="http://schemas.openxmlformats.org/drawingml/2006/main">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themeOverride>
</file>

<file path=ppt/theme/themeOverride7.xml><?xml version="1.0" encoding="utf-8"?>
<a:themeOverride xmlns:a="http://schemas.openxmlformats.org/drawingml/2006/main">
  <a:clrScheme name="Оформление по умолчанию 13">
    <a:dk1>
      <a:srgbClr val="5B5D6B"/>
    </a:dk1>
    <a:lt1>
      <a:srgbClr val="FFFFFF"/>
    </a:lt1>
    <a:dk2>
      <a:srgbClr val="FF99CC"/>
    </a:dk2>
    <a:lt2>
      <a:srgbClr val="FFFFCC"/>
    </a:lt2>
    <a:accent1>
      <a:srgbClr val="9966FF"/>
    </a:accent1>
    <a:accent2>
      <a:srgbClr val="9383B3"/>
    </a:accent2>
    <a:accent3>
      <a:srgbClr val="FFCAE2"/>
    </a:accent3>
    <a:accent4>
      <a:srgbClr val="DADADA"/>
    </a:accent4>
    <a:accent5>
      <a:srgbClr val="CAB8FF"/>
    </a:accent5>
    <a:accent6>
      <a:srgbClr val="8576A2"/>
    </a:accent6>
    <a:hlink>
      <a:srgbClr val="A3C145"/>
    </a:hlink>
    <a:folHlink>
      <a:srgbClr val="6FA9B7"/>
    </a:folHlink>
  </a:clrScheme>
</a:themeOverride>
</file>

<file path=docProps/app.xml><?xml version="1.0" encoding="utf-8"?>
<Properties xmlns="http://schemas.openxmlformats.org/officeDocument/2006/extended-properties" xmlns:vt="http://schemas.openxmlformats.org/officeDocument/2006/docPropsVTypes">
  <Template>Symbols of St Valentine's Day</Template>
  <TotalTime>1</TotalTime>
  <Words>381</Words>
  <Application>Microsoft Office PowerPoint</Application>
  <PresentationFormat>Экран (4:3)</PresentationFormat>
  <Paragraphs>17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Symbols of St Valentine's Day</vt:lpstr>
      <vt:lpstr>Symbols of the St.Valentine’s  Day</vt:lpstr>
      <vt:lpstr>Heart</vt:lpstr>
      <vt:lpstr>Red rose</vt:lpstr>
      <vt:lpstr>Ribbons</vt:lpstr>
      <vt:lpstr>Lace</vt:lpstr>
      <vt:lpstr>Cupid</vt:lpstr>
      <vt:lpstr>Gloves</vt:lpstr>
      <vt:lpstr>Rings</vt:lpstr>
      <vt:lpstr>Doves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Symbols of the St.Valentine’s  Day</dc:title>
  <dc:creator>HOME</dc:creator>
  <cp:lastModifiedBy>HOME</cp:lastModifiedBy>
  <cp:revision>2</cp:revision>
  <dcterms:created xsi:type="dcterms:W3CDTF">2015-10-24T21:08:45Z</dcterms:created>
  <dcterms:modified xsi:type="dcterms:W3CDTF">2015-10-27T09:29:50Z</dcterms:modified>
</cp:coreProperties>
</file>