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8" r:id="rId2"/>
    <p:sldId id="256" r:id="rId3"/>
    <p:sldId id="257" r:id="rId4"/>
    <p:sldId id="261" r:id="rId5"/>
    <p:sldId id="273" r:id="rId6"/>
    <p:sldId id="262" r:id="rId7"/>
    <p:sldId id="276" r:id="rId8"/>
    <p:sldId id="279" r:id="rId9"/>
    <p:sldId id="280" r:id="rId10"/>
    <p:sldId id="268" r:id="rId11"/>
    <p:sldId id="277" r:id="rId12"/>
    <p:sldId id="278" r:id="rId13"/>
    <p:sldId id="270" r:id="rId14"/>
    <p:sldId id="281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7A1"/>
    <a:srgbClr val="1A59E6"/>
    <a:srgbClr val="EFD539"/>
    <a:srgbClr val="82827E"/>
    <a:srgbClr val="CCFF33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104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2639C-379A-4552-A15C-27DD3634FB5E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3B5CC-CDE2-49A0-8BEE-87110673D9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5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3B5CC-CDE2-49A0-8BEE-87110673D97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3B5CC-CDE2-49A0-8BEE-87110673D97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06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D551E2-DC5E-4018-9A11-DC037870D7D4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EC891D-E379-4DB1-A671-3BB805769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51E2-DC5E-4018-9A11-DC037870D7D4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891D-E379-4DB1-A671-3BB805769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51E2-DC5E-4018-9A11-DC037870D7D4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891D-E379-4DB1-A671-3BB805769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D551E2-DC5E-4018-9A11-DC037870D7D4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891D-E379-4DB1-A671-3BB805769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D551E2-DC5E-4018-9A11-DC037870D7D4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EC891D-E379-4DB1-A671-3BB805769B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D551E2-DC5E-4018-9A11-DC037870D7D4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EC891D-E379-4DB1-A671-3BB805769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D551E2-DC5E-4018-9A11-DC037870D7D4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EC891D-E379-4DB1-A671-3BB805769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51E2-DC5E-4018-9A11-DC037870D7D4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891D-E379-4DB1-A671-3BB805769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D551E2-DC5E-4018-9A11-DC037870D7D4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EC891D-E379-4DB1-A671-3BB805769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D551E2-DC5E-4018-9A11-DC037870D7D4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EC891D-E379-4DB1-A671-3BB805769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D551E2-DC5E-4018-9A11-DC037870D7D4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EC891D-E379-4DB1-A671-3BB805769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D551E2-DC5E-4018-9A11-DC037870D7D4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EC891D-E379-4DB1-A671-3BB805769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Click="0" advTm="200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9.wdp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4.jpe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microsoft.com/office/2007/relationships/hdphoto" Target="../media/hdphoto1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33.jpeg"/><Relationship Id="rId4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35.jpeg"/><Relationship Id="rId4" Type="http://schemas.microsoft.com/office/2007/relationships/hdphoto" Target="../media/hdphoto1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s30246539915.mirtesen.ru/" TargetMode="Externa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jpe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696" y="-4482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648" y="431198"/>
            <a:ext cx="8229600" cy="1399032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2000264"/>
          </a:xfrm>
        </p:spPr>
        <p:txBody>
          <a:bodyPr/>
          <a:lstStyle/>
          <a:p>
            <a:pPr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928670"/>
            <a:ext cx="6914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2" descr="Ма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3448" y="1833281"/>
            <a:ext cx="1908000" cy="2883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7118" y="571479"/>
            <a:ext cx="8062912" cy="7143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lvl="0" algn="ctr">
              <a:spcBef>
                <a:spcPct val="0"/>
              </a:spcBef>
              <a:defRPr/>
            </a:pPr>
            <a:r>
              <a:rPr lang="en-GB" sz="3200" b="1" i="1" dirty="0">
                <a:solidFill>
                  <a:srgbClr val="0070C0"/>
                </a:solidFill>
                <a:latin typeface="Times New Roman" pitchFamily="18" charset="0"/>
              </a:rPr>
              <a:t>Nationwide Competition</a:t>
            </a:r>
            <a:br>
              <a:rPr lang="en-GB" sz="3200" b="1" i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GB" sz="3200" b="1" i="1" dirty="0">
                <a:solidFill>
                  <a:srgbClr val="0070C0"/>
                </a:solidFill>
                <a:latin typeface="Times New Roman" pitchFamily="18" charset="0"/>
              </a:rPr>
              <a:t>“ Teacher of the Year – </a:t>
            </a:r>
            <a:r>
              <a:rPr lang="en-GB" sz="3200" b="1" i="1" dirty="0" smtClean="0">
                <a:solidFill>
                  <a:srgbClr val="0070C0"/>
                </a:solidFill>
                <a:latin typeface="Times New Roman" pitchFamily="18" charset="0"/>
              </a:rPr>
              <a:t>201</a:t>
            </a:r>
            <a:r>
              <a:rPr lang="uk-UA" sz="3200" b="1" i="1" dirty="0">
                <a:solidFill>
                  <a:srgbClr val="0070C0"/>
                </a:solidFill>
                <a:latin typeface="Times New Roman" pitchFamily="18" charset="0"/>
              </a:rPr>
              <a:t>6</a:t>
            </a:r>
            <a:r>
              <a:rPr lang="en-GB" sz="3200" b="1" i="1" dirty="0" smtClean="0">
                <a:solidFill>
                  <a:srgbClr val="0070C0"/>
                </a:solidFill>
                <a:latin typeface="Times New Roman" pitchFamily="18" charset="0"/>
              </a:rPr>
              <a:t>”</a:t>
            </a:r>
            <a:endParaRPr kumimoji="0" lang="ru-RU" sz="3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70C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072074"/>
            <a:ext cx="7315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B0F0"/>
                </a:solidFill>
              </a:rPr>
              <a:t>                         </a:t>
            </a:r>
            <a:r>
              <a:rPr lang="en-US" sz="2400" b="1" dirty="0" err="1" smtClean="0">
                <a:solidFill>
                  <a:srgbClr val="7030A0"/>
                </a:solidFill>
              </a:rPr>
              <a:t>Liudmyla</a:t>
            </a:r>
            <a:r>
              <a:rPr lang="en-US" sz="2400" b="1" dirty="0" smtClean="0">
                <a:solidFill>
                  <a:srgbClr val="7030A0"/>
                </a:solidFill>
              </a:rPr>
              <a:t> Kovalchuk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                          </a:t>
            </a:r>
            <a:r>
              <a:rPr lang="en-US" sz="2400" b="1" dirty="0">
                <a:solidFill>
                  <a:srgbClr val="7030A0"/>
                </a:solidFill>
              </a:rPr>
              <a:t>a</a:t>
            </a:r>
            <a:r>
              <a:rPr lang="en-US" sz="2400" b="1" dirty="0" smtClean="0">
                <a:solidFill>
                  <a:srgbClr val="7030A0"/>
                </a:solidFill>
              </a:rPr>
              <a:t> teacher of English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                        School of </a:t>
            </a:r>
            <a:r>
              <a:rPr lang="en-US" sz="2400" b="1" dirty="0" err="1" smtClean="0">
                <a:solidFill>
                  <a:srgbClr val="7030A0"/>
                </a:solidFill>
              </a:rPr>
              <a:t>Probishna</a:t>
            </a:r>
            <a:endParaRPr lang="en-US" sz="2400" b="1" dirty="0" smtClean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29"/>
          <a:stretch>
            <a:fillRect/>
          </a:stretch>
        </p:blipFill>
        <p:spPr bwMode="auto">
          <a:xfrm>
            <a:off x="683568" y="4973828"/>
            <a:ext cx="2015490" cy="1298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45" y="-57751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pPr algn="ctr"/>
            <a:r>
              <a:rPr lang="de-DE" sz="5400" b="1" i="1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  <a:cs typeface="Arial" pitchFamily="34" charset="0"/>
              </a:rPr>
              <a:t>Extra-curricular </a:t>
            </a:r>
            <a:r>
              <a:rPr lang="de-DE" sz="5400" b="1" i="1" dirty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  <a:cs typeface="Arial" pitchFamily="34" charset="0"/>
              </a:rPr>
              <a:t>activities</a:t>
            </a:r>
            <a:endParaRPr lang="ru-RU" sz="5400" b="1" i="1" dirty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6180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>
                <a:solidFill>
                  <a:srgbClr val="FFFF00"/>
                </a:solidFill>
              </a:rPr>
              <a:t>   </a:t>
            </a:r>
            <a:r>
              <a:rPr lang="en-US" sz="2800" b="1" i="1" dirty="0" smtClean="0">
                <a:solidFill>
                  <a:srgbClr val="0070C0"/>
                </a:solidFill>
              </a:rPr>
              <a:t>Members </a:t>
            </a:r>
            <a:r>
              <a:rPr lang="en-US" sz="2800" b="1" i="1" dirty="0">
                <a:solidFill>
                  <a:srgbClr val="0070C0"/>
                </a:solidFill>
              </a:rPr>
              <a:t>of the </a:t>
            </a:r>
            <a:r>
              <a:rPr lang="en-US" sz="2800" b="1" i="1" dirty="0" smtClean="0">
                <a:solidFill>
                  <a:srgbClr val="0070C0"/>
                </a:solidFill>
              </a:rPr>
              <a:t>circle “The lovers </a:t>
            </a:r>
            <a:r>
              <a:rPr lang="en-US" sz="2800" b="1" i="1" dirty="0">
                <a:solidFill>
                  <a:srgbClr val="0070C0"/>
                </a:solidFill>
              </a:rPr>
              <a:t>of English" organize competitions of songs and poems, </a:t>
            </a:r>
            <a:r>
              <a:rPr lang="en-US" sz="2800" b="1" i="1" dirty="0" smtClean="0">
                <a:solidFill>
                  <a:srgbClr val="0070C0"/>
                </a:solidFill>
              </a:rPr>
              <a:t>performances, parties</a:t>
            </a:r>
            <a:r>
              <a:rPr lang="uk-UA" sz="2800" i="1" dirty="0" smtClean="0">
                <a:solidFill>
                  <a:srgbClr val="FFFF00"/>
                </a:solidFill>
              </a:rPr>
              <a:t>.</a:t>
            </a:r>
            <a:endParaRPr lang="ru-RU" sz="2800" i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IMG_0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102" y="3553509"/>
            <a:ext cx="2304000" cy="1852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IMG_0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48946" y="3573016"/>
            <a:ext cx="2268000" cy="1832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Макс.MICROSOF-D1A999\Мои документы\Карт., потрібні для презинт\IMG_0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91880" y="3415444"/>
            <a:ext cx="2556000" cy="1916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532" y="-70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85798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Aharoni" pitchFamily="2" charset="-79"/>
                <a:cs typeface="Aharoni" pitchFamily="2" charset="-79"/>
              </a:rPr>
              <a:t>        </a:t>
            </a:r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The week of English </a:t>
            </a:r>
            <a:b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   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Project</a:t>
            </a:r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 “ </a:t>
            </a:r>
            <a:r>
              <a:rPr lang="de-DE" sz="4000" b="1" dirty="0" smtClean="0">
                <a:solidFill>
                  <a:srgbClr val="B947A1"/>
                </a:solidFill>
              </a:rPr>
              <a:t>St</a:t>
            </a:r>
            <a:r>
              <a:rPr lang="de-DE" sz="4000" b="1" dirty="0">
                <a:solidFill>
                  <a:srgbClr val="B947A1"/>
                </a:solidFill>
              </a:rPr>
              <a:t>. Valentine‘s </a:t>
            </a:r>
            <a:r>
              <a:rPr lang="de-DE" sz="4000" b="1" dirty="0" smtClean="0">
                <a:solidFill>
                  <a:srgbClr val="B947A1"/>
                </a:solidFill>
              </a:rPr>
              <a:t>Day“</a:t>
            </a:r>
            <a:r>
              <a:rPr lang="de-DE" sz="5400" b="1" dirty="0">
                <a:solidFill>
                  <a:srgbClr val="B947A1"/>
                </a:solidFill>
              </a:rPr>
              <a:t/>
            </a:r>
            <a:br>
              <a:rPr lang="de-DE" sz="5400" b="1" dirty="0">
                <a:solidFill>
                  <a:srgbClr val="B947A1"/>
                </a:solidFill>
              </a:rPr>
            </a:br>
            <a:r>
              <a:rPr lang="de-DE" sz="5400" b="1" dirty="0" smtClean="0">
                <a:solidFill>
                  <a:srgbClr val="B947A1"/>
                </a:solidFill>
              </a:rPr>
              <a:t>                 </a:t>
            </a:r>
            <a:endParaRPr lang="uk-UA" sz="6000" dirty="0">
              <a:solidFill>
                <a:schemeClr val="accent1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pic>
        <p:nvPicPr>
          <p:cNvPr id="1026" name="Picture 2" descr="E:\Документи\MOTHER\Позакласна робота\ВАЛЕНТИНА\CIMG01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1113"/>
            <a:ext cx="3456000" cy="237573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Документи\MOTHER\Позакласна робота\ВАЛЕНТИНА\SAM_159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932" t="-15798" r="-998" b="-6271"/>
          <a:stretch/>
        </p:blipFill>
        <p:spPr bwMode="auto">
          <a:xfrm>
            <a:off x="5138161" y="1498452"/>
            <a:ext cx="3996000" cy="299700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5T38ApAhlNw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5128" y="4221088"/>
            <a:ext cx="2916000" cy="2177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772816"/>
            <a:ext cx="2614901" cy="2448272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just"/>
            <a:r>
              <a:rPr lang="de-DE" b="1" dirty="0" smtClean="0">
                <a:solidFill>
                  <a:srgbClr val="C00000"/>
                </a:solidFill>
                <a:latin typeface="Arial Black" pitchFamily="34" charset="0"/>
              </a:rPr>
              <a:t>Love is above all </a:t>
            </a:r>
          </a:p>
          <a:p>
            <a:pPr algn="just"/>
            <a:endParaRPr lang="de-DE" b="1" dirty="0">
              <a:solidFill>
                <a:srgbClr val="B947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67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45" y="-57751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Summer camp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Project  “Healthy life”</a:t>
            </a:r>
            <a:endParaRPr lang="uk-UA" dirty="0"/>
          </a:p>
        </p:txBody>
      </p:sp>
      <p:pic>
        <p:nvPicPr>
          <p:cNvPr id="6" name="Picture 5" descr="E:\speech camp\Фотографії\IMG_20150608_1144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162" y="1708556"/>
            <a:ext cx="2556000" cy="1918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E:\speech camp\Фотографії\IMG_20150611_112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00808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E:\speech camp\Фотографії\IMG_20150611_112954.jpg"/>
          <p:cNvPicPr>
            <a:picLocks noChangeAspect="1" noChangeArrowheads="1"/>
          </p:cNvPicPr>
          <p:nvPr/>
        </p:nvPicPr>
        <p:blipFill>
          <a:blip r:embed="rId5" cstate="print"/>
          <a:srcRect l="15927" t="16337" r="12854" b="1211"/>
          <a:stretch>
            <a:fillRect/>
          </a:stretch>
        </p:blipFill>
        <p:spPr bwMode="auto">
          <a:xfrm>
            <a:off x="3433337" y="4284952"/>
            <a:ext cx="2197418" cy="190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HOME\Desktop\Photo\IMG_20150612_101251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168" y="4284952"/>
            <a:ext cx="2520000" cy="19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HOME\Desktop\Photo\IMG_20150612_10450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530" y="4284952"/>
            <a:ext cx="2448000" cy="194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3105835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</a:t>
            </a:r>
          </a:p>
          <a:p>
            <a:endParaRPr lang="en-US" dirty="0"/>
          </a:p>
          <a:p>
            <a:r>
              <a:rPr lang="en-US" dirty="0" smtClean="0"/>
              <a:t>                  </a:t>
            </a:r>
            <a:r>
              <a:rPr lang="en-US" b="1" dirty="0" smtClean="0">
                <a:solidFill>
                  <a:srgbClr val="B947A1"/>
                </a:solidFill>
              </a:rPr>
              <a:t>“Friends”                       “Stars”                                    “Smile”</a:t>
            </a:r>
            <a:endParaRPr lang="uk-UA" b="1" dirty="0">
              <a:solidFill>
                <a:srgbClr val="B947A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916832"/>
            <a:ext cx="1728192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Health is above wealth</a:t>
            </a:r>
            <a:endParaRPr lang="uk-UA" sz="20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18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45" y="-57751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99032"/>
          </a:xfrm>
        </p:spPr>
        <p:txBody>
          <a:bodyPr>
            <a:prstTxWarp prst="textTriangle">
              <a:avLst/>
            </a:prstTxWarp>
            <a:noAutofit/>
          </a:bodyPr>
          <a:lstStyle/>
          <a:p>
            <a:r>
              <a:rPr 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Participation in the Contests and Olympiads</a:t>
            </a:r>
            <a:endParaRPr lang="ru-RU" sz="44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259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B947A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b="1" dirty="0" smtClean="0">
                <a:solidFill>
                  <a:srgbClr val="B947A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WINNERS ( II ROUND)</a:t>
            </a:r>
            <a:endParaRPr lang="en-US" sz="2400" b="1" dirty="0">
              <a:solidFill>
                <a:srgbClr val="B947A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uk-UA" sz="2000" b="1" dirty="0">
                <a:solidFill>
                  <a:srgbClr val="1A59E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b="1" dirty="0" smtClean="0">
                <a:solidFill>
                  <a:srgbClr val="1A59E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TETIANA KAI</a:t>
            </a:r>
            <a:endParaRPr lang="uk-UA" sz="2000" b="1" dirty="0">
              <a:solidFill>
                <a:srgbClr val="1A59E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uk-UA" sz="2000" b="1" dirty="0">
                <a:solidFill>
                  <a:srgbClr val="1A59E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b="1" dirty="0" smtClean="0">
                <a:solidFill>
                  <a:srgbClr val="1A59E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MAXYM KOVALCHUK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1A59E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KHRYSTYNA  IVANTSIV</a:t>
            </a:r>
            <a:endParaRPr lang="uk-UA" sz="2000" b="1" dirty="0" smtClean="0">
              <a:solidFill>
                <a:srgbClr val="1A59E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Users\HOME\Desktop\Вчитель року\фотографії\Почот\20151024_13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94221"/>
            <a:ext cx="3204000" cy="240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45" y="-68993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30596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48681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My Achievements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uk-UA" dirty="0"/>
          </a:p>
        </p:txBody>
      </p:sp>
      <p:pic>
        <p:nvPicPr>
          <p:cNvPr id="1026" name="Picture 2" descr="C:\Users\HOME\Desktop\Вчитель року\фотографії\Почот\20151024_125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000" y="1372540"/>
            <a:ext cx="3696000" cy="27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Вчитель року\фотографії\Почот\20151024_1252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629" y="1367964"/>
            <a:ext cx="3672000" cy="275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75628" y="4398496"/>
            <a:ext cx="6082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947A1"/>
                </a:solidFill>
              </a:rPr>
              <a:t>Methodological manual</a:t>
            </a:r>
            <a:endParaRPr lang="uk-UA" b="1" dirty="0">
              <a:solidFill>
                <a:srgbClr val="B947A1"/>
              </a:solidFill>
            </a:endParaRPr>
          </a:p>
          <a:p>
            <a:r>
              <a:rPr lang="en-US" b="1" dirty="0">
                <a:solidFill>
                  <a:srgbClr val="B947A1"/>
                </a:solidFill>
              </a:rPr>
              <a:t> “Warming-up </a:t>
            </a:r>
            <a:r>
              <a:rPr lang="en-US" b="1" dirty="0" smtClean="0">
                <a:solidFill>
                  <a:srgbClr val="B947A1"/>
                </a:solidFill>
              </a:rPr>
              <a:t>activities</a:t>
            </a:r>
          </a:p>
          <a:p>
            <a:r>
              <a:rPr lang="en-US" b="1" dirty="0" smtClean="0">
                <a:solidFill>
                  <a:srgbClr val="B947A1"/>
                </a:solidFill>
              </a:rPr>
              <a:t>Published lessons</a:t>
            </a:r>
            <a:endParaRPr lang="uk-UA" b="1" dirty="0">
              <a:solidFill>
                <a:srgbClr val="B947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485236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45" y="-57751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186766" cy="11612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Doing what you like is freedom. Liking what you do is happiness.</a:t>
            </a:r>
            <a:endParaRPr lang="ru-RU" b="1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/>
          <a:lstStyle/>
          <a:p>
            <a:pPr marL="0" indent="809625">
              <a:buNone/>
              <a:tabLst>
                <a:tab pos="539750" algn="l"/>
              </a:tabLst>
            </a:pPr>
            <a:endParaRPr lang="en-US" b="1" i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809625">
              <a:buNone/>
              <a:tabLst>
                <a:tab pos="539750" algn="l"/>
              </a:tabLst>
            </a:pPr>
            <a:endParaRPr lang="en-US" b="1" i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809625">
              <a:buNone/>
              <a:tabLst>
                <a:tab pos="539750" algn="l"/>
              </a:tabLst>
            </a:pPr>
            <a:endParaRPr lang="en-US" b="1" i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809625">
              <a:buNone/>
              <a:tabLst>
                <a:tab pos="539750" algn="l"/>
              </a:tabLst>
            </a:pPr>
            <a:endParaRPr lang="en-US" b="1" i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809625">
              <a:buNone/>
              <a:tabLst>
                <a:tab pos="539750" algn="l"/>
              </a:tabLst>
            </a:pPr>
            <a:endParaRPr lang="en-US" b="1" i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809625">
              <a:buNone/>
              <a:tabLst>
                <a:tab pos="539750" algn="l"/>
              </a:tabLst>
            </a:pPr>
            <a:endParaRPr lang="en-US" b="1" i="1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809625">
              <a:buNone/>
              <a:tabLst>
                <a:tab pos="539750" algn="l"/>
              </a:tabLst>
            </a:pPr>
            <a:r>
              <a:rPr lang="en-US" b="1" i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endParaRPr lang="ru-RU" b="1" i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55196" y="1912256"/>
            <a:ext cx="8229600" cy="3412246"/>
          </a:xfrm>
          <a:prstGeom prst="rect">
            <a:avLst/>
          </a:prstGeom>
        </p:spPr>
        <p:txBody>
          <a:bodyPr vert="horz" anchor="t">
            <a:prstTxWarp prst="textInflate">
              <a:avLst/>
            </a:prstTxWarp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real teacher lives as teaches</a:t>
            </a:r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600" b="1" i="1" dirty="0" smtClean="0">
                <a:solidFill>
                  <a:srgbClr val="0070C0"/>
                </a:solidFill>
              </a:rPr>
              <a:t> </a:t>
            </a:r>
            <a:endParaRPr lang="uk-UA" sz="3600" b="1" i="1" dirty="0">
              <a:solidFill>
                <a:srgbClr val="0070C0"/>
              </a:solidFill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endParaRPr lang="uk-UA" sz="1400" b="1" i="1" dirty="0" smtClean="0">
              <a:solidFill>
                <a:srgbClr val="00B0F0"/>
              </a:solidFill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endParaRPr lang="uk-UA" sz="1400" b="1" i="1" dirty="0">
              <a:solidFill>
                <a:srgbClr val="00B0F0"/>
              </a:solidFill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endParaRPr lang="uk-UA" sz="1400" b="1" i="1" dirty="0" smtClean="0">
              <a:solidFill>
                <a:srgbClr val="00B0F0"/>
              </a:solidFill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endParaRPr lang="uk-UA" sz="1400" b="1" i="1" dirty="0">
              <a:solidFill>
                <a:srgbClr val="00B0F0"/>
              </a:solidFill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r>
              <a:rPr lang="uk-UA" sz="1400" b="1" i="1" dirty="0" smtClean="0">
                <a:solidFill>
                  <a:srgbClr val="00B0F0"/>
                </a:solidFill>
              </a:rPr>
              <a:t> </a:t>
            </a:r>
            <a:endParaRPr lang="uk-UA" sz="3200" b="1" i="1" dirty="0" smtClean="0">
              <a:solidFill>
                <a:srgbClr val="00B0F0"/>
              </a:solidFill>
            </a:endParaRPr>
          </a:p>
          <a:p>
            <a:pPr marL="0" marR="0" lvl="0" indent="8096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26" name="Picture 2" descr="E:\Документи\MOTHER\self education\speech camp\Фото табір\100_4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41"/>
            <a:ext cx="3312000" cy="248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E:\Документи\MOTHER\Виховна година Фотографії\Фото03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5223" y="3414874"/>
            <a:ext cx="2412000" cy="3216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287244" y="1844824"/>
            <a:ext cx="7365504" cy="1728197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r>
              <a:rPr lang="uk-UA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sz="3600" b="1" i="1" dirty="0">
              <a:solidFill>
                <a:srgbClr val="0070C0"/>
              </a:solidFill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endParaRPr lang="uk-UA" sz="1400" b="1" i="1" dirty="0" smtClean="0">
              <a:solidFill>
                <a:srgbClr val="00B0F0"/>
              </a:solidFill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endParaRPr lang="uk-UA" sz="1400" b="1" i="1" dirty="0">
              <a:solidFill>
                <a:srgbClr val="00B0F0"/>
              </a:solidFill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endParaRPr lang="uk-UA" sz="1400" b="1" i="1" dirty="0" smtClean="0">
              <a:solidFill>
                <a:srgbClr val="00B0F0"/>
              </a:solidFill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endParaRPr lang="uk-UA" sz="1400" b="1" i="1" dirty="0">
              <a:solidFill>
                <a:srgbClr val="00B0F0"/>
              </a:solidFill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r>
              <a:rPr lang="en-US" sz="3500" b="1" i="1" dirty="0" smtClean="0">
                <a:solidFill>
                  <a:srgbClr val="00B0F0"/>
                </a:solidFill>
              </a:rPr>
              <a:t>H. </a:t>
            </a:r>
            <a:r>
              <a:rPr lang="en-US" sz="3500" b="1" i="1" dirty="0" err="1" smtClean="0">
                <a:solidFill>
                  <a:srgbClr val="00B0F0"/>
                </a:solidFill>
              </a:rPr>
              <a:t>Skovoroda</a:t>
            </a:r>
            <a:endParaRPr lang="uk-UA" sz="6500" b="1" i="1" dirty="0" smtClean="0">
              <a:solidFill>
                <a:srgbClr val="00B0F0"/>
              </a:solidFill>
            </a:endParaRPr>
          </a:p>
          <a:p>
            <a:pPr marL="0" marR="0" lvl="0" indent="80962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539750" algn="l"/>
              </a:tabLst>
              <a:defRPr/>
            </a:pP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45" y="-57751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85860"/>
            <a:ext cx="8174860" cy="442915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Arial Black" pitchFamily="34" charset="0"/>
              </a:rPr>
              <a:t>The formation of   communicative competence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Arial Black" pitchFamily="34" charset="0"/>
              </a:rPr>
              <a:t>by implementing creative education</a:t>
            </a:r>
            <a:endParaRPr lang="uk-UA" sz="3600" b="1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endParaRPr lang="uk-UA" b="1" dirty="0" smtClean="0">
              <a:solidFill>
                <a:srgbClr val="FFFF00"/>
              </a:solidFill>
            </a:endParaRPr>
          </a:p>
          <a:p>
            <a:pPr algn="ctr"/>
            <a:endParaRPr lang="uk-UA" b="1" dirty="0" smtClean="0">
              <a:solidFill>
                <a:srgbClr val="FFFF00"/>
              </a:solidFill>
            </a:endParaRPr>
          </a:p>
          <a:p>
            <a:pPr algn="ctr"/>
            <a:endParaRPr lang="uk-UA" b="1" dirty="0" smtClean="0">
              <a:solidFill>
                <a:srgbClr val="FFFF00"/>
              </a:solidFill>
            </a:endParaRPr>
          </a:p>
          <a:p>
            <a:pPr algn="ctr"/>
            <a:endParaRPr lang="uk-UA" b="1" dirty="0" smtClean="0">
              <a:solidFill>
                <a:srgbClr val="FFFF00"/>
              </a:solidFill>
            </a:endParaRPr>
          </a:p>
          <a:p>
            <a:pPr algn="l"/>
            <a:r>
              <a:rPr lang="uk-UA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C:\Documents and Settings\Макс.MICROSOF-D1A999\Мои документы\Карт., потрібні для презинт\IMG_000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35919" y="3491631"/>
            <a:ext cx="2916000" cy="2173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92869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         </a:t>
            </a:r>
            <a:r>
              <a:rPr lang="en-US" sz="3600" b="1" dirty="0" smtClean="0">
                <a:solidFill>
                  <a:srgbClr val="7030A0"/>
                </a:solidFill>
              </a:rPr>
              <a:t>Methodological Problem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45" y="-57751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1523674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>
                <a:solidFill>
                  <a:srgbClr val="7030A0"/>
                </a:solidFill>
                <a:effectLst/>
                <a:latin typeface="Arial Black" pitchFamily="34" charset="0"/>
              </a:rPr>
              <a:t/>
            </a:r>
            <a:br>
              <a:rPr lang="uk-UA" sz="2800" b="1" i="1" dirty="0" smtClean="0">
                <a:solidFill>
                  <a:srgbClr val="7030A0"/>
                </a:solidFill>
                <a:effectLst/>
                <a:latin typeface="Arial Black" pitchFamily="34" charset="0"/>
              </a:rPr>
            </a:br>
            <a:r>
              <a:rPr lang="en-US" sz="2800" b="1" i="1" dirty="0" smtClean="0">
                <a:solidFill>
                  <a:srgbClr val="00B0F0"/>
                </a:solidFill>
                <a:effectLst/>
                <a:latin typeface="Arial Black" pitchFamily="34" charset="0"/>
              </a:rPr>
              <a:t>Formation </a:t>
            </a:r>
            <a:r>
              <a:rPr lang="en-US" sz="2800" b="1" i="1" dirty="0">
                <a:solidFill>
                  <a:srgbClr val="00B0F0"/>
                </a:solidFill>
                <a:effectLst/>
                <a:latin typeface="Arial Black" pitchFamily="34" charset="0"/>
              </a:rPr>
              <a:t>of communicative competence - the goal of learning a foreign language</a:t>
            </a:r>
            <a:r>
              <a:rPr lang="uk-UA" sz="2800" b="1" i="1" dirty="0" smtClean="0">
                <a:solidFill>
                  <a:srgbClr val="00B0F0"/>
                </a:solidFill>
                <a:effectLst/>
              </a:rPr>
              <a:t>. </a:t>
            </a:r>
            <a:r>
              <a:rPr lang="uk-UA" sz="2800" b="1" dirty="0" smtClean="0">
                <a:solidFill>
                  <a:srgbClr val="FFFF00"/>
                </a:solidFill>
                <a:effectLst/>
              </a:rPr>
              <a:t/>
            </a:r>
            <a:br>
              <a:rPr lang="uk-UA" sz="2800" b="1" dirty="0" smtClean="0">
                <a:solidFill>
                  <a:srgbClr val="FFFF00"/>
                </a:solidFill>
                <a:effectLst/>
              </a:rPr>
            </a:br>
            <a:endParaRPr lang="ru-RU" sz="2800" dirty="0">
              <a:solidFill>
                <a:schemeClr val="bg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04" y="2500306"/>
            <a:ext cx="2214578" cy="1214446"/>
          </a:xfrm>
          <a:prstGeom prst="round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900" b="1" dirty="0" smtClean="0">
                <a:solidFill>
                  <a:srgbClr val="FFFF00"/>
                </a:solidFill>
              </a:rPr>
              <a:t>communication</a:t>
            </a:r>
            <a:endParaRPr lang="ru-RU" sz="1900" b="1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2500306"/>
            <a:ext cx="2214578" cy="12144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900" b="1" dirty="0">
                <a:solidFill>
                  <a:srgbClr val="FFFF00"/>
                </a:solidFill>
              </a:rPr>
              <a:t>the need for communication</a:t>
            </a:r>
            <a:endParaRPr lang="ru-RU" sz="1900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1604" y="4643446"/>
            <a:ext cx="2214578" cy="12144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FFFF00"/>
                </a:solidFill>
              </a:rPr>
              <a:t>ability to communicate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86380" y="4643446"/>
            <a:ext cx="2160000" cy="12144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900" b="1" dirty="0">
                <a:solidFill>
                  <a:srgbClr val="FFFF00"/>
                </a:solidFill>
              </a:rPr>
              <a:t>practice communication</a:t>
            </a:r>
            <a:endParaRPr lang="ru-RU" sz="1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000" y="0"/>
            <a:ext cx="9360000" cy="692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</a:rPr>
              <a:t>Techniques </a:t>
            </a:r>
            <a:r>
              <a:rPr lang="en-US" sz="4400" b="1" dirty="0">
                <a:solidFill>
                  <a:srgbClr val="00B0F0"/>
                </a:solidFill>
              </a:rPr>
              <a:t>of interactive </a:t>
            </a:r>
            <a:r>
              <a:rPr lang="en-US" sz="4400" b="1" dirty="0" smtClean="0">
                <a:solidFill>
                  <a:srgbClr val="00B0F0"/>
                </a:solidFill>
              </a:rPr>
              <a:t>training </a:t>
            </a:r>
            <a:r>
              <a:rPr lang="en-US" b="1" dirty="0">
                <a:solidFill>
                  <a:srgbClr val="00B0F0"/>
                </a:solidFill>
              </a:rPr>
              <a:t>: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643570" y="1928802"/>
            <a:ext cx="3071834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>
                <a:solidFill>
                  <a:srgbClr val="FFFF00"/>
                </a:solidFill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</a:rPr>
              <a:t>   </a:t>
            </a:r>
            <a:r>
              <a:rPr lang="en-US" sz="2400" b="1" dirty="0" smtClean="0">
                <a:solidFill>
                  <a:srgbClr val="7030A0"/>
                </a:solidFill>
              </a:rPr>
              <a:t>group work</a:t>
            </a:r>
            <a:r>
              <a:rPr lang="uk-UA" b="1" dirty="0" smtClean="0">
                <a:solidFill>
                  <a:srgbClr val="7030A0"/>
                </a:solidFill>
              </a:rPr>
              <a:t>           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4" name="Picture 6" descr="C:\Documents and Settings\Макс.MICROSOF-D1A999\Мои документы\Карт., потрібні для презинт\IMG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86380" y="2786062"/>
            <a:ext cx="3276000" cy="237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57224" y="200024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7030A0"/>
                </a:solidFill>
              </a:rPr>
              <a:t>       </a:t>
            </a:r>
            <a:r>
              <a:rPr lang="en-US" sz="2400" b="1" dirty="0" smtClean="0">
                <a:solidFill>
                  <a:srgbClr val="7030A0"/>
                </a:solidFill>
              </a:rPr>
              <a:t>pair work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G:\DCIM\100MEDIA\IMG_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786058"/>
            <a:ext cx="3571900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5786454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brainstorming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5715016"/>
            <a:ext cx="271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FFFF00"/>
                </a:solidFill>
              </a:rPr>
              <a:t>      </a:t>
            </a:r>
            <a:r>
              <a:rPr lang="de-DE" sz="2400" b="1" dirty="0" smtClean="0">
                <a:solidFill>
                  <a:srgbClr val="7030A0"/>
                </a:solidFill>
              </a:rPr>
              <a:t>Role   game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5786454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dirty="0" smtClean="0">
                <a:solidFill>
                  <a:srgbClr val="FFFF00"/>
                </a:solidFill>
              </a:rPr>
              <a:t>     </a:t>
            </a:r>
            <a:r>
              <a:rPr lang="en-US" sz="2400" b="1" dirty="0" smtClean="0">
                <a:solidFill>
                  <a:srgbClr val="7030A0"/>
                </a:solidFill>
              </a:rPr>
              <a:t>interview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G:\DCIM\100MEDIA\IMG_0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7224" y="2825650"/>
            <a:ext cx="3276000" cy="2358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10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175" y="-103248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smtClean="0">
                <a:solidFill>
                  <a:srgbClr val="0070C0"/>
                </a:solidFill>
              </a:rPr>
              <a:t>SPIDERGRAM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Imagine our country being a sunflower. What will be the petals</a:t>
            </a:r>
            <a:r>
              <a:rPr lang="uk-UA" dirty="0" smtClean="0">
                <a:solidFill>
                  <a:srgbClr val="0070C0"/>
                </a:solidFill>
              </a:rPr>
              <a:t>?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4" name="Группа 20"/>
          <p:cNvGrpSpPr/>
          <p:nvPr/>
        </p:nvGrpSpPr>
        <p:grpSpPr>
          <a:xfrm>
            <a:off x="1785918" y="2857496"/>
            <a:ext cx="6000792" cy="3358138"/>
            <a:chOff x="1857356" y="2571744"/>
            <a:chExt cx="6000792" cy="3358138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2753717" y="2877564"/>
              <a:ext cx="1226697" cy="4799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Calibri" pitchFamily="34" charset="0"/>
                </a:rPr>
                <a:t>Holidays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" name="Oval 4"/>
            <p:cNvSpPr>
              <a:spLocks noChangeArrowheads="1"/>
            </p:cNvSpPr>
            <p:nvPr/>
          </p:nvSpPr>
          <p:spPr bwMode="auto">
            <a:xfrm>
              <a:off x="3654717" y="3933819"/>
              <a:ext cx="2296576" cy="670451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itchFamily="34" charset="0"/>
                </a:rPr>
                <a:t>  Ukraine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53" name="AutoShape 5"/>
            <p:cNvCxnSpPr>
              <a:cxnSpLocks noChangeShapeType="1"/>
            </p:cNvCxnSpPr>
            <p:nvPr/>
          </p:nvCxnSpPr>
          <p:spPr bwMode="auto">
            <a:xfrm>
              <a:off x="5951294" y="4233758"/>
              <a:ext cx="1043898" cy="143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4" name="AutoShape 6"/>
            <p:cNvCxnSpPr>
              <a:cxnSpLocks noChangeShapeType="1"/>
            </p:cNvCxnSpPr>
            <p:nvPr/>
          </p:nvCxnSpPr>
          <p:spPr bwMode="auto">
            <a:xfrm>
              <a:off x="4796046" y="4604270"/>
              <a:ext cx="459315" cy="9880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>
              <a:off x="4687481" y="3051646"/>
              <a:ext cx="928" cy="8821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 flipH="1">
              <a:off x="5520743" y="3357466"/>
              <a:ext cx="534476" cy="649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7" name="AutoShape 9"/>
            <p:cNvCxnSpPr>
              <a:cxnSpLocks noChangeShapeType="1"/>
            </p:cNvCxnSpPr>
            <p:nvPr/>
          </p:nvCxnSpPr>
          <p:spPr bwMode="auto">
            <a:xfrm>
              <a:off x="3460784" y="3357466"/>
              <a:ext cx="519629" cy="649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>
              <a:off x="2986622" y="4112606"/>
              <a:ext cx="668095" cy="1211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9" name="AutoShape 11"/>
            <p:cNvCxnSpPr>
              <a:cxnSpLocks noChangeShapeType="1"/>
            </p:cNvCxnSpPr>
            <p:nvPr/>
          </p:nvCxnSpPr>
          <p:spPr bwMode="auto">
            <a:xfrm flipV="1">
              <a:off x="3306751" y="4480766"/>
              <a:ext cx="648609" cy="6375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4071934" y="2571744"/>
              <a:ext cx="1226697" cy="4799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Calibri" pitchFamily="34" charset="0"/>
                </a:rPr>
                <a:t>People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684983" y="2877564"/>
              <a:ext cx="1226697" cy="4799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Calibri" pitchFamily="34" charset="0"/>
                </a:rPr>
                <a:t>Language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6631451" y="4377258"/>
              <a:ext cx="1226697" cy="4799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Calibri" pitchFamily="34" charset="0"/>
                </a:rPr>
                <a:t> 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Calibri" pitchFamily="34" charset="0"/>
                </a:rPr>
                <a:t>Symbols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4688408" y="5488796"/>
              <a:ext cx="1226697" cy="4410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Calibri" pitchFamily="34" charset="0"/>
                </a:rPr>
                <a:t>History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2525451" y="5118283"/>
              <a:ext cx="1226697" cy="4540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Calibri" pitchFamily="34" charset="0"/>
                </a:rPr>
                <a:t>Cities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1857356" y="3643290"/>
              <a:ext cx="1129266" cy="5834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Calibri" pitchFamily="34" charset="0"/>
                </a:rPr>
                <a:t>Customs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3" name="Содержимое 3" descr="http://ig2.mirtesen.ru/images/upload/20720418378/asis.jpeg?2009121514164603420203">
            <a:hlinkClick r:id="rId4"/>
          </p:cNvPr>
          <p:cNvPicPr>
            <a:picLocks/>
          </p:cNvPicPr>
          <p:nvPr/>
        </p:nvPicPr>
        <p:blipFill>
          <a:blip r:embed="rId5"/>
          <a:srcRect b="14118"/>
          <a:stretch>
            <a:fillRect/>
          </a:stretch>
        </p:blipFill>
        <p:spPr>
          <a:xfrm>
            <a:off x="7199940" y="2698484"/>
            <a:ext cx="1764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Заголовок 12"/>
          <p:cNvSpPr txBox="1">
            <a:spLocks/>
          </p:cNvSpPr>
          <p:nvPr/>
        </p:nvSpPr>
        <p:spPr>
          <a:xfrm>
            <a:off x="71390" y="5526446"/>
            <a:ext cx="4357686" cy="523220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cap="all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endParaRPr lang="ru-RU" sz="4400" b="1" cap="all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3561" y="2822855"/>
            <a:ext cx="1728000" cy="10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 descr="http://img1.liveinternet.ru/images/attach/c/8/100/658/100658023_946786_306599586138823_1541591417_n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7" t="6122" r="4349" b="6122"/>
          <a:stretch>
            <a:fillRect/>
          </a:stretch>
        </p:blipFill>
        <p:spPr bwMode="auto">
          <a:xfrm>
            <a:off x="690187" y="4812582"/>
            <a:ext cx="1584000" cy="10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951" y="-21222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8229600" cy="720080"/>
          </a:xfrm>
        </p:spPr>
        <p:txBody>
          <a:bodyPr>
            <a:prstTxWarp prst="textArchDown">
              <a:avLst/>
            </a:prstTxWarp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My Motto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A59E6"/>
                </a:solidFill>
              </a:rPr>
              <a:t>My duty is </a:t>
            </a:r>
            <a:r>
              <a:rPr lang="en-US" b="1" dirty="0">
                <a:solidFill>
                  <a:srgbClr val="1A59E6"/>
                </a:solidFill>
              </a:rPr>
              <a:t>t</a:t>
            </a:r>
            <a:r>
              <a:rPr lang="en-US" b="1" dirty="0" smtClean="0">
                <a:solidFill>
                  <a:srgbClr val="1A59E6"/>
                </a:solidFill>
              </a:rPr>
              <a:t>o teach children not only the subject but form the personalities of high moral values.</a:t>
            </a:r>
          </a:p>
          <a:p>
            <a:r>
              <a:rPr lang="en-US" b="1" dirty="0">
                <a:solidFill>
                  <a:srgbClr val="1A59E6"/>
                </a:solidFill>
              </a:rPr>
              <a:t> </a:t>
            </a:r>
            <a:r>
              <a:rPr lang="en-US" b="1" dirty="0" smtClean="0">
                <a:solidFill>
                  <a:srgbClr val="1A59E6"/>
                </a:solidFill>
              </a:rPr>
              <a:t>             </a:t>
            </a:r>
            <a:r>
              <a:rPr lang="en-US" sz="2000" b="1" dirty="0" smtClean="0">
                <a:solidFill>
                  <a:srgbClr val="1A59E6"/>
                </a:solidFill>
              </a:rPr>
              <a:t>                                   Treat other people as</a:t>
            </a:r>
          </a:p>
          <a:p>
            <a:r>
              <a:rPr lang="en-US" sz="2000" b="1" dirty="0">
                <a:solidFill>
                  <a:srgbClr val="1A59E6"/>
                </a:solidFill>
              </a:rPr>
              <a:t> </a:t>
            </a:r>
            <a:r>
              <a:rPr lang="en-US" sz="2000" b="1" dirty="0" smtClean="0">
                <a:solidFill>
                  <a:srgbClr val="1A59E6"/>
                </a:solidFill>
              </a:rPr>
              <a:t>                                            you want to be treated   yourselves</a:t>
            </a:r>
            <a:endParaRPr lang="uk-UA" sz="2000" b="1" dirty="0">
              <a:solidFill>
                <a:srgbClr val="1A59E6"/>
              </a:solidFill>
            </a:endParaRPr>
          </a:p>
          <a:p>
            <a:endParaRPr lang="uk-UA" b="1" dirty="0">
              <a:solidFill>
                <a:srgbClr val="1A59E6"/>
              </a:solidFill>
            </a:endParaRPr>
          </a:p>
          <a:p>
            <a:endParaRPr lang="uk-UA" b="1" dirty="0">
              <a:solidFill>
                <a:srgbClr val="1A59E6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480" y="4869159"/>
            <a:ext cx="1944000" cy="133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45" y="-57751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786842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ROUND- TABLE- TALK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Stick to the highest values of life.</a:t>
            </a:r>
            <a:endParaRPr lang="ru-RU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5445224"/>
            <a:ext cx="1223645" cy="12236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26486"/>
            <a:ext cx="1728000" cy="1052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Объект 6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endParaRPr lang="uk-UA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000283" y="1626731"/>
            <a:ext cx="5429576" cy="4756483"/>
            <a:chOff x="0" y="0"/>
            <a:chExt cx="3952994" cy="3803690"/>
          </a:xfrm>
        </p:grpSpPr>
        <p:sp>
          <p:nvSpPr>
            <p:cNvPr id="12" name="Солнце 11"/>
            <p:cNvSpPr/>
            <p:nvPr/>
          </p:nvSpPr>
          <p:spPr>
            <a:xfrm>
              <a:off x="1113183" y="954157"/>
              <a:ext cx="1723953" cy="1819248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InflateBottom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000" b="1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endParaRPr lang="uk-UA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7-конечная звезда 12"/>
            <p:cNvSpPr/>
            <p:nvPr/>
          </p:nvSpPr>
          <p:spPr>
            <a:xfrm>
              <a:off x="2838616" y="1192696"/>
              <a:ext cx="1114378" cy="1028685"/>
            </a:xfrm>
            <a:prstGeom prst="star7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14" name="7-конечная звезда 13"/>
            <p:cNvSpPr/>
            <p:nvPr/>
          </p:nvSpPr>
          <p:spPr>
            <a:xfrm>
              <a:off x="2409245" y="270344"/>
              <a:ext cx="1114378" cy="1028685"/>
            </a:xfrm>
            <a:prstGeom prst="star7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15" name="7-конечная звезда 14"/>
            <p:cNvSpPr/>
            <p:nvPr/>
          </p:nvSpPr>
          <p:spPr>
            <a:xfrm>
              <a:off x="1391478" y="0"/>
              <a:ext cx="1114378" cy="1028685"/>
            </a:xfrm>
            <a:prstGeom prst="star7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uk-UA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7-конечная звезда 15"/>
            <p:cNvSpPr/>
            <p:nvPr/>
          </p:nvSpPr>
          <p:spPr>
            <a:xfrm>
              <a:off x="2504661" y="2321781"/>
              <a:ext cx="1114378" cy="1028685"/>
            </a:xfrm>
            <a:prstGeom prst="star7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17" name="7-конечная звезда 16"/>
            <p:cNvSpPr/>
            <p:nvPr/>
          </p:nvSpPr>
          <p:spPr>
            <a:xfrm>
              <a:off x="1431235" y="2775005"/>
              <a:ext cx="1114378" cy="1028685"/>
            </a:xfrm>
            <a:prstGeom prst="star7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18" name="7-конечная звезда 17"/>
            <p:cNvSpPr/>
            <p:nvPr/>
          </p:nvSpPr>
          <p:spPr>
            <a:xfrm>
              <a:off x="318052" y="2321781"/>
              <a:ext cx="1114378" cy="1028685"/>
            </a:xfrm>
            <a:prstGeom prst="star7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19" name="7-конечная звезда 18"/>
            <p:cNvSpPr/>
            <p:nvPr/>
          </p:nvSpPr>
          <p:spPr>
            <a:xfrm>
              <a:off x="0" y="1240404"/>
              <a:ext cx="1114378" cy="1028685"/>
            </a:xfrm>
            <a:prstGeom prst="star7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20" name="7-конечная звезда 19"/>
            <p:cNvSpPr/>
            <p:nvPr/>
          </p:nvSpPr>
          <p:spPr>
            <a:xfrm>
              <a:off x="389614" y="318052"/>
              <a:ext cx="1114378" cy="1028685"/>
            </a:xfrm>
            <a:prstGeom prst="star7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uk-UA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558456" y="270344"/>
              <a:ext cx="795097" cy="60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LOVE</a:t>
              </a:r>
              <a:endParaRPr lang="uk-UA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464904" y="482541"/>
              <a:ext cx="1058722" cy="60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b="1" dirty="0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FRIENDSHIP</a:t>
              </a:r>
              <a:endParaRPr lang="uk-UA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17442" y="518072"/>
              <a:ext cx="1058722" cy="60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HEALTH</a:t>
              </a:r>
              <a:endParaRPr lang="uk-UA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5659" y="1526650"/>
              <a:ext cx="1058501" cy="603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FAMILY</a:t>
              </a:r>
              <a:endParaRPr lang="uk-UA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49857" y="2568271"/>
              <a:ext cx="1058501" cy="603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HOME</a:t>
              </a:r>
              <a:endParaRPr lang="uk-UA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447137" y="2987409"/>
              <a:ext cx="1058501" cy="603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dirty="0" smtClean="0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1200" b="1" dirty="0" smtClean="0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NATIVE </a:t>
              </a:r>
              <a:r>
                <a:rPr lang="en-US" sz="1200" b="1" dirty="0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LAND</a:t>
              </a:r>
              <a:endParaRPr lang="uk-UA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544417" y="2534185"/>
              <a:ext cx="1058501" cy="603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KINDNESS</a:t>
              </a:r>
              <a:endParaRPr lang="uk-UA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862469" y="1463040"/>
              <a:ext cx="1058501" cy="6038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 smtClean="0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en-US" sz="1400" b="1" dirty="0" smtClean="0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PEACE</a:t>
              </a:r>
              <a:endParaRPr lang="uk-UA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431235" y="1558456"/>
              <a:ext cx="1058545" cy="6038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200" b="1" i="1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VALUES </a:t>
              </a:r>
              <a:endParaRPr lang="uk-UA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200" b="1" i="1">
                  <a:solidFill>
                    <a:srgbClr val="7030A0"/>
                  </a:solidFill>
                  <a:effectLst/>
                  <a:latin typeface="Times New Roman"/>
                  <a:ea typeface="Calibri"/>
                  <a:cs typeface="Times New Roman"/>
                </a:rPr>
                <a:t>OF LIFE</a:t>
              </a:r>
              <a:endParaRPr lang="uk-UA" sz="1100">
                <a:effectLst/>
                <a:ea typeface="Calibri"/>
                <a:cs typeface="Times New Roman"/>
              </a:endParaRPr>
            </a:p>
          </p:txBody>
        </p:sp>
      </p:grp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45" y="-57751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At my lessons I use computer                      technologies</a:t>
            </a:r>
            <a:endParaRPr lang="uk-UA" b="1" dirty="0">
              <a:solidFill>
                <a:schemeClr val="accent1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pic>
        <p:nvPicPr>
          <p:cNvPr id="1026" name="Picture 2" descr="E:\Документи\MOTHER\self education\speech camp\Фото табір\100_44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168000" cy="237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HOME\Desktop\Photo\IMG_20150612_100149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47943"/>
            <a:ext cx="3168000" cy="25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66606929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145" y="-57751"/>
            <a:ext cx="9430289" cy="69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My students’ presentations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pic>
        <p:nvPicPr>
          <p:cNvPr id="6" name="Picture 2" descr="C:\Documents and Settings\Макс.MICROSOF-D1A999\Мои документы\Карт., потрібні для презинт\IMG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295" t="5277" r="2076" b="7406"/>
          <a:stretch>
            <a:fillRect/>
          </a:stretch>
        </p:blipFill>
        <p:spPr bwMode="auto">
          <a:xfrm>
            <a:off x="5638752" y="4149080"/>
            <a:ext cx="2844000" cy="19978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334472"/>
            <a:ext cx="2964180" cy="215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405674"/>
            <a:ext cx="3073400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1026" name="Picture 2" descr="C:\Users\HOME\Desktop\Вчитель року\фотографії\Почот\20151024_130659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38664"/>
            <a:ext cx="2592000" cy="194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6606929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9">
      <a:dk1>
        <a:srgbClr val="00B05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teacher-initiated activities</Template>
  <TotalTime>1924</TotalTime>
  <Words>264</Words>
  <Application>Microsoft Office PowerPoint</Application>
  <PresentationFormat>Экран (4:3)</PresentationFormat>
  <Paragraphs>95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  </vt:lpstr>
      <vt:lpstr>         Methodological Problem</vt:lpstr>
      <vt:lpstr> Formation of communicative competence - the goal of learning a foreign language.  </vt:lpstr>
      <vt:lpstr> Techniques of interactive training :</vt:lpstr>
      <vt:lpstr> SPIDERGRAM</vt:lpstr>
      <vt:lpstr>My Motto</vt:lpstr>
      <vt:lpstr> ROUND- TABLE- TALK Stick to the highest values of life.</vt:lpstr>
      <vt:lpstr>At my lessons I use computer                      technologies</vt:lpstr>
      <vt:lpstr>My students’ presentations</vt:lpstr>
      <vt:lpstr>Extra-curricular activities</vt:lpstr>
      <vt:lpstr>        The week of English      Project  “ St. Valentine‘s Day“                  </vt:lpstr>
      <vt:lpstr>           Summer camp Project  “Healthy life”</vt:lpstr>
      <vt:lpstr>Participation in the Contests and Olympiads</vt:lpstr>
      <vt:lpstr>Слайд 14</vt:lpstr>
      <vt:lpstr>Doing what you like is freedom. Liking what you do is happiness.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Pc</cp:lastModifiedBy>
  <cp:revision>276</cp:revision>
  <dcterms:created xsi:type="dcterms:W3CDTF">2011-12-04T15:39:39Z</dcterms:created>
  <dcterms:modified xsi:type="dcterms:W3CDTF">2015-12-11T11:06:27Z</dcterms:modified>
</cp:coreProperties>
</file>