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22" r:id="rId6"/>
    <p:sldMasterId id="2147483759" r:id="rId7"/>
    <p:sldMasterId id="2147483772" r:id="rId8"/>
    <p:sldMasterId id="2147483820" r:id="rId9"/>
    <p:sldMasterId id="2147483894" r:id="rId10"/>
    <p:sldMasterId id="2147483907" r:id="rId11"/>
  </p:sldMasterIdLst>
  <p:notesMasterIdLst>
    <p:notesMasterId r:id="rId26"/>
  </p:notesMasterIdLst>
  <p:sldIdLst>
    <p:sldId id="256" r:id="rId12"/>
    <p:sldId id="257" r:id="rId13"/>
    <p:sldId id="258" r:id="rId14"/>
    <p:sldId id="259" r:id="rId15"/>
    <p:sldId id="261" r:id="rId16"/>
    <p:sldId id="271" r:id="rId17"/>
    <p:sldId id="270" r:id="rId18"/>
    <p:sldId id="289" r:id="rId19"/>
    <p:sldId id="293" r:id="rId20"/>
    <p:sldId id="285" r:id="rId21"/>
    <p:sldId id="278" r:id="rId22"/>
    <p:sldId id="276" r:id="rId23"/>
    <p:sldId id="267" r:id="rId24"/>
    <p:sldId id="292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3399"/>
    <a:srgbClr val="FF0066"/>
    <a:srgbClr val="C10F9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1" autoAdjust="0"/>
    <p:restoredTop sz="94576" autoAdjust="0"/>
  </p:normalViewPr>
  <p:slideViewPr>
    <p:cSldViewPr>
      <p:cViewPr varScale="1">
        <p:scale>
          <a:sx n="73" d="100"/>
          <a:sy n="73" d="100"/>
        </p:scale>
        <p:origin x="-5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915FAB-F280-4A58-8A98-C35ECC6CBF59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D71B8-CFA7-4F42-85DE-44DE4D46A4F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598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D71B8-CFA7-4F42-85DE-44DE4D46A4F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F5A968-0506-4E0E-995E-CE32560F3C43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Keywords:</a:t>
            </a:r>
          </a:p>
          <a:p>
            <a:r>
              <a:rPr lang="en-US" dirty="0" smtClean="0"/>
              <a:t>Steps,</a:t>
            </a:r>
            <a:r>
              <a:rPr lang="en-US" baseline="0" dirty="0" smtClean="0"/>
              <a:t> Goal, achievement, process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C7D69C-7A29-4C37-A80A-6480549F1DE5}" type="slidenum">
              <a:rPr lang="en-US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8.xml"/><Relationship Id="rId1" Type="http://schemas.openxmlformats.org/officeDocument/2006/relationships/video" Target="file:///C:\Users\Admin\Desktop\&#1053;&#1086;&#1074;&#1072;&#1103;%20&#1087;&#1072;&#1087;&#1082;&#1072;\&#1055;&#1088;&#1077;&#1079;&#1077;&#1085;&#1090;&#1072;&#1094;&#1110;&#1103;%20&#1079;%20&#1076;&#1086;&#1089;&#1074;&#1110;&#1076;&#1091;%20&#1088;&#1086;&#1073;&#1086;&#1090;&#1080;\PPP_AFINA_TLE_Puzzle.avi" TargetMode="External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85C22-5B65-4CFC-A48B-26B0141B137C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61B82-1C0D-4722-8147-D838B43530E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97AB4-2382-422E-A3DC-6F7CA43898F1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2E786-7C51-4131-B4DC-1E0F3EFE7805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39860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6878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87438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76520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88316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3572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48810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62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80479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98477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30718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ttons Grow and Turn on Path">
    <p:bg>
      <p:bgPr>
        <a:gradFill rotWithShape="1">
          <a:gsLst>
            <a:gs pos="0">
              <a:srgbClr val="FFFFFF"/>
            </a:gs>
            <a:gs pos="100000">
              <a:srgbClr val="D9D9D9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0" y="1"/>
            <a:ext cx="3920756" cy="6857999"/>
          </a:xfrm>
          <a:custGeom>
            <a:avLst/>
            <a:gdLst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0" fmla="*/ 10391 w 5552210"/>
              <a:gd name="connsiteY0" fmla="*/ 0 h 7602682"/>
              <a:gd name="connsiteX1" fmla="*/ 72736 w 5552210"/>
              <a:gd name="connsiteY1" fmla="*/ 51955 h 7602682"/>
              <a:gd name="connsiteX2" fmla="*/ 3574473 w 5552210"/>
              <a:gd name="connsiteY2" fmla="*/ 2545773 h 7602682"/>
              <a:gd name="connsiteX3" fmla="*/ 4956464 w 5552210"/>
              <a:gd name="connsiteY3" fmla="*/ 6878782 h 7602682"/>
              <a:gd name="connsiteX4" fmla="*/ 0 w 5552210"/>
              <a:gd name="connsiteY4" fmla="*/ 6889173 h 7602682"/>
              <a:gd name="connsiteX5" fmla="*/ 10391 w 5552210"/>
              <a:gd name="connsiteY5" fmla="*/ 0 h 7602682"/>
              <a:gd name="connsiteX0" fmla="*/ 10391 w 5552210"/>
              <a:gd name="connsiteY0" fmla="*/ 0 h 6889173"/>
              <a:gd name="connsiteX1" fmla="*/ 72736 w 5552210"/>
              <a:gd name="connsiteY1" fmla="*/ 51955 h 6889173"/>
              <a:gd name="connsiteX2" fmla="*/ 3574473 w 5552210"/>
              <a:gd name="connsiteY2" fmla="*/ 2545773 h 6889173"/>
              <a:gd name="connsiteX3" fmla="*/ 4956464 w 5552210"/>
              <a:gd name="connsiteY3" fmla="*/ 6878782 h 6889173"/>
              <a:gd name="connsiteX4" fmla="*/ 0 w 5552210"/>
              <a:gd name="connsiteY4" fmla="*/ 6889173 h 6889173"/>
              <a:gd name="connsiteX5" fmla="*/ 10391 w 5552210"/>
              <a:gd name="connsiteY5" fmla="*/ 0 h 6889173"/>
              <a:gd name="connsiteX0" fmla="*/ 10391 w 4968587"/>
              <a:gd name="connsiteY0" fmla="*/ 0 h 6889173"/>
              <a:gd name="connsiteX1" fmla="*/ 72736 w 4968587"/>
              <a:gd name="connsiteY1" fmla="*/ 51955 h 6889173"/>
              <a:gd name="connsiteX2" fmla="*/ 4956464 w 4968587"/>
              <a:gd name="connsiteY2" fmla="*/ 6878782 h 6889173"/>
              <a:gd name="connsiteX3" fmla="*/ 0 w 4968587"/>
              <a:gd name="connsiteY3" fmla="*/ 6889173 h 6889173"/>
              <a:gd name="connsiteX4" fmla="*/ 10391 w 4968587"/>
              <a:gd name="connsiteY4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  <a:gd name="connsiteX0" fmla="*/ 10391 w 4956464"/>
              <a:gd name="connsiteY0" fmla="*/ 0 h 6889173"/>
              <a:gd name="connsiteX1" fmla="*/ 4956464 w 4956464"/>
              <a:gd name="connsiteY1" fmla="*/ 6878782 h 6889173"/>
              <a:gd name="connsiteX2" fmla="*/ 0 w 4956464"/>
              <a:gd name="connsiteY2" fmla="*/ 6889173 h 6889173"/>
              <a:gd name="connsiteX3" fmla="*/ 10391 w 4956464"/>
              <a:gd name="connsiteY3" fmla="*/ 0 h 688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6464" h="6889173">
                <a:moveTo>
                  <a:pt x="10391" y="0"/>
                </a:moveTo>
                <a:cubicBezTo>
                  <a:pt x="3352800" y="1236518"/>
                  <a:pt x="4426528" y="4305300"/>
                  <a:pt x="4956464" y="6878782"/>
                </a:cubicBezTo>
                <a:lnTo>
                  <a:pt x="0" y="6889173"/>
                </a:lnTo>
                <a:cubicBezTo>
                  <a:pt x="3464" y="4592782"/>
                  <a:pt x="6927" y="2296391"/>
                  <a:pt x="103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2221464" y="838201"/>
            <a:ext cx="4513144" cy="43088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120955" y="609600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3161538" y="2057401"/>
            <a:ext cx="4512564" cy="43088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1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67196" y="1828800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2" name="Text Placeholder 1"/>
          <p:cNvSpPr>
            <a:spLocks noGrp="1"/>
          </p:cNvSpPr>
          <p:nvPr>
            <p:ph type="body" sz="quarter" idx="17"/>
          </p:nvPr>
        </p:nvSpPr>
        <p:spPr>
          <a:xfrm>
            <a:off x="3785616" y="3352801"/>
            <a:ext cx="4512564" cy="43088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3" name="Picture Placeholder 6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686050" y="3200400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Text Placeholder 1"/>
          <p:cNvSpPr>
            <a:spLocks noGrp="1"/>
          </p:cNvSpPr>
          <p:nvPr>
            <p:ph type="body" sz="quarter" idx="19"/>
          </p:nvPr>
        </p:nvSpPr>
        <p:spPr>
          <a:xfrm>
            <a:off x="4354830" y="4846321"/>
            <a:ext cx="4512564" cy="43088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7F7F7F"/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5" name="Picture Placeholder 6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255915" y="4690872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6" name="Instructions"/>
          <p:cNvSpPr/>
          <p:nvPr userDrawn="1"/>
        </p:nvSpPr>
        <p:spPr>
          <a:xfrm>
            <a:off x="9301469" y="10886"/>
            <a:ext cx="1390005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a sample image, select a picture and delete it. Now click the Pictures icon in each placeholder to insert your own images.</a:t>
            </a:r>
          </a:p>
          <a:p>
            <a:pPr>
              <a:spcBef>
                <a:spcPts val="600"/>
              </a:spcBef>
            </a:pPr>
            <a:r>
              <a:rPr lang="en-US" sz="150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aseline="0" dirty="0" smtClean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pictures courtesy of Bill Staples.</a:t>
            </a:r>
            <a:endParaRPr lang="en-US" sz="1500" dirty="0" smtClean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9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77556E-17 C 0.08333 0.12338 0.12409 0.20185 0.17031 0.35532 C 0.21771 0.51736 0.26002 0.8213 0.28515 0.97199 " pathEditMode="relative" rAng="0" ptsTypes="AAA">
                                      <p:cBhvr>
                                        <p:cTn id="1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4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C 0.0487 0.10208 0.07266 0.16713 0.09987 0.29444 C 0.12774 0.4287 0.15248 0.68078 0.16732 0.80602 " pathEditMode="relative" rAng="0" ptsTypes="AAA">
                                      <p:cBhvr>
                                        <p:cTn id="25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4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0.02891 0.07592 0.0431 0.1243 0.05938 0.21921 C 0.07591 0.31921 0.09063 0.50694 0.09961 0.60023 " pathEditMode="relative" rAng="0" ptsTypes="AAA">
                                      <p:cBhvr>
                                        <p:cTn id="3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8 1.11111E-6 C 0.01107 0.05 0.01641 0.08194 0.02266 0.14491 C 0.0293 0.21134 0.03503 0.33565 0.0388 0.39768 " pathEditMode="relative" rAng="0" ptsTypes="AAA">
                                      <p:cBhvr>
                                        <p:cTn id="51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7" grpId="1"/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1" grpId="1"/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3" grpId="1"/>
      <p:bldP spid="1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5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8F7A4-6E66-4B90-BC50-E6DF61309FBD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A501A-21A5-40DA-A392-EEDF88A8F3CF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6E241-F350-427A-9AA4-C5D309CC5CF4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54385-61F2-43F6-AB61-15D0C88BB35E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49D0B-78FE-4C09-A3A7-D3B3A8A43FCD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F3D462-F999-4C98-B714-C9B303F10E71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B218F-87A8-401D-957E-47899F1D76EF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234FE-09D3-42A0-AC60-E1E18853353F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ECB24-FAF4-4716-9205-C0A4B6822562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54218-D86F-42DA-BEA7-043D73EA10BC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7C4A1-C0A1-4AB2-8E84-1F22E881FBE3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EB368-2628-4332-B992-DE06A3770860}" type="datetimeFigureOut">
              <a:rPr lang="en-GB"/>
              <a:pPr>
                <a:defRPr/>
              </a:pPr>
              <a:t>21/12/2015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05BAC-0B4C-46AC-99AC-2D98D1BBAD60}" type="slidenum">
              <a:rPr lang="en-GB"/>
              <a:pPr>
                <a:defRPr/>
              </a:pPr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71839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FAF93-03ED-4012-9988-61BA8B4EEE2B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D3E33-3D6C-41C3-944F-2A9C376FDA7A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63AEC-8B45-43FA-8BBB-7488C5A0AD17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AB94B-58A7-4218-986F-46937BA12E2B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EC7F2-1425-4162-8F71-88EA81D0D49E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9C803-F2A7-4641-9823-2498F12BE953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8844D-B60B-487A-A86F-CC4D423288BC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1D17-673D-4EE4-9099-E16A3ECD7172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F3441-1DCE-4BE7-A9A2-C83D5E473910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B7C18-E16C-4D2A-B79B-93B3B7D55C09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EDCC7-30E0-427B-B5E5-FAEF159A5237}" type="slidenum">
              <a:rPr lang="es-ES">
                <a:solidFill>
                  <a:srgbClr val="000000"/>
                </a:solidFill>
              </a:rPr>
              <a:pPr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38200"/>
            <a:ext cx="7772400" cy="2762250"/>
          </a:xfrm>
        </p:spPr>
        <p:txBody>
          <a:bodyPr/>
          <a:lstStyle>
            <a:lvl1pPr algn="l">
              <a:defRPr sz="6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7338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Stylistic SF" pitchFamily="2" charset="0"/>
              </a:defRPr>
            </a:lvl1pPr>
          </a:lstStyle>
          <a:p>
            <a:fld id="{96C1483D-5C49-432C-AA46-5AF89967663E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latin typeface="Stylistic SF" pitchFamily="2" charset="0"/>
              </a:defRPr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Stylistic SF" pitchFamily="2" charset="0"/>
              </a:defRPr>
            </a:lvl1pPr>
          </a:lstStyle>
          <a:p>
            <a:fld id="{28D44993-C5FF-476E-89AB-58A420CC7621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F21DB-100B-4181-90B5-9D12B18BD9A1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C1711-87D1-460D-9A66-A176E267F793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F3A803-B8CC-454D-A2B7-7E65783E08D9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8AE57-95E7-4159-B9FF-1B8BE14C39E0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A9DCEE-D7C6-4F9C-831F-12695A952178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0DE82-054C-4482-A266-0D2A475F2147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87F876-33DB-40F8-B9A0-957ACF248EE0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0841F-7A3B-495E-93C2-9B0E8974056C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8B6A5-1F53-4A94-AFC6-2006D4EEA03F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4DBD84-27DA-4C13-BE4F-93A2AA2CBD58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FC36D-F979-404F-8A1E-5BF9D9029F6E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AD77F-A56B-4858-B581-AD27EF4DBBE9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A90F1-F12E-4316-B319-65EA45C93A5F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71502-DCFA-4B24-8C97-74A360A7B448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B77BA-B9F9-40A7-BF9D-E14EAF563AB5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4487B-C20A-4CE7-93F0-64FC3A03B3F1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FF135F-DFBF-48B3-A3D0-7BF4448BED71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0B443-1986-4727-981F-ADDC3DFB4FC1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0FB823-9C34-4E0F-A952-64FD880DB740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C678EC-75D4-4B9D-8CCE-482CCCFE978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26901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9689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6338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407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90327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66574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06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30314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91641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905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33230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53F33-F94B-4262-AFEF-296469652946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9E8F0-3A17-4921-83C9-ABBC7A78347F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0947A5-E089-4018-BB19-724EB01CB6E0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F3346-45C3-4594-AD4E-544D9064DACD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41AF4-D703-4FE1-912B-3B3111D1A0AB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BF1D8-ACC6-4467-9D3C-A5BDAEC43855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1906F-EDC1-4331-83EA-E7E0D06F2607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6D1C5-7A0C-4EF3-9E6D-A7A4D05B7E0E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C7995-27C2-4236-8CDD-DBB2BAC0B5E3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5958AD-814A-4C07-BC99-A47DEEC53B94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D2EF0-1120-42A5-A2C9-95D2E4A97FC1}" type="slidenum">
              <a:rPr lang="es-ES"/>
              <a:pPr/>
              <a:t>‹№›</a:t>
            </a:fld>
            <a:endParaRPr lang="es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4192525"/>
            <a:ext cx="8246070" cy="1221640"/>
          </a:xfrm>
          <a:effectLst>
            <a:outerShdw blurRad="38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5566870"/>
            <a:ext cx="7940660" cy="76352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3875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443835"/>
            <a:ext cx="8076895" cy="458115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901950"/>
            <a:ext cx="8076895" cy="4275740"/>
          </a:xfrm>
        </p:spPr>
        <p:txBody>
          <a:bodyPr/>
          <a:lstStyle>
            <a:lvl1pPr algn="ctr">
              <a:defRPr sz="2800">
                <a:solidFill>
                  <a:srgbClr val="002060"/>
                </a:solidFill>
              </a:defRPr>
            </a:lvl1pPr>
            <a:lvl2pPr algn="ctr">
              <a:defRPr>
                <a:solidFill>
                  <a:srgbClr val="002060"/>
                </a:solidFill>
              </a:defRPr>
            </a:lvl2pPr>
            <a:lvl3pPr algn="ctr">
              <a:defRPr>
                <a:solidFill>
                  <a:srgbClr val="002060"/>
                </a:solidFill>
              </a:defRPr>
            </a:lvl3pPr>
            <a:lvl4pPr algn="ctr">
              <a:defRPr>
                <a:solidFill>
                  <a:srgbClr val="002060"/>
                </a:solidFill>
              </a:defRPr>
            </a:lvl4pPr>
            <a:lvl5pPr algn="ctr"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447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09" y="527605"/>
            <a:ext cx="6871724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6871724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3913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34415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7918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522475"/>
            <a:ext cx="8229600" cy="53218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341022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970885"/>
            <a:ext cx="4040188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341022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970885"/>
            <a:ext cx="4041775" cy="3035058"/>
          </a:xfrm>
        </p:spPr>
        <p:txBody>
          <a:bodyPr/>
          <a:lstStyle>
            <a:lvl1pPr algn="ctr">
              <a:defRPr sz="2400">
                <a:solidFill>
                  <a:srgbClr val="002060"/>
                </a:solidFill>
              </a:defRPr>
            </a:lvl1pPr>
            <a:lvl2pPr algn="ctr">
              <a:defRPr sz="2000">
                <a:solidFill>
                  <a:srgbClr val="002060"/>
                </a:solidFill>
              </a:defRPr>
            </a:lvl2pPr>
            <a:lvl3pPr algn="ctr">
              <a:defRPr sz="1800">
                <a:solidFill>
                  <a:srgbClr val="002060"/>
                </a:solidFill>
              </a:defRPr>
            </a:lvl3pPr>
            <a:lvl4pPr algn="ctr">
              <a:defRPr sz="1600">
                <a:solidFill>
                  <a:srgbClr val="002060"/>
                </a:solidFill>
              </a:defRPr>
            </a:lvl4pPr>
            <a:lvl5pPr algn="ctr"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2911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7731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18640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4526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6078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657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3609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88996" y="413115"/>
            <a:ext cx="5903414" cy="1170493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55950" y="1652461"/>
            <a:ext cx="4736460" cy="1790166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6443" y="6265581"/>
            <a:ext cx="1922042" cy="48196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57640" y="6265581"/>
            <a:ext cx="2814419" cy="48196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21214" y="6265581"/>
            <a:ext cx="1922042" cy="481968"/>
          </a:xfrm>
        </p:spPr>
        <p:txBody>
          <a:bodyPr/>
          <a:lstStyle>
            <a:lvl1pPr>
              <a:defRPr/>
            </a:lvl1pPr>
          </a:lstStyle>
          <a:p>
            <a:fld id="{69A69F66-D0DB-47A8-BEB5-D3945FB437E1}" type="slidenum">
              <a:rPr lang="en-US"/>
              <a:pPr/>
              <a:t>‹№›</a:t>
            </a:fld>
            <a:endParaRPr lang="en-US"/>
          </a:p>
        </p:txBody>
      </p:sp>
      <p:pic>
        <p:nvPicPr>
          <p:cNvPr id="3081" name="PPP_AFINA_TLE_Puzzle.avi">
            <a:hlinkClick r:id="" action="ppaction://media"/>
          </p:cNvPr>
          <p:cNvPicPr>
            <a:picLocks noRot="1" noChangeAspect="1" noChangeArrowheads="1"/>
          </p:cNvPicPr>
          <p:nvPr userDrawn="1"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927871"/>
            <a:ext cx="3500862" cy="4930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8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604F6-D2CB-4349-BFFC-FE19C9266D0A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196" y="4406563"/>
            <a:ext cx="7772543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196" y="2906151"/>
            <a:ext cx="7772543" cy="150041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216198-05AE-4E9C-B0F8-D8991DB3BD98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997838" y="1672543"/>
            <a:ext cx="3416486" cy="411537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5551612" y="1672543"/>
            <a:ext cx="3417917" cy="411537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07E8F-C624-4201-99B7-C4B9EDD3E82D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29" y="273976"/>
            <a:ext cx="8228742" cy="1143239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629" y="1534838"/>
            <a:ext cx="4040007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629" y="2174593"/>
            <a:ext cx="4040007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4935" y="1534838"/>
            <a:ext cx="4041436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4935" y="2174593"/>
            <a:ext cx="4041436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539F2-B52C-48AB-A6C6-31CB9A89BAF1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761D54-7C3F-4791-AB27-8EEBDE8B2039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7E3AB-8EEF-4CD6-B0DF-68D3AE3CC103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30" y="272542"/>
            <a:ext cx="3007481" cy="116188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227" y="272541"/>
            <a:ext cx="5111144" cy="585390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630" y="1434428"/>
            <a:ext cx="3007481" cy="46920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69BBC-A372-4617-A276-9E93483A404F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904" y="4801030"/>
            <a:ext cx="5487258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1904" y="612502"/>
            <a:ext cx="5487258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1904" y="5367629"/>
            <a:ext cx="5487258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1968C-D4A0-401A-A600-C0AE17931F9E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11AD6-AED2-484C-8CFC-2A6463CCD8D5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7113272" y="223771"/>
            <a:ext cx="1869129" cy="5564146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1505886" y="223771"/>
            <a:ext cx="5470097" cy="5564146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DDA1C-E26C-48EB-A6B8-71DF915002A6}" type="slidenum">
              <a:rPr lang="en-US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4DD85-2AF6-4DDF-A471-1C400A579F1B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663E2-09EC-4A5E-AD91-31CC84E1525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62AB8-629F-498D-9706-3C2C2A64B661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4A73D-75B1-43E5-A3FA-8E10F8085C13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1733B-6FA8-4DDC-8B5B-029850495B19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E6F7F-3F15-4DD7-BF59-8FDEE923F5DA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D262D-ABE0-4C96-BB5E-9857A301CAE6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09094-7904-4AA7-BEC7-A10F2A31E2F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3165F-CDD7-4D09-A71F-2C3FEDCE3760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7386B-85EC-4023-8DB3-4187C93528AB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BCC49-483A-410D-B0E8-5093866B5B6B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FFBB3-7BF3-4DCA-9896-58F4A9A99ECE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2E600-C7F6-4FDC-850D-DCB747968282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796C3-F225-4C33-9464-E585D01FDEBB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EA89C-7864-45BB-BBD3-B91C11DF037B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E78C-DD20-41A8-BC96-3FC94ED5DA1F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821DC-7485-472F-BEF6-497DBB789122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4A11E-191D-493F-8836-C88B3C433AE4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video" Target="file:///D:\templates\Animated\Financial\PPP_AFINA_TXT_Puzzle.avi" TargetMode="Externa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21.12.2015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966E8-DCA0-42DE-A10D-4868BED75878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7DFB-4023-4036-BB09-7E1973D8C318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5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2A72D6-8660-4CF2-9793-F2C88F6EE602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5425A4-F837-41E3-99B9-DB6879DD378D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‹№›</a:t>
            </a:fld>
            <a:endParaRPr lang="es-ES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ACA828D7-CF58-4C75-AF45-21C171D74D05}" type="datetime1">
              <a:rPr lang="en-US"/>
              <a:pPr/>
              <a:t>12/21/2015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Free template from www.brainybetty.com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0F132FDB-04D6-4870-8847-EBB2898EEA24}" type="slidenum">
              <a:rPr lang="en-US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E878C-2893-43F5-80FA-AA32212D425A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355A2-D8B3-4999-A7DC-DD90E4001860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33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02DF2C-25A7-43A4-A995-3B561B26C60B}" type="slidenum">
              <a:rPr lang="es-ES"/>
              <a:pPr/>
              <a:t>‹№›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05886" y="223771"/>
            <a:ext cx="7476514" cy="114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97837" y="1672543"/>
            <a:ext cx="6971692" cy="411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84753" y="6196729"/>
            <a:ext cx="1904881" cy="4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5001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44084" y="6196729"/>
            <a:ext cx="2894504" cy="4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defTabSz="915001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4435" y="6196729"/>
            <a:ext cx="1904881" cy="4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5001">
              <a:defRPr sz="1400"/>
            </a:lvl1pPr>
          </a:lstStyle>
          <a:p>
            <a:fld id="{BA8609C3-2454-452E-9D32-CEC50CE66872}" type="slidenum">
              <a:rPr lang="en-US"/>
              <a:pPr/>
              <a:t>‹№›</a:t>
            </a:fld>
            <a:endParaRPr lang="en-US"/>
          </a:p>
        </p:txBody>
      </p:sp>
      <p:pic>
        <p:nvPicPr>
          <p:cNvPr id="1034" name="PPP_AFINA_TXT_Puzzle.avi">
            <a:hlinkClick r:id="" action="ppaction://media"/>
          </p:cNvPr>
          <p:cNvPicPr>
            <a:picLocks noRot="1" noChangeAspect="1" noChangeArrowheads="1"/>
          </p:cNvPicPr>
          <p:nvPr>
            <a:videoFile r:link="rId13"/>
          </p:nvPr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1420081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  <p:txStyles>
    <p:titleStyle>
      <a:lvl1pPr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12394"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824789"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237183"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649578" algn="r" defTabSz="915001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231" indent="-342231" algn="l" defTabSz="915001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3170" indent="-286385" algn="l" defTabSz="915001" rtl="0" eaLnBrk="1" fontAlgn="base" hangingPunct="1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2676" indent="-227677" algn="l" defTabSz="915001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</a:defRPr>
      </a:lvl3pPr>
      <a:lvl4pPr marL="1599461" indent="-227677" algn="l" defTabSz="915001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057677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470071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882465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294860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707254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FF7A25-58C0-4AE7-A701-0D80DBC5E213}" type="datetimeFigureOut">
              <a:rPr lang="en-US"/>
              <a:pPr>
                <a:defRPr/>
              </a:pPr>
              <a:t>12/21/2015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71EB9CB-B6C2-4D66-8435-804D32A548E9}" type="slidenum">
              <a:rPr lang="en-US"/>
              <a:pPr>
                <a:defRPr/>
              </a:pPr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84.jpeg"/><Relationship Id="rId7" Type="http://schemas.openxmlformats.org/officeDocument/2006/relationships/image" Target="../media/image88.w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7.wmf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5.pn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png"/><Relationship Id="rId10" Type="http://schemas.openxmlformats.org/officeDocument/2006/relationships/image" Target="../media/image119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image" Target="../media/image134.pn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12" Type="http://schemas.openxmlformats.org/officeDocument/2006/relationships/image" Target="../media/image13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27.png"/><Relationship Id="rId11" Type="http://schemas.openxmlformats.org/officeDocument/2006/relationships/image" Target="../media/image132.jpeg"/><Relationship Id="rId5" Type="http://schemas.openxmlformats.org/officeDocument/2006/relationships/image" Target="../media/image126.jpeg"/><Relationship Id="rId15" Type="http://schemas.openxmlformats.org/officeDocument/2006/relationships/image" Target="../media/image136.pn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Relationship Id="rId1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47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7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80.xml"/><Relationship Id="rId1" Type="http://schemas.openxmlformats.org/officeDocument/2006/relationships/video" Target="file:///C:\Users\Admin\Desktop\&#1053;&#1086;&#1074;&#1072;&#1103;%20&#1087;&#1072;&#1087;&#1082;&#1072;\&#1055;&#1088;&#1077;&#1079;&#1077;&#1085;&#1090;&#1072;&#1094;&#1110;&#1103;%20&#1079;%20&#1076;&#1086;&#1089;&#1074;&#1110;&#1076;&#1091;%20&#1088;&#1086;&#1073;&#1086;&#1090;&#1080;\PPP_AFINA_TLE_Puzzle.avi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14348" y="5072074"/>
            <a:ext cx="7643834" cy="1571636"/>
          </a:xfrm>
          <a:solidFill>
            <a:schemeClr val="bg2">
              <a:lumMod val="50000"/>
            </a:schemeClr>
          </a:soli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  <a:scene3d>
            <a:camera prst="obliqueTopRight"/>
            <a:lightRig rig="threePt" dir="t"/>
          </a:scene3d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>
                  <a:solidFill>
                    <a:schemeClr val="accent2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Schoolbook" pitchFamily="18" charset="0"/>
              </a:rPr>
              <a:t>Тернопільська спеціалізована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>
                  <a:solidFill>
                    <a:schemeClr val="accent2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Schoolbook" pitchFamily="18" charset="0"/>
              </a:rPr>
              <a:t>школа І-ІІІ ступенів №3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>
                  <a:solidFill>
                    <a:schemeClr val="accent2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Schoolbook" pitchFamily="18" charset="0"/>
              </a:rPr>
              <a:t>з поглибленим вивченням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ln>
                  <a:solidFill>
                    <a:schemeClr val="accent2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Schoolbook" pitchFamily="18" charset="0"/>
              </a:rPr>
              <a:t>іноземних мов</a:t>
            </a:r>
            <a:endParaRPr lang="en-US" sz="2400" dirty="0">
              <a:ln>
                <a:solidFill>
                  <a:schemeClr val="accent2"/>
                </a:solidFill>
              </a:ln>
              <a:solidFill>
                <a:srgbClr val="00B0F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05400" y="1905000"/>
            <a:ext cx="3657600" cy="198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Presentation</a:t>
            </a:r>
            <a:endParaRPr lang="uk-UA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en-US" sz="3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of the work experience</a:t>
            </a:r>
            <a:endParaRPr lang="ru-RU" sz="3200" b="1" cap="all" dirty="0">
              <a:ln/>
              <a:solidFill>
                <a:schemeClr val="accent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1480"/>
            <a:ext cx="3357554" cy="60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0"/>
            <a:ext cx="1799091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214414" y="214290"/>
            <a:ext cx="4513144" cy="430887"/>
          </a:xfrm>
        </p:spPr>
        <p:txBody>
          <a:bodyPr/>
          <a:lstStyle/>
          <a:p>
            <a:r>
              <a:rPr lang="en-GB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 there more future or more past?</a:t>
            </a:r>
            <a:endParaRPr lang="en-US" sz="2800" dirty="0">
              <a:solidFill>
                <a:srgbClr val="FF0066"/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" b="72"/>
          <a:stretch>
            <a:fillRect/>
          </a:stretch>
        </p:blipFill>
        <p:spPr>
          <a:xfrm>
            <a:off x="357158" y="0"/>
            <a:ext cx="822960" cy="109728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071670" y="1071546"/>
            <a:ext cx="4602300" cy="430887"/>
          </a:xfrm>
        </p:spPr>
        <p:txBody>
          <a:bodyPr/>
          <a:lstStyle/>
          <a:p>
            <a:r>
              <a:rPr lang="en-GB" sz="28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How many bricks is a wall?</a:t>
            </a:r>
            <a:endParaRPr lang="en-US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142976" y="857232"/>
            <a:ext cx="822960" cy="109728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2857488" y="1928802"/>
            <a:ext cx="4583436" cy="430887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you more like a square or a circle? Why?</a:t>
            </a:r>
            <a:endParaRPr lang="en-US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00232" y="1714488"/>
            <a:ext cx="822960" cy="109728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3357554" y="3000372"/>
            <a:ext cx="4512564" cy="430887"/>
          </a:xfrm>
        </p:spPr>
        <p:txBody>
          <a:bodyPr/>
          <a:lstStyle/>
          <a:p>
            <a:r>
              <a:rPr lang="en-GB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Is soup a food or a drink?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" r="189"/>
          <a:stretch>
            <a:fillRect/>
          </a:stretch>
        </p:blipFill>
        <p:spPr>
          <a:xfrm>
            <a:off x="2571736" y="2857496"/>
            <a:ext cx="822960" cy="1097280"/>
          </a:xfrm>
        </p:spPr>
      </p:pic>
      <p:pic>
        <p:nvPicPr>
          <p:cNvPr id="15" name="Picture 15" descr="MCj04259260000[1]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00761" y="0"/>
            <a:ext cx="1000132" cy="10432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7" descr="MCj0231532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929454" y="571480"/>
            <a:ext cx="1810754" cy="16033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9" descr="MCj0428087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00760" y="2109914"/>
            <a:ext cx="1066960" cy="81901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8" descr="MCj01128180000[1]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643834" y="2714620"/>
            <a:ext cx="1325140" cy="100013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Placeholder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" b="72"/>
          <a:stretch>
            <a:fillRect/>
          </a:stretch>
        </p:blipFill>
        <p:spPr>
          <a:xfrm>
            <a:off x="3571868" y="5214950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0" name="Text Placeholder 7"/>
          <p:cNvSpPr txBox="1">
            <a:spLocks/>
          </p:cNvSpPr>
          <p:nvPr/>
        </p:nvSpPr>
        <p:spPr>
          <a:xfrm>
            <a:off x="4357686" y="5429264"/>
            <a:ext cx="4512564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10F9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rPr>
              <a:t>Does killing time damage eternity?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10F9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Placeholder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143240" y="3929066"/>
            <a:ext cx="822960" cy="1097280"/>
          </a:xfrm>
          <a:prstGeom prst="ellipse">
            <a:avLst/>
          </a:prstGeom>
          <a:noFill/>
          <a:effectLst>
            <a:outerShdw blurRad="127000" dist="127000" dir="8460000" algn="tr" rotWithShape="0">
              <a:prstClr val="black">
                <a:alpha val="23000"/>
              </a:prstClr>
            </a:outerShdw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1" name="Text Placeholder 3"/>
          <p:cNvSpPr txBox="1">
            <a:spLocks/>
          </p:cNvSpPr>
          <p:nvPr/>
        </p:nvSpPr>
        <p:spPr>
          <a:xfrm>
            <a:off x="4071934" y="4143380"/>
            <a:ext cx="4673738" cy="4308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some ways you could celebrate "Backwards Day?"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 descr="IMG_20151119_14182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3929066"/>
            <a:ext cx="3047989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7820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 descr="IMG_20151215_140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714488"/>
            <a:ext cx="2071684" cy="2762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Рисунок 66" descr="IMG_20151215_1402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857364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Рисунок 65" descr="IMG_20151214_1054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8719" y="2428868"/>
            <a:ext cx="2125281" cy="2833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6596743" y="-428652"/>
            <a:ext cx="2547257" cy="2286000"/>
          </a:xfrm>
          <a:prstGeom prst="ellipse">
            <a:avLst/>
          </a:prstGeom>
          <a:solidFill>
            <a:srgbClr val="CCFF99"/>
          </a:solidFill>
          <a:ln w="76200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  <a:outerShdw blurRad="266700" dist="342900" dir="5400000" rotWithShape="0">
              <a:prstClr val="black">
                <a:alpha val="15000"/>
              </a:prstClr>
            </a:outerShdw>
          </a:effectLst>
          <a:scene3d>
            <a:camera prst="perspectiveRelaxed" fov="1800000">
              <a:rot lat="17373601" lon="0" rev="0"/>
            </a:camera>
            <a:lightRig rig="balanced" dir="t"/>
          </a:scene3d>
          <a:sp3d extrusionH="317500" prstMaterial="clear">
            <a:bevelT prst="convex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72330" y="0"/>
            <a:ext cx="1478289" cy="1323439"/>
          </a:xfrm>
          <a:prstGeom prst="rect">
            <a:avLst/>
          </a:prstGeom>
          <a:noFill/>
          <a:effectLst>
            <a:reflection blurRad="6350" stA="50000" endA="300" endPos="38500" dist="50800" dir="5400000" sy="-100000" algn="bl" rotWithShape="0"/>
          </a:effectLst>
          <a:scene3d>
            <a:camera prst="isometricOffAxis2Left"/>
            <a:lightRig rig="soft" dir="t"/>
          </a:scene3d>
        </p:spPr>
        <p:txBody>
          <a:bodyPr wrap="square" rtlCol="0">
            <a:spAutoFit/>
            <a:sp3d extrusionH="82550">
              <a:extrusionClr>
                <a:schemeClr val="bg1"/>
              </a:extrusionClr>
            </a:sp3d>
          </a:bodyPr>
          <a:lstStyle/>
          <a:p>
            <a:pPr algn="ctr"/>
            <a:r>
              <a:rPr lang="en-US" sz="8000" dirty="0" smtClean="0">
                <a:solidFill>
                  <a:prstClr val="white">
                    <a:lumMod val="50000"/>
                  </a:prstClr>
                </a:solidFill>
                <a:effectLst>
                  <a:reflection blurRad="6350" stA="55000" endA="300" endPos="45500" dir="5400000" sy="-100000" algn="bl" rotWithShape="0"/>
                </a:effectLst>
                <a:latin typeface="Gill Sans MT Condensed" pitchFamily="34" charset="0"/>
              </a:rPr>
              <a:t>Goal</a:t>
            </a:r>
            <a:endParaRPr lang="en-US" sz="8000" dirty="0">
              <a:solidFill>
                <a:prstClr val="white">
                  <a:lumMod val="50000"/>
                </a:prstClr>
              </a:solidFill>
              <a:effectLst>
                <a:reflection blurRad="6350" stA="55000" endA="300" endPos="45500" dir="5400000" sy="-100000" algn="bl" rotWithShape="0"/>
              </a:effectLst>
              <a:latin typeface="Gill Sans MT Condensed" pitchFamily="34" charset="0"/>
            </a:endParaRPr>
          </a:p>
        </p:txBody>
      </p:sp>
      <p:grpSp>
        <p:nvGrpSpPr>
          <p:cNvPr id="16" name="Group 66"/>
          <p:cNvGrpSpPr/>
          <p:nvPr/>
        </p:nvGrpSpPr>
        <p:grpSpPr>
          <a:xfrm>
            <a:off x="6265612" y="1428736"/>
            <a:ext cx="2878388" cy="1993651"/>
            <a:chOff x="5334000" y="1981200"/>
            <a:chExt cx="2878388" cy="1993651"/>
          </a:xfrm>
        </p:grpSpPr>
        <p:pic>
          <p:nvPicPr>
            <p:cNvPr id="7" name="Picture 6" descr="Right foo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4000" y="1981200"/>
              <a:ext cx="1536508" cy="1993651"/>
            </a:xfrm>
            <a:prstGeom prst="rect">
              <a:avLst/>
            </a:prstGeom>
          </p:spPr>
        </p:pic>
        <p:grpSp>
          <p:nvGrpSpPr>
            <p:cNvPr id="17" name="Group 41"/>
            <p:cNvGrpSpPr/>
            <p:nvPr/>
          </p:nvGrpSpPr>
          <p:grpSpPr>
            <a:xfrm>
              <a:off x="6400800" y="2409828"/>
              <a:ext cx="1811588" cy="627992"/>
              <a:chOff x="1828800" y="5544208"/>
              <a:chExt cx="1811588" cy="62799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2190760" y="5544208"/>
                <a:ext cx="14496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66"/>
                    </a:solidFill>
                    <a:latin typeface="Calibri" pitchFamily="34" charset="0"/>
                  </a:rPr>
                  <a:t>Evaluate</a:t>
                </a:r>
                <a:endParaRPr lang="en-US" sz="2800" b="1" dirty="0">
                  <a:solidFill>
                    <a:srgbClr val="FF0066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18" name="Group 43"/>
              <p:cNvGrpSpPr/>
              <p:nvPr/>
            </p:nvGrpSpPr>
            <p:grpSpPr>
              <a:xfrm>
                <a:off x="1828800" y="5867400"/>
                <a:ext cx="304800" cy="304800"/>
                <a:chOff x="8001000" y="4419600"/>
                <a:chExt cx="304800" cy="304800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8001000" y="44196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8077200" y="4495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</p:grpSp>
        </p:grpSp>
      </p:grpSp>
      <p:pic>
        <p:nvPicPr>
          <p:cNvPr id="52" name="Рисунок 51" descr="D:\My WORK\ppt\pics\qEzR7v1KGNg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00" y="4714884"/>
            <a:ext cx="3571900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 descr="IMG_20151214_1131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"/>
            <a:ext cx="2071670" cy="276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Рисунок 59" descr="IMG_20151214_11342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357430"/>
            <a:ext cx="1857356" cy="2476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 descr="IMG_20151214_1138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500570"/>
            <a:ext cx="1768072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Рисунок 63" descr="IMG_20151214_11480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43174" y="4768462"/>
            <a:ext cx="3071834" cy="2089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62"/>
          <p:cNvGrpSpPr/>
          <p:nvPr/>
        </p:nvGrpSpPr>
        <p:grpSpPr>
          <a:xfrm>
            <a:off x="714348" y="4864349"/>
            <a:ext cx="2108012" cy="1993651"/>
            <a:chOff x="190315" y="5134923"/>
            <a:chExt cx="2108012" cy="1993651"/>
          </a:xfrm>
        </p:grpSpPr>
        <p:grpSp>
          <p:nvGrpSpPr>
            <p:cNvPr id="3" name="Group 35"/>
            <p:cNvGrpSpPr/>
            <p:nvPr/>
          </p:nvGrpSpPr>
          <p:grpSpPr>
            <a:xfrm>
              <a:off x="190315" y="6019800"/>
              <a:ext cx="1943285" cy="907755"/>
              <a:chOff x="190315" y="5867400"/>
              <a:chExt cx="1943285" cy="907755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90315" y="6190380"/>
                <a:ext cx="191270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66"/>
                    </a:solidFill>
                    <a:latin typeface="Calibri" pitchFamily="34" charset="0"/>
                  </a:rPr>
                  <a:t>Represent</a:t>
                </a:r>
                <a:endParaRPr lang="en-US" sz="3200" b="1" dirty="0">
                  <a:solidFill>
                    <a:srgbClr val="FF0066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9" name="Group 34"/>
              <p:cNvGrpSpPr/>
              <p:nvPr/>
            </p:nvGrpSpPr>
            <p:grpSpPr>
              <a:xfrm>
                <a:off x="1828800" y="5867400"/>
                <a:ext cx="304800" cy="304800"/>
                <a:chOff x="8001000" y="4419600"/>
                <a:chExt cx="304800" cy="30480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8001000" y="44196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8077200" y="4495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</p:grpSp>
        </p:grpSp>
        <p:pic>
          <p:nvPicPr>
            <p:cNvPr id="5" name="Picture 4" descr="Right foo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819" y="5134923"/>
              <a:ext cx="1536508" cy="1993651"/>
            </a:xfrm>
            <a:prstGeom prst="rect">
              <a:avLst/>
            </a:prstGeom>
          </p:spPr>
        </p:pic>
      </p:grpSp>
      <p:grpSp>
        <p:nvGrpSpPr>
          <p:cNvPr id="22" name="Group 63"/>
          <p:cNvGrpSpPr/>
          <p:nvPr/>
        </p:nvGrpSpPr>
        <p:grpSpPr>
          <a:xfrm>
            <a:off x="0" y="3071810"/>
            <a:ext cx="2972654" cy="1739683"/>
            <a:chOff x="-23030" y="3322178"/>
            <a:chExt cx="2972654" cy="1739683"/>
          </a:xfrm>
        </p:grpSpPr>
        <p:pic>
          <p:nvPicPr>
            <p:cNvPr id="4" name="Picture 3" descr="Left foot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04674">
              <a:off x="1184545" y="3322178"/>
              <a:ext cx="1765079" cy="1739683"/>
            </a:xfrm>
            <a:prstGeom prst="rect">
              <a:avLst/>
            </a:prstGeom>
          </p:spPr>
        </p:pic>
        <p:grpSp>
          <p:nvGrpSpPr>
            <p:cNvPr id="23" name="Group 57"/>
            <p:cNvGrpSpPr/>
            <p:nvPr/>
          </p:nvGrpSpPr>
          <p:grpSpPr>
            <a:xfrm>
              <a:off x="-23030" y="3856876"/>
              <a:ext cx="1806566" cy="523220"/>
              <a:chOff x="2308234" y="2256676"/>
              <a:chExt cx="1806566" cy="523220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308234" y="2256676"/>
                <a:ext cx="14908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itchFamily="34" charset="0"/>
                  </a:rPr>
                  <a:t>Visualize</a:t>
                </a:r>
                <a:endParaRPr 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24" name="Group 59"/>
              <p:cNvGrpSpPr/>
              <p:nvPr/>
            </p:nvGrpSpPr>
            <p:grpSpPr>
              <a:xfrm>
                <a:off x="3810000" y="2362200"/>
                <a:ext cx="304800" cy="304800"/>
                <a:chOff x="8001000" y="4419600"/>
                <a:chExt cx="304800" cy="304800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8001000" y="44196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8077200" y="4495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</p:grpSp>
        </p:grpSp>
      </p:grpSp>
      <p:pic>
        <p:nvPicPr>
          <p:cNvPr id="69" name="Рисунок 68" descr="IMG_20151214_110034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071934" y="0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Рисунок 57" descr="IMG_20151214_113256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57356" y="0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65"/>
          <p:cNvGrpSpPr/>
          <p:nvPr/>
        </p:nvGrpSpPr>
        <p:grpSpPr>
          <a:xfrm>
            <a:off x="3286116" y="1071546"/>
            <a:ext cx="2182057" cy="1739683"/>
            <a:chOff x="2977366" y="1719938"/>
            <a:chExt cx="2182057" cy="1739683"/>
          </a:xfrm>
        </p:grpSpPr>
        <p:pic>
          <p:nvPicPr>
            <p:cNvPr id="8" name="Picture 7" descr="Left foot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04674">
              <a:off x="3394344" y="1719938"/>
              <a:ext cx="1765079" cy="1739683"/>
            </a:xfrm>
            <a:prstGeom prst="rect">
              <a:avLst/>
            </a:prstGeom>
          </p:spPr>
        </p:pic>
        <p:grpSp>
          <p:nvGrpSpPr>
            <p:cNvPr id="20" name="Group 56"/>
            <p:cNvGrpSpPr/>
            <p:nvPr/>
          </p:nvGrpSpPr>
          <p:grpSpPr>
            <a:xfrm>
              <a:off x="2977366" y="1934252"/>
              <a:ext cx="1341906" cy="732748"/>
              <a:chOff x="3098830" y="1934252"/>
              <a:chExt cx="1341906" cy="732748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098830" y="1934252"/>
                <a:ext cx="13419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FF0000"/>
                    </a:solidFill>
                    <a:latin typeface="Calibri" pitchFamily="34" charset="0"/>
                  </a:rPr>
                  <a:t>Execute</a:t>
                </a:r>
                <a:endParaRPr lang="en-US" sz="2800" b="1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21" name="Group 53"/>
              <p:cNvGrpSpPr/>
              <p:nvPr/>
            </p:nvGrpSpPr>
            <p:grpSpPr>
              <a:xfrm>
                <a:off x="3810000" y="2362200"/>
                <a:ext cx="304800" cy="304800"/>
                <a:chOff x="8001000" y="4419600"/>
                <a:chExt cx="304800" cy="304800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8001000" y="44196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8077200" y="4495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3" name="Group 64"/>
          <p:cNvGrpSpPr/>
          <p:nvPr/>
        </p:nvGrpSpPr>
        <p:grpSpPr>
          <a:xfrm>
            <a:off x="2428860" y="3071810"/>
            <a:ext cx="2643206" cy="1993651"/>
            <a:chOff x="1977234" y="3714000"/>
            <a:chExt cx="2643206" cy="1993651"/>
          </a:xfrm>
        </p:grpSpPr>
        <p:pic>
          <p:nvPicPr>
            <p:cNvPr id="6" name="Picture 5" descr="Right foo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804" y="3714000"/>
              <a:ext cx="1571636" cy="1993651"/>
            </a:xfrm>
            <a:prstGeom prst="rect">
              <a:avLst/>
            </a:prstGeom>
          </p:spPr>
        </p:pic>
        <p:grpSp>
          <p:nvGrpSpPr>
            <p:cNvPr id="14" name="Group 36"/>
            <p:cNvGrpSpPr/>
            <p:nvPr/>
          </p:nvGrpSpPr>
          <p:grpSpPr>
            <a:xfrm>
              <a:off x="1977234" y="4495800"/>
              <a:ext cx="2571768" cy="955866"/>
              <a:chOff x="-308766" y="5867400"/>
              <a:chExt cx="2571768" cy="955866"/>
            </a:xfrm>
          </p:grpSpPr>
          <p:grpSp>
            <p:nvGrpSpPr>
              <p:cNvPr id="15" name="Group 38"/>
              <p:cNvGrpSpPr/>
              <p:nvPr/>
            </p:nvGrpSpPr>
            <p:grpSpPr>
              <a:xfrm>
                <a:off x="1828800" y="5867400"/>
                <a:ext cx="304800" cy="304800"/>
                <a:chOff x="8001000" y="4419600"/>
                <a:chExt cx="304800" cy="304800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8001000" y="4419600"/>
                  <a:ext cx="304800" cy="3048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8077200" y="4495800"/>
                  <a:ext cx="152400" cy="1524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latin typeface="Calibri" pitchFamily="34" charset="0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-308766" y="6300046"/>
                <a:ext cx="25717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B0F0"/>
                    </a:solidFill>
                    <a:latin typeface="Calibri" pitchFamily="34" charset="0"/>
                  </a:rPr>
                  <a:t>Focus and plan</a:t>
                </a:r>
                <a:endParaRPr lang="en-US" sz="2800" b="1" dirty="0">
                  <a:solidFill>
                    <a:srgbClr val="00B0F0"/>
                  </a:solidFill>
                  <a:latin typeface="Calibri" pitchFamily="34" charset="0"/>
                </a:endParaRPr>
              </a:p>
            </p:txBody>
          </p:sp>
        </p:grpSp>
      </p:grpSp>
      <p:pic>
        <p:nvPicPr>
          <p:cNvPr id="65" name="Рисунок 64" descr="IMG_20151214_13163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42910" y="357166"/>
            <a:ext cx="8143900" cy="6107925"/>
          </a:xfrm>
          <a:prstGeom prst="rect">
            <a:avLst/>
          </a:prstGeom>
        </p:spPr>
      </p:pic>
      <p:pic>
        <p:nvPicPr>
          <p:cNvPr id="78" name="Рисунок 77" descr="IMG_20151214_130833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071670" y="0"/>
            <a:ext cx="5572164" cy="6858000"/>
          </a:xfrm>
          <a:prstGeom prst="rect">
            <a:avLst/>
          </a:prstGeom>
        </p:spPr>
      </p:pic>
      <p:pic>
        <p:nvPicPr>
          <p:cNvPr id="79" name="Рисунок 78" descr="IMG_20151214_110645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57158" y="214290"/>
            <a:ext cx="8429684" cy="6429396"/>
          </a:xfrm>
          <a:prstGeom prst="rect">
            <a:avLst/>
          </a:prstGeom>
        </p:spPr>
      </p:pic>
      <p:pic>
        <p:nvPicPr>
          <p:cNvPr id="80" name="Рисунок 79" descr="IMG_20151214_110709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85720" y="214290"/>
            <a:ext cx="8667843" cy="6429420"/>
          </a:xfrm>
          <a:prstGeom prst="rect">
            <a:avLst/>
          </a:prstGeom>
        </p:spPr>
      </p:pic>
      <p:pic>
        <p:nvPicPr>
          <p:cNvPr id="81" name="Рисунок 80" descr="IMG_20151214_110926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2844" y="0"/>
            <a:ext cx="8786842" cy="657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Рисунок 81" descr="IMG_20151215_14154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2844" y="0"/>
            <a:ext cx="4446998" cy="592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 descr="IMG_20151215_140555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286248" y="214290"/>
            <a:ext cx="4661312" cy="62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Рисунок 83" descr="IMG_20151214_110422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5" name="Округлений прямокутник 84"/>
          <p:cNvSpPr/>
          <p:nvPr/>
        </p:nvSpPr>
        <p:spPr>
          <a:xfrm>
            <a:off x="285720" y="142852"/>
            <a:ext cx="2714644" cy="985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SCAFFOLDING</a:t>
            </a:r>
            <a:endParaRPr lang="en-US" sz="2800" b="1" dirty="0"/>
          </a:p>
        </p:txBody>
      </p:sp>
      <p:sp>
        <p:nvSpPr>
          <p:cNvPr id="86" name="Округлений прямокутник 85"/>
          <p:cNvSpPr/>
          <p:nvPr/>
        </p:nvSpPr>
        <p:spPr>
          <a:xfrm>
            <a:off x="6500826" y="214290"/>
            <a:ext cx="2500330" cy="9144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SHOW BAGS</a:t>
            </a:r>
            <a:endParaRPr lang="en-US" sz="2800" b="1" dirty="0"/>
          </a:p>
        </p:txBody>
      </p:sp>
      <p:sp>
        <p:nvSpPr>
          <p:cNvPr id="87" name="Округлений прямокутник 86"/>
          <p:cNvSpPr/>
          <p:nvPr/>
        </p:nvSpPr>
        <p:spPr>
          <a:xfrm>
            <a:off x="4286248" y="2571744"/>
            <a:ext cx="2571768" cy="914400"/>
          </a:xfrm>
          <a:prstGeom prst="roundRect">
            <a:avLst/>
          </a:prstGeom>
          <a:solidFill>
            <a:srgbClr val="C10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FACE FOLDER</a:t>
            </a:r>
            <a:endParaRPr lang="en-US" sz="2800" b="1" dirty="0"/>
          </a:p>
        </p:txBody>
      </p:sp>
      <p:sp>
        <p:nvSpPr>
          <p:cNvPr id="88" name="Округлений прямокутник 87"/>
          <p:cNvSpPr/>
          <p:nvPr/>
        </p:nvSpPr>
        <p:spPr>
          <a:xfrm>
            <a:off x="3000364" y="1285860"/>
            <a:ext cx="3571900" cy="9144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WRITE ROUND ROBIN</a:t>
            </a:r>
            <a:endParaRPr lang="en-US" sz="2800" b="1" dirty="0"/>
          </a:p>
        </p:txBody>
      </p:sp>
      <p:sp>
        <p:nvSpPr>
          <p:cNvPr id="89" name="Округлений прямокутник 88"/>
          <p:cNvSpPr/>
          <p:nvPr/>
        </p:nvSpPr>
        <p:spPr>
          <a:xfrm>
            <a:off x="285720" y="1714488"/>
            <a:ext cx="2571768" cy="9144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CAROUSEL</a:t>
            </a:r>
            <a:endParaRPr lang="en-US" sz="2800" b="1" dirty="0"/>
          </a:p>
        </p:txBody>
      </p:sp>
      <p:sp>
        <p:nvSpPr>
          <p:cNvPr id="90" name="Округлений прямокутник 89"/>
          <p:cNvSpPr/>
          <p:nvPr/>
        </p:nvSpPr>
        <p:spPr>
          <a:xfrm>
            <a:off x="6786578" y="1714488"/>
            <a:ext cx="2143108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JIGSAW</a:t>
            </a:r>
            <a:endParaRPr lang="en-US" sz="2800" b="1" dirty="0"/>
          </a:p>
        </p:txBody>
      </p:sp>
      <p:sp>
        <p:nvSpPr>
          <p:cNvPr id="91" name="Округлений прямокутник 90"/>
          <p:cNvSpPr/>
          <p:nvPr/>
        </p:nvSpPr>
        <p:spPr>
          <a:xfrm>
            <a:off x="142844" y="3143248"/>
            <a:ext cx="4071966" cy="9144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NOTION </a:t>
            </a:r>
            <a:r>
              <a:rPr lang="en-US" sz="2800" b="1" dirty="0" smtClean="0"/>
              <a:t>DOUGHNUT</a:t>
            </a:r>
            <a:endParaRPr lang="en-US" sz="2800" b="1" dirty="0"/>
          </a:p>
        </p:txBody>
      </p:sp>
      <p:sp>
        <p:nvSpPr>
          <p:cNvPr id="92" name="Округлений прямокутник 91"/>
          <p:cNvSpPr/>
          <p:nvPr/>
        </p:nvSpPr>
        <p:spPr>
          <a:xfrm>
            <a:off x="5000628" y="3714752"/>
            <a:ext cx="3929090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FLIPPED CLASSROOM</a:t>
            </a:r>
            <a:endParaRPr lang="en-US" sz="2800" b="1" dirty="0"/>
          </a:p>
        </p:txBody>
      </p:sp>
      <p:sp>
        <p:nvSpPr>
          <p:cNvPr id="93" name="Округлений прямокутник 92"/>
          <p:cNvSpPr/>
          <p:nvPr/>
        </p:nvSpPr>
        <p:spPr>
          <a:xfrm>
            <a:off x="0" y="5000636"/>
            <a:ext cx="2286016" cy="914400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GALLERY</a:t>
            </a:r>
            <a:endParaRPr lang="en-US" sz="2800" b="1" dirty="0"/>
          </a:p>
        </p:txBody>
      </p:sp>
      <p:sp>
        <p:nvSpPr>
          <p:cNvPr id="94" name="Округлений прямокутник 93"/>
          <p:cNvSpPr/>
          <p:nvPr/>
        </p:nvSpPr>
        <p:spPr>
          <a:xfrm>
            <a:off x="2428860" y="4500570"/>
            <a:ext cx="2500330" cy="9144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HOT CHAIR</a:t>
            </a:r>
            <a:endParaRPr lang="en-US" sz="2800" b="1" dirty="0"/>
          </a:p>
        </p:txBody>
      </p:sp>
      <p:sp>
        <p:nvSpPr>
          <p:cNvPr id="95" name="Округлений прямокутник 94"/>
          <p:cNvSpPr/>
          <p:nvPr/>
        </p:nvSpPr>
        <p:spPr>
          <a:xfrm>
            <a:off x="5715008" y="4929198"/>
            <a:ext cx="2786082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THINKING HATS</a:t>
            </a:r>
            <a:endParaRPr lang="en-US" sz="2800" b="1" dirty="0"/>
          </a:p>
        </p:txBody>
      </p:sp>
      <p:sp>
        <p:nvSpPr>
          <p:cNvPr id="96" name="Округлений прямокутник 95"/>
          <p:cNvSpPr/>
          <p:nvPr/>
        </p:nvSpPr>
        <p:spPr>
          <a:xfrm>
            <a:off x="3714744" y="142852"/>
            <a:ext cx="1785950" cy="914400"/>
          </a:xfrm>
          <a:prstGeom prst="roundRect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POST IT</a:t>
            </a:r>
            <a:endParaRPr lang="en-US" sz="2800" b="1" dirty="0"/>
          </a:p>
        </p:txBody>
      </p:sp>
      <p:sp>
        <p:nvSpPr>
          <p:cNvPr id="97" name="Округлений прямокутник 96"/>
          <p:cNvSpPr/>
          <p:nvPr/>
        </p:nvSpPr>
        <p:spPr>
          <a:xfrm>
            <a:off x="2857488" y="5715016"/>
            <a:ext cx="2428892" cy="9144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BRAINSTORM</a:t>
            </a:r>
            <a:endParaRPr lang="en-US" sz="2800" b="1" dirty="0"/>
          </a:p>
        </p:txBody>
      </p:sp>
      <p:sp>
        <p:nvSpPr>
          <p:cNvPr id="98" name="Виноска-хмарка 97"/>
          <p:cNvSpPr/>
          <p:nvPr/>
        </p:nvSpPr>
        <p:spPr>
          <a:xfrm>
            <a:off x="8229600" y="6072206"/>
            <a:ext cx="914400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ETC.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211819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60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0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Incorporation of new technologies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214810" y="428604"/>
            <a:ext cx="5186398" cy="3429024"/>
            <a:chOff x="4457700" y="1966913"/>
            <a:chExt cx="3390900" cy="2197100"/>
          </a:xfrm>
        </p:grpSpPr>
        <p:pic>
          <p:nvPicPr>
            <p:cNvPr id="2064" name="Picture 4" descr="Blue_boxes_a"/>
            <p:cNvPicPr>
              <a:picLocks noChangeAspect="1" noChangeArrowheads="1"/>
            </p:cNvPicPr>
            <p:nvPr/>
          </p:nvPicPr>
          <p:blipFill>
            <a:blip r:embed="rId3"/>
            <a:srcRect r="64529"/>
            <a:stretch>
              <a:fillRect/>
            </a:stretch>
          </p:blipFill>
          <p:spPr bwMode="auto">
            <a:xfrm>
              <a:off x="4457700" y="1966913"/>
              <a:ext cx="3390900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5" name="Text Box 8"/>
            <p:cNvSpPr txBox="1">
              <a:spLocks noChangeArrowheads="1"/>
            </p:cNvSpPr>
            <p:nvPr/>
          </p:nvSpPr>
          <p:spPr bwMode="auto">
            <a:xfrm>
              <a:off x="4979988" y="2295525"/>
              <a:ext cx="2459037" cy="295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66" name="Text Box 9"/>
            <p:cNvSpPr txBox="1">
              <a:spLocks noChangeArrowheads="1"/>
            </p:cNvSpPr>
            <p:nvPr/>
          </p:nvSpPr>
          <p:spPr bwMode="auto">
            <a:xfrm>
              <a:off x="4910138" y="2840038"/>
              <a:ext cx="2390775" cy="197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>
                <a:buFont typeface="Wingdings" pitchFamily="2" charset="2"/>
                <a:buChar char="§"/>
              </a:pPr>
              <a:endParaRPr lang="en-US" sz="1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-357222" y="428604"/>
            <a:ext cx="5214941" cy="3500462"/>
            <a:chOff x="1190625" y="1966913"/>
            <a:chExt cx="3390900" cy="2197100"/>
          </a:xfrm>
        </p:grpSpPr>
        <p:pic>
          <p:nvPicPr>
            <p:cNvPr id="2061" name="Picture 6" descr="Blue_boxes_a"/>
            <p:cNvPicPr>
              <a:picLocks noChangeAspect="1" noChangeArrowheads="1"/>
            </p:cNvPicPr>
            <p:nvPr/>
          </p:nvPicPr>
          <p:blipFill>
            <a:blip r:embed="rId3"/>
            <a:srcRect r="64529"/>
            <a:stretch>
              <a:fillRect/>
            </a:stretch>
          </p:blipFill>
          <p:spPr bwMode="auto">
            <a:xfrm>
              <a:off x="1190625" y="1966913"/>
              <a:ext cx="3390900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62" name="Text Box 13"/>
            <p:cNvSpPr txBox="1">
              <a:spLocks noChangeArrowheads="1"/>
            </p:cNvSpPr>
            <p:nvPr/>
          </p:nvSpPr>
          <p:spPr bwMode="auto">
            <a:xfrm>
              <a:off x="1695450" y="2295525"/>
              <a:ext cx="2362200" cy="28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63" name="Text Box 14"/>
            <p:cNvSpPr txBox="1">
              <a:spLocks noChangeArrowheads="1"/>
            </p:cNvSpPr>
            <p:nvPr/>
          </p:nvSpPr>
          <p:spPr bwMode="auto">
            <a:xfrm>
              <a:off x="1662113" y="2840038"/>
              <a:ext cx="2406650" cy="19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15888" indent="-115888">
                <a:buFont typeface="Wingdings" pitchFamily="2" charset="2"/>
                <a:buChar char="§"/>
              </a:pPr>
              <a:endParaRPr lang="en-US" sz="1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-285784" y="3643314"/>
            <a:ext cx="5143536" cy="3386903"/>
            <a:chOff x="446712" y="4273751"/>
            <a:chExt cx="3679201" cy="2314803"/>
          </a:xfrm>
        </p:grpSpPr>
        <p:pic>
          <p:nvPicPr>
            <p:cNvPr id="2058" name="Picture 5" descr="Blue_boxes_a"/>
            <p:cNvPicPr>
              <a:picLocks noChangeAspect="1" noChangeArrowheads="1"/>
            </p:cNvPicPr>
            <p:nvPr/>
          </p:nvPicPr>
          <p:blipFill>
            <a:blip r:embed="rId3"/>
            <a:srcRect r="64529"/>
            <a:stretch>
              <a:fillRect/>
            </a:stretch>
          </p:blipFill>
          <p:spPr bwMode="auto">
            <a:xfrm>
              <a:off x="446712" y="4273751"/>
              <a:ext cx="3572557" cy="2314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9" name="Text Box 10"/>
            <p:cNvSpPr txBox="1">
              <a:spLocks noChangeArrowheads="1"/>
            </p:cNvSpPr>
            <p:nvPr/>
          </p:nvSpPr>
          <p:spPr bwMode="auto">
            <a:xfrm>
              <a:off x="1643042" y="5102235"/>
              <a:ext cx="216027" cy="210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15888" indent="-115888">
                <a:buFont typeface="Wingdings" pitchFamily="2" charset="2"/>
                <a:buChar char="§"/>
              </a:pPr>
              <a:endParaRPr lang="en-US" sz="14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060" name="Text Box 15"/>
            <p:cNvSpPr txBox="1">
              <a:spLocks noChangeArrowheads="1"/>
            </p:cNvSpPr>
            <p:nvPr/>
          </p:nvSpPr>
          <p:spPr bwMode="auto">
            <a:xfrm>
              <a:off x="1647825" y="4595813"/>
              <a:ext cx="2478088" cy="31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071934" y="3547675"/>
            <a:ext cx="5214974" cy="3453227"/>
            <a:chOff x="4891087" y="4344355"/>
            <a:chExt cx="3525616" cy="2042407"/>
          </a:xfrm>
        </p:grpSpPr>
        <p:pic>
          <p:nvPicPr>
            <p:cNvPr id="2055" name="Picture 3" descr="Blue_boxes_a"/>
            <p:cNvPicPr>
              <a:picLocks noChangeAspect="1" noChangeArrowheads="1"/>
            </p:cNvPicPr>
            <p:nvPr/>
          </p:nvPicPr>
          <p:blipFill>
            <a:blip r:embed="rId3"/>
            <a:srcRect r="64529"/>
            <a:stretch>
              <a:fillRect/>
            </a:stretch>
          </p:blipFill>
          <p:spPr bwMode="auto">
            <a:xfrm>
              <a:off x="4929189" y="4344355"/>
              <a:ext cx="3487514" cy="204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6" name="Text Box 17"/>
            <p:cNvSpPr txBox="1">
              <a:spLocks noChangeArrowheads="1"/>
            </p:cNvSpPr>
            <p:nvPr/>
          </p:nvSpPr>
          <p:spPr bwMode="auto">
            <a:xfrm>
              <a:off x="4891087" y="4595812"/>
              <a:ext cx="2478087" cy="273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pic>
        <p:nvPicPr>
          <p:cNvPr id="19" name="Рисунок 18" descr="ikt16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8F7F9"/>
              </a:clrFrom>
              <a:clrTo>
                <a:srgbClr val="F8F7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902" y="781484"/>
            <a:ext cx="392611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C:\Documents and Settings\User\Рабочий стол\photos\2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800" y="3872286"/>
            <a:ext cx="390527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C:\Documents and Settings\User\Рабочий стол\photos\2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1584" y="750075"/>
            <a:ext cx="395290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 descr="C:\Documents and Settings\User\Рабочий стол\photos\39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691559"/>
            <a:ext cx="3857652" cy="316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My WORK\ppt\pics\06.12.2014\DSC066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4572000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3" descr="D:\My WORK\ppt\pics\06.12.2014\DSC066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0"/>
            <a:ext cx="4400471" cy="321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7" descr="D:\My WORK\ppt\pics\06.12.2014\DSC0668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4346" y="3500438"/>
            <a:ext cx="3259664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5" descr="D:\My WORK\ppt\pics\06.12.2014\DSC0671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6446" y="3357562"/>
            <a:ext cx="335755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6" descr="D:\My WORK\ppt\pics\06.12.2014\DSC0669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86050" y="4607726"/>
            <a:ext cx="3286116" cy="225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4" descr="D:\My WORK\ppt\pics\06.12.2014\DSC0672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745" y="285728"/>
            <a:ext cx="8688097" cy="642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09630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37" y="392861"/>
            <a:ext cx="8667843" cy="617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500042"/>
            <a:ext cx="80010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Місце для вмісту 3" descr="pollteache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85720" y="642918"/>
            <a:ext cx="874404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1" y="285728"/>
            <a:ext cx="8286807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357166"/>
            <a:ext cx="8572560" cy="603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313" y="267844"/>
            <a:ext cx="8501154" cy="6375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8596" y="357166"/>
            <a:ext cx="8405839" cy="630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8596" y="357142"/>
            <a:ext cx="8572560" cy="61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dmin\Desktop\Безымянный7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42844" y="357166"/>
            <a:ext cx="8771528" cy="6000792"/>
          </a:xfrm>
          <a:prstGeom prst="rect">
            <a:avLst/>
          </a:prstGeom>
          <a:noFill/>
        </p:spPr>
      </p:pic>
      <p:pic>
        <p:nvPicPr>
          <p:cNvPr id="1027" name="Picture 3" descr="C:\Users\Admin\Desktop\Безымянный8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4282" y="357166"/>
            <a:ext cx="8786842" cy="5991842"/>
          </a:xfrm>
          <a:prstGeom prst="rect">
            <a:avLst/>
          </a:prstGeom>
          <a:noFill/>
        </p:spPr>
      </p:pic>
      <p:pic>
        <p:nvPicPr>
          <p:cNvPr id="1028" name="Picture 4" descr="C:\Users\Admin\Desktop\Безымянный9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5720" y="642918"/>
            <a:ext cx="8686861" cy="5429288"/>
          </a:xfrm>
          <a:prstGeom prst="rect">
            <a:avLst/>
          </a:prstGeom>
          <a:noFill/>
        </p:spPr>
      </p:pic>
      <p:pic>
        <p:nvPicPr>
          <p:cNvPr id="1029" name="Picture 5" descr="C:\Users\Admin\Desktop\Screen Shot 2013-03-11 at 1.12.42 AM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20" y="0"/>
            <a:ext cx="7786742" cy="125888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perspectiveRight"/>
            <a:lightRig rig="threePt" dir="t"/>
          </a:scene3d>
          <a:sp3d contourW="12700" prstMaterial="translucentPowder">
            <a:contourClr>
              <a:schemeClr val="bg1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My authenticities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err="1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Olesya</a:t>
            </a:r>
            <a:r>
              <a:rPr kumimoji="0" lang="en-US" sz="20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Didyk</a:t>
            </a:r>
            <a:r>
              <a:rPr kumimoji="0" 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3357554" y="1000108"/>
            <a:ext cx="5786446" cy="5857892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   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Extracurricular work and after school activities are essential, educational and uplifting.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endless challenges of education keep me motivated and inspired.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</p:txBody>
      </p:sp>
      <p:pic>
        <p:nvPicPr>
          <p:cNvPr id="4" name="Picture 3" descr="F:\Новая папка\Безымянный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68"/>
            <a:ext cx="3352800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Documents and Settings\User\Рабочий стол\pics\DSC_0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5727082" cy="397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My WORK\ppt\pics\20140311_175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500306"/>
            <a:ext cx="4857784" cy="423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MyDocuments\TECHNOPARK\photos\06.12.2014\DSC06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428868"/>
            <a:ext cx="4143372" cy="4429132"/>
          </a:xfrm>
          <a:prstGeom prst="rect">
            <a:avLst/>
          </a:prstGeom>
          <a:noFill/>
        </p:spPr>
      </p:pic>
      <p:pic>
        <p:nvPicPr>
          <p:cNvPr id="13" name="Picture 2" descr="C:\Documents and Settings\User\Рабочий стол\pics\DSC_0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886200" cy="281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Documents and Settings\User\Рабочий стол\pics\DSC_33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0"/>
            <a:ext cx="377669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 descr="D:\My WORK\ppt\pics\DSC_80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98330"/>
            <a:ext cx="4572000" cy="3859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D:\My WORK\ppt\pics\DSC_80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4766" y="0"/>
            <a:ext cx="5329234" cy="3567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D:\My WORK\ppt\pics\DSC_80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47326"/>
            <a:ext cx="4643438" cy="349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D:\My WORK\ppt\pics\DSC_801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43394" y="3357562"/>
            <a:ext cx="4900606" cy="3280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D:\My WORK\ppt\pics\557917_10151511755767512_1489013890_n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728" y="96969"/>
            <a:ext cx="9068272" cy="6605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 descr="D:\My WORK\ppt\pics\Изображение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7015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3286116" y="1142984"/>
            <a:ext cx="5857884" cy="5715016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3600" b="1" dirty="0" smtClean="0"/>
              <a:t>  All-round development is core;</a:t>
            </a:r>
          </a:p>
          <a:p>
            <a:pPr>
              <a:buFont typeface="Wingdings" pitchFamily="2" charset="2"/>
              <a:buChar char="Ø"/>
            </a:pPr>
            <a:endParaRPr lang="en-US" sz="3600" b="1" dirty="0" smtClean="0"/>
          </a:p>
          <a:p>
            <a:pPr>
              <a:buFont typeface="Wingdings" pitchFamily="2" charset="2"/>
              <a:buChar char="Ø"/>
            </a:pPr>
            <a:r>
              <a:rPr lang="en-US" sz="3600" b="1" dirty="0" smtClean="0"/>
              <a:t>  Professional development is vital (seminars, workshops, master classes, trainings, programs, courses etc.);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</p:txBody>
      </p:sp>
      <p:sp useBgFill="1"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0"/>
            <a:ext cx="7786742" cy="1258887"/>
          </a:xfrm>
          <a:ln>
            <a:noFill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perspectiveRight"/>
            <a:lightRig rig="threePt" dir="t"/>
          </a:scene3d>
          <a:sp3d contourW="12700" prstMaterial="translucentPowder">
            <a:contourClr>
              <a:schemeClr val="bg1"/>
            </a:contourClr>
          </a:sp3d>
        </p:spPr>
        <p:txBody>
          <a:bodyPr/>
          <a:lstStyle/>
          <a:p>
            <a:pPr algn="l"/>
            <a:r>
              <a:rPr lang="en-US" b="1" dirty="0" smtClean="0"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My authenticities</a:t>
            </a:r>
            <a:r>
              <a:rPr lang="en-US" b="1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US" b="1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b="1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Olesya </a:t>
            </a:r>
            <a:r>
              <a:rPr lang="en-US" sz="2000" b="1" dirty="0" err="1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Didyk</a:t>
            </a:r>
            <a:r>
              <a:rPr lang="uk-UA" b="1" dirty="0" smtClean="0"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en-US" dirty="0">
              <a:solidFill>
                <a:srgbClr val="FF66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Picture 3" descr="F:\Новая папка\Безымянный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33528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User\Рабочий стол\pics\Изображение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0"/>
            <a:ext cx="7286676" cy="6500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User\Рабочий стол\pics\DSC_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8643998" cy="650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Documents and Settings\User\Рабочий стол\pics\DSC_27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614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dmin\Desktop\Безымянный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8929750" cy="5581094"/>
          </a:xfrm>
          <a:prstGeom prst="rect">
            <a:avLst/>
          </a:prstGeom>
          <a:noFill/>
        </p:spPr>
      </p:pic>
      <p:pic>
        <p:nvPicPr>
          <p:cNvPr id="1027" name="Picture 3" descr="C:\Users\Admin\Desktop\Безымянный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000372"/>
            <a:ext cx="5480730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MyDocuments\TECHNOPARK\photos\DSC_29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642918"/>
            <a:ext cx="8489971" cy="565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My WORK\ppt\pics\12249707_911658722251216_6125107539460127175_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71480"/>
            <a:ext cx="9144000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My WORK\ppt\pics\8875615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00100" y="714356"/>
            <a:ext cx="7438053" cy="5286412"/>
          </a:xfrm>
          <a:prstGeom prst="rect">
            <a:avLst/>
          </a:prstGeom>
          <a:noFill/>
        </p:spPr>
      </p:pic>
      <p:pic>
        <p:nvPicPr>
          <p:cNvPr id="1031" name="Picture 7" descr="D:\My WORK\ppt\pics\DPP_024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7572428" cy="504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D:\My WORK\ppt\pics\Фото044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298" y="2946769"/>
            <a:ext cx="6215106" cy="391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D:\My WORK\ppt\pics\IMG_094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43042" y="0"/>
            <a:ext cx="7000925" cy="525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D:\My WORK\ppt\pics\IMG_0943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3268397"/>
            <a:ext cx="4786314" cy="3589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2 165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05457" y="0"/>
            <a:ext cx="65330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20151105_135210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773890"/>
            <a:ext cx="9144000" cy="5310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португалія 098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0614" y="0"/>
            <a:ext cx="90627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6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3357554" y="1000108"/>
            <a:ext cx="5786446" cy="5857892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/>
              <a:t>   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Peace Corps collaboration as indispensable experience and self-improvement;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/>
              <a:t>Acknowledgements in proficiency</a:t>
            </a:r>
            <a:endParaRPr lang="en-US" sz="3600" dirty="0"/>
          </a:p>
        </p:txBody>
      </p:sp>
      <p:pic>
        <p:nvPicPr>
          <p:cNvPr id="4" name="Picture 3" descr="F:\Новая папка\Безымянный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8868"/>
            <a:ext cx="3352800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5720" y="0"/>
            <a:ext cx="7786742" cy="125888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  <a:softEdge rad="63500"/>
          </a:effectLst>
          <a:scene3d>
            <a:camera prst="perspectiveRight"/>
            <a:lightRig rig="threePt" dir="t"/>
          </a:scene3d>
          <a:sp3d contourW="12700" prstMaterial="translucentPowder">
            <a:contourClr>
              <a:schemeClr val="bg1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My authenticities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44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 err="1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Olesya</a:t>
            </a:r>
            <a:r>
              <a:rPr kumimoji="0" lang="en-US" sz="2000" b="1" i="0" u="none" strike="noStrike" kern="0" cap="none" spc="0" normalizeH="0" baseline="0" noProof="0" dirty="0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solidFill>
                    <a:srgbClr val="FF0066"/>
                  </a:solidFill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Didyk</a:t>
            </a:r>
            <a:r>
              <a:rPr kumimoji="0" lang="uk-UA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Documents and Settings\User\Рабочий стол\pics\DSC026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User\Рабочий стол\pics\DSC02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902448"/>
            <a:ext cx="5786446" cy="4741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Documents and Settings\User\Рабочий стол\pics\IMG_1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0"/>
            <a:ext cx="5143536" cy="500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My WORK\ppt\pics\156947_761353015350_2105197642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14346" y="3500438"/>
            <a:ext cx="6143636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6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7664" y="908720"/>
            <a:ext cx="2997859" cy="1569660"/>
          </a:xfrm>
          <a:prstGeom prst="rect">
            <a:avLst/>
          </a:prstGeom>
          <a:noFill/>
          <a:scene3d>
            <a:camera prst="perspectiveRelaxed" fov="2400000">
              <a:rot lat="19644481" lon="19849885" rev="3299727"/>
            </a:camera>
            <a:lightRig rig="soft" dir="t">
              <a:rot lat="0" lon="0" rev="10800000"/>
            </a:lightRig>
          </a:scene3d>
          <a:sp3d>
            <a:bevelT w="31750"/>
          </a:sp3d>
        </p:spPr>
        <p:txBody>
          <a:bodyPr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Your Book Title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-36512" y="3933056"/>
            <a:ext cx="6696744" cy="646331"/>
          </a:xfrm>
          <a:prstGeom prst="rect">
            <a:avLst/>
          </a:prstGeom>
          <a:noFill/>
          <a:scene3d>
            <a:camera prst="orthographicFront">
              <a:rot lat="18975680" lon="18869929" rev="21505547"/>
            </a:camera>
            <a:lightRig rig="soft" dir="t">
              <a:rot lat="0" lon="0" rev="10800000"/>
            </a:lightRig>
          </a:scene3d>
          <a:sp3d>
            <a:bevelT w="44450" h="82550"/>
          </a:sp3d>
        </p:spPr>
        <p:txBody>
          <a:bodyPr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Your Book Title Here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779912" y="2033736"/>
            <a:ext cx="3097212" cy="2322909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perspectiveRelaxed" fov="2400000">
              <a:rot lat="20451167" lon="19569784" rev="3381906"/>
            </a:camera>
            <a:lightRig rig="threePt" dir="t"/>
          </a:scene3d>
          <a:sp3d>
            <a:bevelT w="0" h="0"/>
          </a:sp3d>
        </p:spPr>
      </p:pic>
      <p:pic>
        <p:nvPicPr>
          <p:cNvPr id="3074" name="Picture 2" descr="D:\My WORK\ppt\pics\Изображение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583520">
            <a:off x="2258970" y="211971"/>
            <a:ext cx="3952503" cy="60080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9" name="Picture 3" descr="C:\Documents and Settings\User\Рабочий стол\photos\DSC06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34647">
            <a:off x="5818806" y="-35743"/>
            <a:ext cx="3215607" cy="24117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woPt" dir="t"/>
          </a:scene3d>
          <a:sp3d contourW="12700" prstMaterial="powder">
            <a:contourClr>
              <a:schemeClr val="accent5"/>
            </a:contourClr>
          </a:sp3d>
        </p:spPr>
      </p:pic>
      <p:pic>
        <p:nvPicPr>
          <p:cNvPr id="10" name="Picture 4" descr="C:\Documents and Settings\User\Рабочий стол\photos\DSC06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1180">
            <a:off x="5541990" y="2072804"/>
            <a:ext cx="3773605" cy="301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9564" y="0"/>
            <a:ext cx="2415548" cy="34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3429000"/>
            <a:ext cx="242415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7818" y="4181338"/>
            <a:ext cx="3786182" cy="2676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655482"/>
            <a:ext cx="3428992" cy="242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photos\DSC067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59918">
            <a:off x="-132751" y="4132861"/>
            <a:ext cx="3485569" cy="261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Безымянный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72" y="772305"/>
            <a:ext cx="7858180" cy="5163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Безымянный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034" y="857232"/>
            <a:ext cx="8001056" cy="500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Безымянный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720" y="928670"/>
            <a:ext cx="8429652" cy="526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70"/>
          <p:cNvSpPr>
            <a:spLocks noGrp="1" noChangeArrowheads="1"/>
          </p:cNvSpPr>
          <p:nvPr>
            <p:ph type="ctrTitle"/>
          </p:nvPr>
        </p:nvSpPr>
        <p:spPr>
          <a:xfrm>
            <a:off x="304800" y="2708275"/>
            <a:ext cx="8610600" cy="2016125"/>
          </a:xfrm>
        </p:spPr>
        <p:txBody>
          <a:bodyPr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rgbClr val="00B0F0"/>
                </a:solidFill>
              </a:rPr>
              <a:t> </a:t>
            </a:r>
            <a:r>
              <a:rPr lang="uk-UA" sz="2800" dirty="0" smtClean="0">
                <a:solidFill>
                  <a:srgbClr val="00B0F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A combination of communicative approach, counterpoint/critical thinking and incorporation of new technologies in English language/literature classes in the middle and high school.</a:t>
            </a:r>
            <a:r>
              <a:rPr lang="en-US" sz="3600" dirty="0" smtClean="0">
                <a:solidFill>
                  <a:srgbClr val="00B050"/>
                </a:solidFill>
              </a:rPr>
              <a:t/>
            </a:r>
            <a:br>
              <a:rPr lang="en-US" sz="3600" dirty="0" smtClean="0">
                <a:solidFill>
                  <a:srgbClr val="00B050"/>
                </a:solidFill>
              </a:rPr>
            </a:br>
            <a:endParaRPr lang="es-ES" sz="3600" b="1" dirty="0" smtClean="0">
              <a:solidFill>
                <a:srgbClr val="00B050"/>
              </a:solidFill>
            </a:endParaRPr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4214818"/>
            <a:ext cx="6500858" cy="2857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042" y="0"/>
            <a:ext cx="7500958" cy="1170493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21</a:t>
            </a:r>
            <a:r>
              <a:rPr lang="en-US" sz="4800" b="1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</a:t>
            </a:r>
            <a:r>
              <a:rPr lang="en-US" sz="4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Century Study Skills</a:t>
            </a:r>
            <a:endParaRPr lang="en-US" sz="4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357422" y="1071546"/>
            <a:ext cx="6786578" cy="57864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PP_AFINA_TLE_Puzzl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" y="1944358"/>
            <a:ext cx="3432283" cy="491364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1071546"/>
            <a:ext cx="27146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1071546"/>
            <a:ext cx="3000396" cy="258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214810" y="1928802"/>
            <a:ext cx="2645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   ENGAGEMENT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378499" y="2643182"/>
            <a:ext cx="27655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SELF-DIRECTION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643314"/>
            <a:ext cx="264320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000496" y="4786322"/>
            <a:ext cx="22389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  MOTIVATION</a:t>
            </a:r>
            <a:endParaRPr lang="en-GB" sz="2400" b="1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857628"/>
            <a:ext cx="2643206" cy="2857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643702" y="4786322"/>
            <a:ext cx="20692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rPr>
              <a:t>The 4 – C’s</a:t>
            </a:r>
            <a:endParaRPr lang="en-GB" sz="2800" b="1" dirty="0">
              <a:solidFill>
                <a:schemeClr val="accent1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1142984"/>
            <a:ext cx="2000264" cy="1620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6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800" b="1" dirty="0" smtClean="0">
                <a:solidFill>
                  <a:srgbClr val="FF0066"/>
                </a:solidFill>
                <a:latin typeface="Century Gothic" pitchFamily="34" charset="0"/>
              </a:rPr>
              <a:t>The 4- C’s</a:t>
            </a:r>
            <a:endParaRPr lang="en-US" sz="4800" b="1" dirty="0">
              <a:solidFill>
                <a:srgbClr val="FF0066"/>
              </a:solidFill>
              <a:latin typeface="Century Gothic" pitchFamily="34" charset="0"/>
            </a:endParaRPr>
          </a:p>
        </p:txBody>
      </p:sp>
      <p:pic>
        <p:nvPicPr>
          <p:cNvPr id="8" name="Content Placeholder 6" descr="4-Cs1.jpg"/>
          <p:cNvPicPr>
            <a:picLocks noGrp="1" noChangeAspect="1"/>
          </p:cNvPicPr>
          <p:nvPr>
            <p:ph idx="1"/>
          </p:nvPr>
        </p:nvPicPr>
        <p:blipFill>
          <a:blip r:embed="rId3"/>
          <a:srcRect t="-26784" b="-26784"/>
          <a:stretch>
            <a:fillRect/>
          </a:stretch>
        </p:blipFill>
        <p:spPr>
          <a:xfrm>
            <a:off x="1399021" y="2143116"/>
            <a:ext cx="7744979" cy="453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://adjassociates.com/sites/default/files/requirem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0"/>
            <a:ext cx="4286248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21st century ki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4143356"/>
            <a:ext cx="214310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1633878"/>
      </p:ext>
    </p:extLst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 flipV="1">
            <a:off x="0" y="1643048"/>
            <a:ext cx="9144000" cy="714381"/>
          </a:xfrm>
          <a:prstGeom prst="rect">
            <a:avLst/>
          </a:prstGeom>
          <a:gradFill rotWithShape="1">
            <a:gsLst>
              <a:gs pos="0">
                <a:srgbClr val="DDDDDD">
                  <a:alpha val="75000"/>
                </a:srgbClr>
              </a:gs>
              <a:gs pos="100000">
                <a:srgbClr val="666666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rot="10800000" wrap="none" lIns="81739" tIns="40868" rIns="81739" bIns="40868" anchor="ctr"/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Linguistic</a:t>
            </a:r>
            <a:r>
              <a:rPr lang="en-US" sz="2000" b="1" dirty="0" smtClean="0">
                <a:solidFill>
                  <a:schemeClr val="bg1"/>
                </a:solidFill>
              </a:rPr>
              <a:t>    </a:t>
            </a:r>
            <a:r>
              <a:rPr lang="en-US" sz="2400" b="1" dirty="0" smtClean="0">
                <a:solidFill>
                  <a:schemeClr val="bg1"/>
                </a:solidFill>
              </a:rPr>
              <a:t>Discourse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smtClean="0">
                <a:solidFill>
                  <a:schemeClr val="bg1"/>
                </a:solidFill>
              </a:rPr>
              <a:t>Pragmatic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200" b="1" dirty="0" smtClean="0">
                <a:solidFill>
                  <a:schemeClr val="bg1"/>
                </a:solidFill>
              </a:rPr>
              <a:t>Sociolinguistic Sociocultural</a:t>
            </a:r>
          </a:p>
          <a:p>
            <a:endParaRPr lang="en-US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4187825"/>
            <a:ext cx="9144000" cy="267017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rgbClr val="666666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81739" tIns="40868" rIns="81739" bIns="40868" anchor="ctr"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34" y="3452812"/>
            <a:ext cx="8416925" cy="3405188"/>
            <a:chOff x="413" y="1671"/>
            <a:chExt cx="5885" cy="2374"/>
          </a:xfrm>
        </p:grpSpPr>
        <p:pic>
          <p:nvPicPr>
            <p:cNvPr id="2064" name="Picture 6" descr="PPP_CSILO_CLP_silhouette_white_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3" y="1711"/>
              <a:ext cx="766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" descr="PPP_CSILO_CLP_silhouette_white_0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3" y="1671"/>
              <a:ext cx="1340" cy="2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8" descr="PPP_CSILO_CLP_silhouette_white_08"/>
            <p:cNvPicPr>
              <a:picLocks noChangeAspect="1" noChangeArrowheads="1"/>
            </p:cNvPicPr>
            <p:nvPr/>
          </p:nvPicPr>
          <p:blipFill>
            <a:blip r:embed="rId5"/>
            <a:srcRect b="12044"/>
            <a:stretch>
              <a:fillRect/>
            </a:stretch>
          </p:blipFill>
          <p:spPr bwMode="auto">
            <a:xfrm>
              <a:off x="1776" y="1693"/>
              <a:ext cx="865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9" descr="PPP_CSILO_CLP_silhouette_white_1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53" y="1759"/>
              <a:ext cx="737" cy="2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10" descr="PPP_CSILO_CLP_silhouette_white_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618" y="1693"/>
              <a:ext cx="680" cy="2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0" y="1611313"/>
            <a:ext cx="91440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733" tIns="40864" rIns="81733" bIns="40864">
            <a:spAutoFit/>
          </a:bodyPr>
          <a:lstStyle/>
          <a:p>
            <a:pPr algn="ctr">
              <a:spcBef>
                <a:spcPct val="50000"/>
              </a:spcBef>
            </a:pPr>
            <a:endParaRPr lang="en-US" sz="2500" b="1" dirty="0">
              <a:solidFill>
                <a:schemeClr val="accent1"/>
              </a:solidFill>
              <a:latin typeface="Arial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42976" y="3857628"/>
            <a:ext cx="6997770" cy="3428162"/>
            <a:chOff x="808" y="1978"/>
            <a:chExt cx="4893" cy="2390"/>
          </a:xfrm>
        </p:grpSpPr>
        <p:pic>
          <p:nvPicPr>
            <p:cNvPr id="2061" name="Picture 13" descr="PPP_CSILO_CLP_silhouette_gray_0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08" y="1978"/>
              <a:ext cx="1379" cy="2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2" name="Picture 14" descr="PPP_CSILO_CLP_silhouette_gray_10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25" y="2221"/>
              <a:ext cx="916" cy="2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3" name="Picture 15" descr="PPP_CSILO_CLP_silhouette_gray_01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7" y="2077"/>
              <a:ext cx="824" cy="2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57158" y="4714884"/>
            <a:ext cx="8493125" cy="2428868"/>
            <a:chOff x="259" y="2583"/>
            <a:chExt cx="5938" cy="2431"/>
          </a:xfrm>
        </p:grpSpPr>
        <p:pic>
          <p:nvPicPr>
            <p:cNvPr id="2057" name="Picture 17" descr="PPP_CSILO_CLP_silhouette_black_0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59" y="2775"/>
              <a:ext cx="868" cy="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8" name="Picture 18" descr="PPP_CSILO_CLP_silhouette_black_0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437" y="2583"/>
              <a:ext cx="1632" cy="2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9" name="Picture 19" descr="PPP_CSILO_CLP_silhouette_black_21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805" y="2771"/>
              <a:ext cx="664" cy="2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0" name="Picture 20" descr="PPP_CSILO_CLP_silhouette_black_1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309" y="2694"/>
              <a:ext cx="888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6" name="Title 4"/>
          <p:cNvSpPr>
            <a:spLocks noGrp="1"/>
          </p:cNvSpPr>
          <p:nvPr>
            <p:ph type="title"/>
          </p:nvPr>
        </p:nvSpPr>
        <p:spPr>
          <a:xfrm>
            <a:off x="1000100" y="0"/>
            <a:ext cx="7329510" cy="428604"/>
          </a:xfrm>
        </p:spPr>
        <p:txBody>
          <a:bodyPr/>
          <a:lstStyle/>
          <a:p>
            <a:pPr eaLnBrk="1" hangingPunct="1"/>
            <a:r>
              <a:rPr lang="en-US" dirty="0" smtClean="0"/>
              <a:t>Communicative approach</a:t>
            </a:r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5720" y="500042"/>
            <a:ext cx="120015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071670" y="500042"/>
            <a:ext cx="1200150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786182" y="500042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715008" y="500042"/>
            <a:ext cx="1198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643834" y="500042"/>
            <a:ext cx="12001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0" y="2000240"/>
            <a:ext cx="164304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1" dirty="0" smtClean="0">
                <a:latin typeface="Arial" charset="0"/>
              </a:rPr>
              <a:t>Vocabulary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Semantics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Grammar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Phonology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857356" y="2000240"/>
            <a:ext cx="19288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1" dirty="0" smtClean="0">
                <a:latin typeface="Arial" charset="0"/>
              </a:rPr>
              <a:t>Longer </a:t>
            </a: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spoken turns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Interaction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Open conversation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643306" y="2000240"/>
            <a:ext cx="19288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2000" b="1" dirty="0" smtClean="0">
                <a:latin typeface="Arial" charset="0"/>
              </a:rPr>
              <a:t>Interpret </a:t>
            </a: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meaning in real situations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Use linguistic          resources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5429256" y="2000240"/>
            <a:ext cx="192882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Arial" charset="0"/>
              </a:rPr>
              <a:t>Language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used appropriately in social contexts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7286644" y="2000240"/>
            <a:ext cx="185735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1" dirty="0" smtClean="0">
                <a:latin typeface="Arial" charset="0"/>
              </a:rPr>
              <a:t>Awareness of </a:t>
            </a:r>
            <a:r>
              <a:rPr lang="en-GB" sz="20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background knowledge and cultural assumptions</a:t>
            </a:r>
            <a:endParaRPr lang="en-GB" sz="2000" b="1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41" t="9848" r="7386" b="10152"/>
          <a:stretch/>
        </p:blipFill>
        <p:spPr>
          <a:xfrm>
            <a:off x="0" y="0"/>
            <a:ext cx="9175682" cy="6858000"/>
          </a:xfr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488" y="1357298"/>
            <a:ext cx="2571768" cy="184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/>
          <a:srcRect l="12532" t="11726" r="10742" b="10098"/>
          <a:stretch>
            <a:fillRect/>
          </a:stretch>
        </p:blipFill>
        <p:spPr bwMode="auto">
          <a:xfrm>
            <a:off x="0" y="1428736"/>
            <a:ext cx="3214678" cy="314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92" t="3078" r="28462"/>
          <a:stretch>
            <a:fillRect/>
          </a:stretch>
        </p:blipFill>
        <p:spPr bwMode="auto">
          <a:xfrm>
            <a:off x="6286512" y="3857628"/>
            <a:ext cx="2857488" cy="284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2643182"/>
            <a:ext cx="18637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772005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S10401445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uttons_Grow_and_Turn_on_Path_16x9.potx" id="{EBCFE5E7-09C1-4E56-81AE-E1F970236749}" vid="{6AD16C55-8CB0-48A8-AFCA-A43F58E74861}"/>
    </a:ext>
  </a:extLst>
</a:theme>
</file>

<file path=ppt/theme/theme11.xml><?xml version="1.0" encoding="utf-8"?>
<a:theme xmlns:a="http://schemas.openxmlformats.org/drawingml/2006/main" name="TS010286787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DSPRING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PP_AFINA_TXT_puzzl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275</Words>
  <Application>Microsoft Office PowerPoint</Application>
  <PresentationFormat>Екран (4:3)</PresentationFormat>
  <Paragraphs>73</Paragraphs>
  <Slides>14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11</vt:i4>
      </vt:variant>
      <vt:variant>
        <vt:lpstr>Заголовки слайдів</vt:lpstr>
      </vt:variant>
      <vt:variant>
        <vt:i4>14</vt:i4>
      </vt:variant>
    </vt:vector>
  </HeadingPairs>
  <TitlesOfParts>
    <vt:vector size="25" baseType="lpstr">
      <vt:lpstr>Тема Office</vt:lpstr>
      <vt:lpstr>5_Diseño predeterminado</vt:lpstr>
      <vt:lpstr>8_Diseño predeterminado</vt:lpstr>
      <vt:lpstr>3DSPRING</vt:lpstr>
      <vt:lpstr>Office Theme</vt:lpstr>
      <vt:lpstr>1_Diseño predeterminado</vt:lpstr>
      <vt:lpstr>2_Office Theme</vt:lpstr>
      <vt:lpstr>PPP_AFINA_TXT_puzzle</vt:lpstr>
      <vt:lpstr>3_Office Theme</vt:lpstr>
      <vt:lpstr>TS104014456</vt:lpstr>
      <vt:lpstr>TS010286787</vt:lpstr>
      <vt:lpstr>Слайд 1</vt:lpstr>
      <vt:lpstr>My authenticities  Olesya Didyk </vt:lpstr>
      <vt:lpstr>Слайд 3</vt:lpstr>
      <vt:lpstr>Слайд 4</vt:lpstr>
      <vt:lpstr>  A combination of communicative approach, counterpoint/critical thinking and incorporation of new technologies in English language/literature classes in the middle and high school. </vt:lpstr>
      <vt:lpstr>21st Century Study Skills</vt:lpstr>
      <vt:lpstr>The 4- C’s</vt:lpstr>
      <vt:lpstr>Communicative approach</vt:lpstr>
      <vt:lpstr>Слайд 9</vt:lpstr>
      <vt:lpstr>Слайд 10</vt:lpstr>
      <vt:lpstr>Слайд 11</vt:lpstr>
      <vt:lpstr>Incorporation of new technologies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158</cp:revision>
  <dcterms:created xsi:type="dcterms:W3CDTF">2015-12-07T07:44:25Z</dcterms:created>
  <dcterms:modified xsi:type="dcterms:W3CDTF">2015-12-21T06:15:32Z</dcterms:modified>
</cp:coreProperties>
</file>